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8" r:id="rId3"/>
    <p:sldId id="284" r:id="rId4"/>
    <p:sldId id="282" r:id="rId5"/>
    <p:sldId id="277" r:id="rId6"/>
    <p:sldId id="279" r:id="rId7"/>
    <p:sldId id="281" r:id="rId8"/>
    <p:sldId id="280" r:id="rId9"/>
    <p:sldId id="283" r:id="rId10"/>
    <p:sldId id="285" r:id="rId11"/>
    <p:sldId id="286" r:id="rId12"/>
    <p:sldId id="262" r:id="rId13"/>
    <p:sldId id="287" r:id="rId14"/>
    <p:sldId id="288" r:id="rId15"/>
    <p:sldId id="289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3778D-7AAE-4557-AB89-861F83BF53E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5769CC-07F6-422C-879B-CAD1F199CA6B}">
      <dgm:prSet phldrT="[Текст]"/>
      <dgm:spPr/>
      <dgm:t>
        <a:bodyPr/>
        <a:lstStyle/>
        <a:p>
          <a:r>
            <a:rPr lang="uk-UA" noProof="0" dirty="0" smtClean="0"/>
            <a:t>Власник або ветеринарний лікар </a:t>
          </a:r>
          <a:endParaRPr lang="uk-UA" noProof="0" dirty="0"/>
        </a:p>
      </dgm:t>
    </dgm:pt>
    <dgm:pt modelId="{1B72B9C6-0261-492B-B3F4-5A79B19B2D5F}" type="parTrans" cxnId="{DB9DA02D-D5D9-4A31-BDF7-1AA903A9C56A}">
      <dgm:prSet/>
      <dgm:spPr/>
      <dgm:t>
        <a:bodyPr/>
        <a:lstStyle/>
        <a:p>
          <a:endParaRPr lang="uk-UA" noProof="0" dirty="0"/>
        </a:p>
      </dgm:t>
    </dgm:pt>
    <dgm:pt modelId="{7178258E-3295-4B74-98CB-ED2E89BE916E}" type="sibTrans" cxnId="{DB9DA02D-D5D9-4A31-BDF7-1AA903A9C56A}">
      <dgm:prSet/>
      <dgm:spPr/>
      <dgm:t>
        <a:bodyPr/>
        <a:lstStyle/>
        <a:p>
          <a:endParaRPr lang="uk-UA" noProof="0" dirty="0"/>
        </a:p>
      </dgm:t>
    </dgm:pt>
    <dgm:pt modelId="{9A0F88F0-B429-4703-9248-1DD525FCD957}">
      <dgm:prSet phldrT="[Текст]"/>
      <dgm:spPr/>
      <dgm:t>
        <a:bodyPr/>
        <a:lstStyle/>
        <a:p>
          <a:r>
            <a:rPr lang="uk-UA" noProof="0" dirty="0" smtClean="0"/>
            <a:t>Негайно повідомляє про підозру </a:t>
          </a:r>
          <a:r>
            <a:rPr lang="uk-UA" b="0" i="0" noProof="0" dirty="0" smtClean="0"/>
            <a:t>головного державного інспектора ветеринарної медицини відповідної території</a:t>
          </a:r>
          <a:endParaRPr lang="uk-UA" noProof="0" dirty="0"/>
        </a:p>
      </dgm:t>
    </dgm:pt>
    <dgm:pt modelId="{6B4B95E4-55B4-46DC-8C57-7FE57DA7DA33}" type="parTrans" cxnId="{6ECD2387-CD94-4F42-B700-5E77C214A7FF}">
      <dgm:prSet/>
      <dgm:spPr/>
      <dgm:t>
        <a:bodyPr/>
        <a:lstStyle/>
        <a:p>
          <a:endParaRPr lang="uk-UA" noProof="0" dirty="0"/>
        </a:p>
      </dgm:t>
    </dgm:pt>
    <dgm:pt modelId="{AE62C038-6654-4483-9BDD-0F11B4B7EA1E}" type="sibTrans" cxnId="{6ECD2387-CD94-4F42-B700-5E77C214A7FF}">
      <dgm:prSet/>
      <dgm:spPr/>
      <dgm:t>
        <a:bodyPr/>
        <a:lstStyle/>
        <a:p>
          <a:endParaRPr lang="uk-UA" noProof="0" dirty="0"/>
        </a:p>
      </dgm:t>
    </dgm:pt>
    <dgm:pt modelId="{4F3D6E6E-E287-4B1F-8009-FAF68E84B1A1}">
      <dgm:prSet phldrT="[Текст]"/>
      <dgm:spPr/>
      <dgm:t>
        <a:bodyPr/>
        <a:lstStyle/>
        <a:p>
          <a:r>
            <a:rPr lang="uk-UA" noProof="0" dirty="0" smtClean="0"/>
            <a:t>Інспектор території</a:t>
          </a:r>
          <a:endParaRPr lang="uk-UA" noProof="0" dirty="0"/>
        </a:p>
      </dgm:t>
    </dgm:pt>
    <dgm:pt modelId="{3B784988-1283-42DA-AC9D-B1711F7DC2E0}" type="parTrans" cxnId="{6713FCC8-C291-4097-851C-AA7E98BDCAA4}">
      <dgm:prSet/>
      <dgm:spPr/>
      <dgm:t>
        <a:bodyPr/>
        <a:lstStyle/>
        <a:p>
          <a:endParaRPr lang="uk-UA" noProof="0" dirty="0"/>
        </a:p>
      </dgm:t>
    </dgm:pt>
    <dgm:pt modelId="{8D5CD2C9-427E-424C-B819-40B58C715C8B}" type="sibTrans" cxnId="{6713FCC8-C291-4097-851C-AA7E98BDCAA4}">
      <dgm:prSet/>
      <dgm:spPr/>
      <dgm:t>
        <a:bodyPr/>
        <a:lstStyle/>
        <a:p>
          <a:endParaRPr lang="uk-UA" noProof="0" dirty="0"/>
        </a:p>
      </dgm:t>
    </dgm:pt>
    <dgm:pt modelId="{62C791C3-3735-4A83-8EE5-3E0A9CCF48B3}">
      <dgm:prSet phldrT="[Текст]"/>
      <dgm:spPr/>
      <dgm:t>
        <a:bodyPr/>
        <a:lstStyle/>
        <a:p>
          <a:r>
            <a:rPr lang="uk-UA" noProof="0" dirty="0" smtClean="0"/>
            <a:t>Негайно повідомляє </a:t>
          </a:r>
          <a:r>
            <a:rPr lang="uk-UA" b="0" i="0" noProof="0" dirty="0" smtClean="0"/>
            <a:t> Головного державного інспектора ветеринарної медицини області про виникнення підозри</a:t>
          </a:r>
          <a:endParaRPr lang="uk-UA" noProof="0" dirty="0"/>
        </a:p>
      </dgm:t>
    </dgm:pt>
    <dgm:pt modelId="{82F2AF67-0D0A-4D1C-82E7-967D90E9E8E0}" type="parTrans" cxnId="{0740D255-9CFD-466A-A7CF-27C64430FD9F}">
      <dgm:prSet/>
      <dgm:spPr/>
      <dgm:t>
        <a:bodyPr/>
        <a:lstStyle/>
        <a:p>
          <a:endParaRPr lang="uk-UA" noProof="0" dirty="0"/>
        </a:p>
      </dgm:t>
    </dgm:pt>
    <dgm:pt modelId="{E56A3025-178E-4A89-A25E-6FC9D601D7EA}" type="sibTrans" cxnId="{0740D255-9CFD-466A-A7CF-27C64430FD9F}">
      <dgm:prSet/>
      <dgm:spPr/>
      <dgm:t>
        <a:bodyPr/>
        <a:lstStyle/>
        <a:p>
          <a:endParaRPr lang="uk-UA" noProof="0" dirty="0"/>
        </a:p>
      </dgm:t>
    </dgm:pt>
    <dgm:pt modelId="{D9FCF952-FFB1-4B5E-A7BB-05B92ACCDB98}">
      <dgm:prSet phldrT="[Текст]"/>
      <dgm:spPr/>
      <dgm:t>
        <a:bodyPr/>
        <a:lstStyle/>
        <a:p>
          <a:r>
            <a:rPr lang="uk-UA" noProof="0" dirty="0" smtClean="0"/>
            <a:t>Інспектор області</a:t>
          </a:r>
          <a:endParaRPr lang="uk-UA" noProof="0" dirty="0"/>
        </a:p>
      </dgm:t>
    </dgm:pt>
    <dgm:pt modelId="{A73D1E71-25F4-4F89-9F40-A11BF11F9D5E}" type="parTrans" cxnId="{B17DE74A-1216-45B4-84A7-2DBC740D10D3}">
      <dgm:prSet/>
      <dgm:spPr/>
      <dgm:t>
        <a:bodyPr/>
        <a:lstStyle/>
        <a:p>
          <a:endParaRPr lang="uk-UA" noProof="0" dirty="0"/>
        </a:p>
      </dgm:t>
    </dgm:pt>
    <dgm:pt modelId="{31FF8928-3A68-4397-A9B6-4209D6EF6EB2}" type="sibTrans" cxnId="{B17DE74A-1216-45B4-84A7-2DBC740D10D3}">
      <dgm:prSet/>
      <dgm:spPr/>
      <dgm:t>
        <a:bodyPr/>
        <a:lstStyle/>
        <a:p>
          <a:endParaRPr lang="uk-UA" noProof="0" dirty="0"/>
        </a:p>
      </dgm:t>
    </dgm:pt>
    <dgm:pt modelId="{3B9D9342-C609-457F-B6E1-A3E10531C47A}">
      <dgm:prSet phldrT="[Текст]"/>
      <dgm:spPr/>
      <dgm:t>
        <a:bodyPr/>
        <a:lstStyle/>
        <a:p>
          <a:r>
            <a:rPr lang="uk-UA" b="0" i="0" noProof="0" dirty="0" smtClean="0"/>
            <a:t>Негайно доповідає  Головному державному інспектору ветеринарної медицини України.</a:t>
          </a:r>
          <a:endParaRPr lang="uk-UA" noProof="0" dirty="0"/>
        </a:p>
      </dgm:t>
    </dgm:pt>
    <dgm:pt modelId="{D5BA693A-D6E9-4BB4-9C4C-52E612D17D00}" type="parTrans" cxnId="{D85B81D9-E217-4294-BAAC-1DFD6D584F5A}">
      <dgm:prSet/>
      <dgm:spPr/>
      <dgm:t>
        <a:bodyPr/>
        <a:lstStyle/>
        <a:p>
          <a:endParaRPr lang="uk-UA" noProof="0" dirty="0"/>
        </a:p>
      </dgm:t>
    </dgm:pt>
    <dgm:pt modelId="{AB00C5F7-A9F7-43CC-A5C6-04C7CB2FB2C1}" type="sibTrans" cxnId="{D85B81D9-E217-4294-BAAC-1DFD6D584F5A}">
      <dgm:prSet/>
      <dgm:spPr/>
      <dgm:t>
        <a:bodyPr/>
        <a:lstStyle/>
        <a:p>
          <a:endParaRPr lang="uk-UA" noProof="0" dirty="0"/>
        </a:p>
      </dgm:t>
    </dgm:pt>
    <dgm:pt modelId="{077C7376-0200-475E-A6DF-634AFB7C798C}" type="pres">
      <dgm:prSet presAssocID="{9F03778D-7AAE-4557-AB89-861F83BF53E4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8C18580-8CA9-4120-BE70-31F9B7917E89}" type="pres">
      <dgm:prSet presAssocID="{285769CC-07F6-422C-879B-CAD1F199CA6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73A6D-4EE1-4F57-BBF9-5BC45E21F0AA}" type="pres">
      <dgm:prSet presAssocID="{285769CC-07F6-422C-879B-CAD1F199CA6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3D63B-F906-4298-BFBF-25D3F9BAAABA}" type="pres">
      <dgm:prSet presAssocID="{4F3D6E6E-E287-4B1F-8009-FAF68E84B1A1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8E429D-0025-4CCA-AF72-90862F87C97D}" type="pres">
      <dgm:prSet presAssocID="{4F3D6E6E-E287-4B1F-8009-FAF68E84B1A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591B9-5CF5-4F74-B861-E33A628FD929}" type="pres">
      <dgm:prSet presAssocID="{D9FCF952-FFB1-4B5E-A7BB-05B92ACCDB9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7B3A4-3644-444F-A146-7683AA26F724}" type="pres">
      <dgm:prSet presAssocID="{D9FCF952-FFB1-4B5E-A7BB-05B92ACCDB9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7376E1-331B-449E-BB00-E078D43C655F}" type="presOf" srcId="{9A0F88F0-B429-4703-9248-1DD525FCD957}" destId="{84673A6D-4EE1-4F57-BBF9-5BC45E21F0AA}" srcOrd="0" destOrd="0" presId="urn:microsoft.com/office/officeart/2009/3/layout/IncreasingArrowsProcess"/>
    <dgm:cxn modelId="{67A2632C-3A79-41B6-8176-35DD7BAE1C37}" type="presOf" srcId="{62C791C3-3735-4A83-8EE5-3E0A9CCF48B3}" destId="{948E429D-0025-4CCA-AF72-90862F87C97D}" srcOrd="0" destOrd="0" presId="urn:microsoft.com/office/officeart/2009/3/layout/IncreasingArrowsProcess"/>
    <dgm:cxn modelId="{5AB1BD3E-6D82-4F19-88CF-B8573A34E550}" type="presOf" srcId="{9F03778D-7AAE-4557-AB89-861F83BF53E4}" destId="{077C7376-0200-475E-A6DF-634AFB7C798C}" srcOrd="0" destOrd="0" presId="urn:microsoft.com/office/officeart/2009/3/layout/IncreasingArrowsProcess"/>
    <dgm:cxn modelId="{6ECD2387-CD94-4F42-B700-5E77C214A7FF}" srcId="{285769CC-07F6-422C-879B-CAD1F199CA6B}" destId="{9A0F88F0-B429-4703-9248-1DD525FCD957}" srcOrd="0" destOrd="0" parTransId="{6B4B95E4-55B4-46DC-8C57-7FE57DA7DA33}" sibTransId="{AE62C038-6654-4483-9BDD-0F11B4B7EA1E}"/>
    <dgm:cxn modelId="{9E29BCD7-8162-45EB-B363-562C967D45E9}" type="presOf" srcId="{D9FCF952-FFB1-4B5E-A7BB-05B92ACCDB98}" destId="{30A591B9-5CF5-4F74-B861-E33A628FD929}" srcOrd="0" destOrd="0" presId="urn:microsoft.com/office/officeart/2009/3/layout/IncreasingArrowsProcess"/>
    <dgm:cxn modelId="{DB9DA02D-D5D9-4A31-BDF7-1AA903A9C56A}" srcId="{9F03778D-7AAE-4557-AB89-861F83BF53E4}" destId="{285769CC-07F6-422C-879B-CAD1F199CA6B}" srcOrd="0" destOrd="0" parTransId="{1B72B9C6-0261-492B-B3F4-5A79B19B2D5F}" sibTransId="{7178258E-3295-4B74-98CB-ED2E89BE916E}"/>
    <dgm:cxn modelId="{B17DE74A-1216-45B4-84A7-2DBC740D10D3}" srcId="{9F03778D-7AAE-4557-AB89-861F83BF53E4}" destId="{D9FCF952-FFB1-4B5E-A7BB-05B92ACCDB98}" srcOrd="2" destOrd="0" parTransId="{A73D1E71-25F4-4F89-9F40-A11BF11F9D5E}" sibTransId="{31FF8928-3A68-4397-A9B6-4209D6EF6EB2}"/>
    <dgm:cxn modelId="{D85B81D9-E217-4294-BAAC-1DFD6D584F5A}" srcId="{D9FCF952-FFB1-4B5E-A7BB-05B92ACCDB98}" destId="{3B9D9342-C609-457F-B6E1-A3E10531C47A}" srcOrd="0" destOrd="0" parTransId="{D5BA693A-D6E9-4BB4-9C4C-52E612D17D00}" sibTransId="{AB00C5F7-A9F7-43CC-A5C6-04C7CB2FB2C1}"/>
    <dgm:cxn modelId="{353C2EF3-2006-400B-A93E-EBAA9D032F81}" type="presOf" srcId="{4F3D6E6E-E287-4B1F-8009-FAF68E84B1A1}" destId="{09F3D63B-F906-4298-BFBF-25D3F9BAAABA}" srcOrd="0" destOrd="0" presId="urn:microsoft.com/office/officeart/2009/3/layout/IncreasingArrowsProcess"/>
    <dgm:cxn modelId="{0740D255-9CFD-466A-A7CF-27C64430FD9F}" srcId="{4F3D6E6E-E287-4B1F-8009-FAF68E84B1A1}" destId="{62C791C3-3735-4A83-8EE5-3E0A9CCF48B3}" srcOrd="0" destOrd="0" parTransId="{82F2AF67-0D0A-4D1C-82E7-967D90E9E8E0}" sibTransId="{E56A3025-178E-4A89-A25E-6FC9D601D7EA}"/>
    <dgm:cxn modelId="{31D4B871-BEAC-42DD-BB71-1D4033CFD701}" type="presOf" srcId="{3B9D9342-C609-457F-B6E1-A3E10531C47A}" destId="{4EA7B3A4-3644-444F-A146-7683AA26F724}" srcOrd="0" destOrd="0" presId="urn:microsoft.com/office/officeart/2009/3/layout/IncreasingArrowsProcess"/>
    <dgm:cxn modelId="{6E7B8911-2D60-4919-8118-580D05702D58}" type="presOf" srcId="{285769CC-07F6-422C-879B-CAD1F199CA6B}" destId="{D8C18580-8CA9-4120-BE70-31F9B7917E89}" srcOrd="0" destOrd="0" presId="urn:microsoft.com/office/officeart/2009/3/layout/IncreasingArrowsProcess"/>
    <dgm:cxn modelId="{6713FCC8-C291-4097-851C-AA7E98BDCAA4}" srcId="{9F03778D-7AAE-4557-AB89-861F83BF53E4}" destId="{4F3D6E6E-E287-4B1F-8009-FAF68E84B1A1}" srcOrd="1" destOrd="0" parTransId="{3B784988-1283-42DA-AC9D-B1711F7DC2E0}" sibTransId="{8D5CD2C9-427E-424C-B819-40B58C715C8B}"/>
    <dgm:cxn modelId="{43CD1C87-52A2-4665-BFB3-19EE8AEC71DC}" type="presParOf" srcId="{077C7376-0200-475E-A6DF-634AFB7C798C}" destId="{D8C18580-8CA9-4120-BE70-31F9B7917E89}" srcOrd="0" destOrd="0" presId="urn:microsoft.com/office/officeart/2009/3/layout/IncreasingArrowsProcess"/>
    <dgm:cxn modelId="{A2A6FD9B-2405-418C-A7DF-24767AF3C3DC}" type="presParOf" srcId="{077C7376-0200-475E-A6DF-634AFB7C798C}" destId="{84673A6D-4EE1-4F57-BBF9-5BC45E21F0AA}" srcOrd="1" destOrd="0" presId="urn:microsoft.com/office/officeart/2009/3/layout/IncreasingArrowsProcess"/>
    <dgm:cxn modelId="{C6914ADA-12F3-4E92-9439-7AA79E96BD52}" type="presParOf" srcId="{077C7376-0200-475E-A6DF-634AFB7C798C}" destId="{09F3D63B-F906-4298-BFBF-25D3F9BAAABA}" srcOrd="2" destOrd="0" presId="urn:microsoft.com/office/officeart/2009/3/layout/IncreasingArrowsProcess"/>
    <dgm:cxn modelId="{3D34D47E-0127-4AD6-BC56-52E363488E92}" type="presParOf" srcId="{077C7376-0200-475E-A6DF-634AFB7C798C}" destId="{948E429D-0025-4CCA-AF72-90862F87C97D}" srcOrd="3" destOrd="0" presId="urn:microsoft.com/office/officeart/2009/3/layout/IncreasingArrowsProcess"/>
    <dgm:cxn modelId="{B86D0B2B-3860-4A8B-94AF-442E2ED87DC5}" type="presParOf" srcId="{077C7376-0200-475E-A6DF-634AFB7C798C}" destId="{30A591B9-5CF5-4F74-B861-E33A628FD929}" srcOrd="4" destOrd="0" presId="urn:microsoft.com/office/officeart/2009/3/layout/IncreasingArrowsProcess"/>
    <dgm:cxn modelId="{38742E67-35C3-42FE-A5DC-0DE10A1260A0}" type="presParOf" srcId="{077C7376-0200-475E-A6DF-634AFB7C798C}" destId="{4EA7B3A4-3644-444F-A146-7683AA26F724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95798C-B2F7-4FE3-9785-4C5E550F4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684A03-6336-4889-817C-D65CEC98CBA4}">
      <dgm:prSet phldrT="[Текст]"/>
      <dgm:spPr/>
      <dgm:t>
        <a:bodyPr/>
        <a:lstStyle/>
        <a:p>
          <a:r>
            <a:rPr lang="ru-RU" b="0" i="0" dirty="0" err="1" smtClean="0"/>
            <a:t>Застосування</a:t>
          </a:r>
          <a:r>
            <a:rPr lang="ru-RU" b="0" i="0" dirty="0" smtClean="0"/>
            <a:t> </a:t>
          </a:r>
          <a:r>
            <a:rPr lang="ru-RU" b="0" i="0" dirty="0" err="1" smtClean="0"/>
            <a:t>живої</a:t>
          </a:r>
          <a:r>
            <a:rPr lang="ru-RU" b="0" i="0" dirty="0" smtClean="0"/>
            <a:t> </a:t>
          </a:r>
          <a:r>
            <a:rPr lang="ru-RU" b="0" i="0" dirty="0" err="1" smtClean="0"/>
            <a:t>атенуйованої</a:t>
          </a:r>
          <a:r>
            <a:rPr lang="ru-RU" b="0" i="0" dirty="0" smtClean="0"/>
            <a:t> </a:t>
          </a:r>
          <a:r>
            <a:rPr lang="ru-RU" b="0" i="0" dirty="0" err="1" smtClean="0"/>
            <a:t>вакцини</a:t>
          </a:r>
          <a:r>
            <a:rPr lang="ru-RU" b="0" i="0" dirty="0" smtClean="0"/>
            <a:t> </a:t>
          </a:r>
          <a:r>
            <a:rPr lang="ru-RU" b="0" i="0" dirty="0" err="1" smtClean="0"/>
            <a:t>дозволяється</a:t>
          </a:r>
          <a:r>
            <a:rPr lang="ru-RU" b="0" i="0" dirty="0" smtClean="0"/>
            <a:t> за </a:t>
          </a:r>
          <a:r>
            <a:rPr lang="ru-RU" b="0" i="0" dirty="0" err="1" smtClean="0"/>
            <a:t>рішенням</a:t>
          </a:r>
          <a:r>
            <a:rPr lang="ru-RU" b="0" i="0" dirty="0" smtClean="0"/>
            <a:t> </a:t>
          </a:r>
          <a:r>
            <a:rPr lang="ru-RU" b="0" i="0" dirty="0" err="1" smtClean="0"/>
            <a:t>Державної</a:t>
          </a:r>
          <a:r>
            <a:rPr lang="ru-RU" b="0" i="0" dirty="0" smtClean="0"/>
            <a:t> </a:t>
          </a:r>
          <a:r>
            <a:rPr lang="ru-RU" b="0" i="0" dirty="0" err="1" smtClean="0"/>
            <a:t>надзвичайної</a:t>
          </a:r>
          <a:r>
            <a:rPr lang="ru-RU" b="0" i="0" dirty="0" smtClean="0"/>
            <a:t> </a:t>
          </a:r>
          <a:r>
            <a:rPr lang="ru-RU" b="0" i="0" dirty="0" err="1" smtClean="0"/>
            <a:t>протиепізоотичної</a:t>
          </a:r>
          <a:r>
            <a:rPr lang="ru-RU" b="0" i="0" dirty="0" smtClean="0"/>
            <a:t> </a:t>
          </a:r>
          <a:r>
            <a:rPr lang="ru-RU" b="0" i="0" dirty="0" err="1" smtClean="0"/>
            <a:t>комісії</a:t>
          </a:r>
          <a:r>
            <a:rPr lang="ru-RU" b="0" i="0" dirty="0" smtClean="0"/>
            <a:t> (</a:t>
          </a:r>
          <a:r>
            <a:rPr lang="ru-RU" b="0" i="0" dirty="0" err="1" smtClean="0"/>
            <a:t>далі</a:t>
          </a:r>
          <a:r>
            <a:rPr lang="ru-RU" b="0" i="0" dirty="0" smtClean="0"/>
            <a:t> - ДНПК) при </a:t>
          </a:r>
          <a:r>
            <a:rPr lang="ru-RU" b="0" i="0" dirty="0" err="1" smtClean="0"/>
            <a:t>Кабінеті</a:t>
          </a:r>
          <a:r>
            <a:rPr lang="ru-RU" b="0" i="0" dirty="0" smtClean="0"/>
            <a:t> </a:t>
          </a:r>
          <a:r>
            <a:rPr lang="ru-RU" b="0" i="0" dirty="0" err="1" smtClean="0"/>
            <a:t>Міністрів</a:t>
          </a:r>
          <a:r>
            <a:rPr lang="ru-RU" b="0" i="0" dirty="0" smtClean="0"/>
            <a:t> </a:t>
          </a:r>
          <a:r>
            <a:rPr lang="ru-RU" b="0" i="0" dirty="0" err="1" smtClean="0"/>
            <a:t>України</a:t>
          </a:r>
          <a:r>
            <a:rPr lang="ru-RU" b="0" i="0" dirty="0" smtClean="0"/>
            <a:t>.</a:t>
          </a:r>
          <a:endParaRPr lang="ru-RU" dirty="0"/>
        </a:p>
      </dgm:t>
    </dgm:pt>
    <dgm:pt modelId="{EA1B4215-EFDC-4A4F-BD59-A54413C90CB4}" type="parTrans" cxnId="{888CBBE3-739B-4C6B-B155-AD6F579323A0}">
      <dgm:prSet/>
      <dgm:spPr/>
      <dgm:t>
        <a:bodyPr/>
        <a:lstStyle/>
        <a:p>
          <a:endParaRPr lang="ru-RU"/>
        </a:p>
      </dgm:t>
    </dgm:pt>
    <dgm:pt modelId="{AA70B491-F419-4B49-B1CA-6CC265D79389}" type="sibTrans" cxnId="{888CBBE3-739B-4C6B-B155-AD6F579323A0}">
      <dgm:prSet/>
      <dgm:spPr/>
      <dgm:t>
        <a:bodyPr/>
        <a:lstStyle/>
        <a:p>
          <a:endParaRPr lang="ru-RU"/>
        </a:p>
      </dgm:t>
    </dgm:pt>
    <dgm:pt modelId="{DA46330B-BA01-4C74-9554-945D4840038B}">
      <dgm:prSet phldrT="[Текст]"/>
      <dgm:spPr/>
      <dgm:t>
        <a:bodyPr/>
        <a:lstStyle/>
        <a:p>
          <a:endParaRPr lang="ru-RU" dirty="0"/>
        </a:p>
      </dgm:t>
    </dgm:pt>
    <dgm:pt modelId="{FC60730D-4669-4831-B644-F5BC55A33E1C}" type="parTrans" cxnId="{2BDC4564-7831-44CE-9CF1-ACE7D52344EB}">
      <dgm:prSet/>
      <dgm:spPr/>
      <dgm:t>
        <a:bodyPr/>
        <a:lstStyle/>
        <a:p>
          <a:endParaRPr lang="ru-RU"/>
        </a:p>
      </dgm:t>
    </dgm:pt>
    <dgm:pt modelId="{E6598A1A-F977-4BD1-BA7C-E7EE52A80C73}" type="sibTrans" cxnId="{2BDC4564-7831-44CE-9CF1-ACE7D52344EB}">
      <dgm:prSet/>
      <dgm:spPr/>
      <dgm:t>
        <a:bodyPr/>
        <a:lstStyle/>
        <a:p>
          <a:endParaRPr lang="ru-RU"/>
        </a:p>
      </dgm:t>
    </dgm:pt>
    <dgm:pt modelId="{5A71AABE-770E-464F-8112-84FC84DCAC79}">
      <dgm:prSet phldrT="[Текст]"/>
      <dgm:spPr/>
      <dgm:t>
        <a:bodyPr/>
        <a:lstStyle/>
        <a:p>
          <a:r>
            <a:rPr lang="ru-RU" b="0" i="0" dirty="0" smtClean="0"/>
            <a:t>У </a:t>
          </a:r>
          <a:r>
            <a:rPr lang="ru-RU" b="0" i="0" dirty="0" err="1" smtClean="0"/>
            <a:t>разі</a:t>
          </a:r>
          <a:r>
            <a:rPr lang="ru-RU" b="0" i="0" dirty="0" smtClean="0"/>
            <a:t> </a:t>
          </a:r>
          <a:r>
            <a:rPr lang="ru-RU" b="0" i="0" dirty="0" err="1" smtClean="0"/>
            <a:t>прийняття</a:t>
          </a:r>
          <a:r>
            <a:rPr lang="ru-RU" b="0" i="0" dirty="0" smtClean="0"/>
            <a:t> </a:t>
          </a:r>
          <a:r>
            <a:rPr lang="ru-RU" b="0" i="0" dirty="0" err="1" smtClean="0"/>
            <a:t>рішення</a:t>
          </a:r>
          <a:r>
            <a:rPr lang="ru-RU" b="0" i="0" dirty="0" smtClean="0"/>
            <a:t> про </a:t>
          </a:r>
          <a:r>
            <a:rPr lang="ru-RU" b="0" i="0" dirty="0" err="1" smtClean="0"/>
            <a:t>застосування</a:t>
          </a:r>
          <a:r>
            <a:rPr lang="ru-RU" b="0" i="0" dirty="0" smtClean="0"/>
            <a:t> </a:t>
          </a:r>
          <a:r>
            <a:rPr lang="ru-RU" b="0" i="0" dirty="0" err="1" smtClean="0"/>
            <a:t>живої</a:t>
          </a:r>
          <a:r>
            <a:rPr lang="ru-RU" b="0" i="0" dirty="0" smtClean="0"/>
            <a:t> </a:t>
          </a:r>
          <a:r>
            <a:rPr lang="ru-RU" b="0" i="0" dirty="0" err="1" smtClean="0"/>
            <a:t>атенуйованої</a:t>
          </a:r>
          <a:r>
            <a:rPr lang="ru-RU" b="0" i="0" dirty="0" smtClean="0"/>
            <a:t> </a:t>
          </a:r>
          <a:r>
            <a:rPr lang="ru-RU" b="0" i="0" dirty="0" err="1" smtClean="0"/>
            <a:t>вакцини</a:t>
          </a:r>
          <a:r>
            <a:rPr lang="ru-RU" b="0" i="0" dirty="0" smtClean="0"/>
            <a:t> на </a:t>
          </a:r>
          <a:r>
            <a:rPr lang="ru-RU" b="0" i="0" dirty="0" err="1" smtClean="0"/>
            <a:t>засіданні</a:t>
          </a:r>
          <a:r>
            <a:rPr lang="ru-RU" b="0" i="0" dirty="0" smtClean="0"/>
            <a:t> ДНПК </a:t>
          </a:r>
          <a:r>
            <a:rPr lang="ru-RU" b="0" i="0" dirty="0" err="1" smtClean="0"/>
            <a:t>відповідного</a:t>
          </a:r>
          <a:r>
            <a:rPr lang="ru-RU" b="0" i="0" dirty="0" smtClean="0"/>
            <a:t> </a:t>
          </a:r>
          <a:r>
            <a:rPr lang="ru-RU" b="0" i="0" dirty="0" err="1" smtClean="0"/>
            <a:t>рівня</a:t>
          </a:r>
          <a:r>
            <a:rPr lang="ru-RU" b="0" i="0" dirty="0" smtClean="0"/>
            <a:t> </a:t>
          </a:r>
          <a:r>
            <a:rPr lang="ru-RU" b="0" i="0" dirty="0" err="1" smtClean="0"/>
            <a:t>визначають</a:t>
          </a:r>
          <a:r>
            <a:rPr lang="ru-RU" b="0" i="0" dirty="0" smtClean="0"/>
            <a:t>:</a:t>
          </a:r>
          <a:endParaRPr lang="ru-RU" dirty="0"/>
        </a:p>
      </dgm:t>
    </dgm:pt>
    <dgm:pt modelId="{3E939E48-9E93-42C2-B162-51796BAF9260}" type="parTrans" cxnId="{E968691A-AF8C-425B-8D1D-34D1193C4CDF}">
      <dgm:prSet/>
      <dgm:spPr/>
      <dgm:t>
        <a:bodyPr/>
        <a:lstStyle/>
        <a:p>
          <a:endParaRPr lang="ru-RU"/>
        </a:p>
      </dgm:t>
    </dgm:pt>
    <dgm:pt modelId="{E0DF87B4-CAEA-450F-82E5-3F36DFA0F740}" type="sibTrans" cxnId="{E968691A-AF8C-425B-8D1D-34D1193C4CDF}">
      <dgm:prSet/>
      <dgm:spPr/>
      <dgm:t>
        <a:bodyPr/>
        <a:lstStyle/>
        <a:p>
          <a:endParaRPr lang="ru-RU"/>
        </a:p>
      </dgm:t>
    </dgm:pt>
    <dgm:pt modelId="{89E88782-C067-4A7E-B05B-5A9F38A18A29}">
      <dgm:prSet phldrT="[Текст]"/>
      <dgm:spPr/>
      <dgm:t>
        <a:bodyPr/>
        <a:lstStyle/>
        <a:p>
          <a:r>
            <a:rPr lang="ru-RU" b="0" i="0" dirty="0" smtClean="0"/>
            <a:t>зону </a:t>
          </a:r>
          <a:r>
            <a:rPr lang="ru-RU" b="0" i="0" dirty="0" err="1" smtClean="0"/>
            <a:t>захисту</a:t>
          </a:r>
          <a:r>
            <a:rPr lang="ru-RU" b="0" i="0" dirty="0" smtClean="0"/>
            <a:t>, яка повинна </a:t>
          </a:r>
          <a:r>
            <a:rPr lang="ru-RU" b="0" i="0" dirty="0" err="1" smtClean="0"/>
            <a:t>охоплювати</a:t>
          </a:r>
          <a:r>
            <a:rPr lang="ru-RU" b="0" i="0" dirty="0" smtClean="0"/>
            <a:t> </a:t>
          </a:r>
          <a:r>
            <a:rPr lang="ru-RU" b="0" i="0" dirty="0" err="1" smtClean="0"/>
            <a:t>щонайменше</a:t>
          </a:r>
          <a:r>
            <a:rPr lang="ru-RU" b="0" i="0" dirty="0" smtClean="0"/>
            <a:t> </a:t>
          </a:r>
          <a:r>
            <a:rPr lang="ru-RU" b="0" i="0" dirty="0" err="1" smtClean="0"/>
            <a:t>територію</a:t>
          </a:r>
          <a:r>
            <a:rPr lang="ru-RU" b="0" i="0" dirty="0" smtClean="0"/>
            <a:t> </a:t>
          </a:r>
          <a:r>
            <a:rPr lang="ru-RU" b="0" i="0" dirty="0" err="1" smtClean="0"/>
            <a:t>господарства</a:t>
          </a:r>
          <a:r>
            <a:rPr lang="ru-RU" b="0" i="0" dirty="0" smtClean="0"/>
            <a:t> (</a:t>
          </a:r>
          <a:r>
            <a:rPr lang="ru-RU" b="0" i="0" dirty="0" err="1" smtClean="0"/>
            <a:t>господарств</a:t>
          </a:r>
          <a:r>
            <a:rPr lang="ru-RU" b="0" i="0" dirty="0" smtClean="0"/>
            <a:t>), у </a:t>
          </a:r>
          <a:r>
            <a:rPr lang="ru-RU" b="0" i="0" dirty="0" err="1" smtClean="0"/>
            <a:t>якому</a:t>
          </a:r>
          <a:r>
            <a:rPr lang="ru-RU" b="0" i="0" dirty="0" smtClean="0"/>
            <a:t> (</a:t>
          </a:r>
          <a:r>
            <a:rPr lang="ru-RU" b="0" i="0" dirty="0" err="1" smtClean="0"/>
            <a:t>яких</a:t>
          </a:r>
          <a:r>
            <a:rPr lang="ru-RU" b="0" i="0" dirty="0" smtClean="0"/>
            <a:t>) проводиться </a:t>
          </a:r>
          <a:r>
            <a:rPr lang="ru-RU" b="0" i="0" dirty="0" err="1" smtClean="0"/>
            <a:t>вакцинація</a:t>
          </a:r>
          <a:r>
            <a:rPr lang="ru-RU" b="0" i="0" dirty="0" smtClean="0"/>
            <a:t> </a:t>
          </a:r>
          <a:r>
            <a:rPr lang="ru-RU" b="0" i="0" dirty="0" err="1" smtClean="0"/>
            <a:t>проти</a:t>
          </a:r>
          <a:r>
            <a:rPr lang="ru-RU" b="0" i="0" dirty="0" smtClean="0"/>
            <a:t> </a:t>
          </a:r>
          <a:r>
            <a:rPr lang="ru-RU" b="0" i="0" dirty="0" err="1" smtClean="0"/>
            <a:t>блутангу</a:t>
          </a:r>
          <a:r>
            <a:rPr lang="ru-RU" b="0" i="0" dirty="0" smtClean="0"/>
            <a:t>;</a:t>
          </a:r>
          <a:endParaRPr lang="ru-RU" dirty="0"/>
        </a:p>
      </dgm:t>
    </dgm:pt>
    <dgm:pt modelId="{1AF3A43C-7431-4BAA-BEBE-A79CE514BD09}" type="parTrans" cxnId="{940F4491-58A0-44C3-B404-B3E7A379FA9D}">
      <dgm:prSet/>
      <dgm:spPr/>
      <dgm:t>
        <a:bodyPr/>
        <a:lstStyle/>
        <a:p>
          <a:endParaRPr lang="ru-RU"/>
        </a:p>
      </dgm:t>
    </dgm:pt>
    <dgm:pt modelId="{B145C065-FE04-427E-AD38-83FC2D485367}" type="sibTrans" cxnId="{940F4491-58A0-44C3-B404-B3E7A379FA9D}">
      <dgm:prSet/>
      <dgm:spPr/>
      <dgm:t>
        <a:bodyPr/>
        <a:lstStyle/>
        <a:p>
          <a:endParaRPr lang="ru-RU"/>
        </a:p>
      </dgm:t>
    </dgm:pt>
    <dgm:pt modelId="{BD39C1EC-AA69-42E5-8E54-E59181225244}">
      <dgm:prSet phldrT="[Текст]"/>
      <dgm:spPr/>
      <dgm:t>
        <a:bodyPr/>
        <a:lstStyle/>
        <a:p>
          <a:r>
            <a:rPr lang="ru-RU" b="0" i="0" dirty="0" smtClean="0"/>
            <a:t>зону </a:t>
          </a:r>
          <a:r>
            <a:rPr lang="ru-RU" b="0" i="0" dirty="0" err="1" smtClean="0"/>
            <a:t>спостереження</a:t>
          </a:r>
          <a:r>
            <a:rPr lang="ru-RU" b="0" i="0" dirty="0" smtClean="0"/>
            <a:t>;</a:t>
          </a:r>
          <a:endParaRPr lang="ru-RU" b="0" i="0" dirty="0"/>
        </a:p>
      </dgm:t>
    </dgm:pt>
    <dgm:pt modelId="{F7D1CA5E-7C82-42A2-9F82-FE128E9DDC21}" type="parTrans" cxnId="{6424926F-238A-4D99-B022-BC8B05E8F616}">
      <dgm:prSet/>
      <dgm:spPr/>
      <dgm:t>
        <a:bodyPr/>
        <a:lstStyle/>
        <a:p>
          <a:endParaRPr lang="ru-RU"/>
        </a:p>
      </dgm:t>
    </dgm:pt>
    <dgm:pt modelId="{535AB5EC-7446-46CD-BF9C-84C1E2E6262E}" type="sibTrans" cxnId="{6424926F-238A-4D99-B022-BC8B05E8F616}">
      <dgm:prSet/>
      <dgm:spPr/>
      <dgm:t>
        <a:bodyPr/>
        <a:lstStyle/>
        <a:p>
          <a:endParaRPr lang="ru-RU"/>
        </a:p>
      </dgm:t>
    </dgm:pt>
    <dgm:pt modelId="{DEEC4EA0-BA13-4D81-A457-278215A9238E}" type="pres">
      <dgm:prSet presAssocID="{E295798C-B2F7-4FE3-9785-4C5E550F43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D5FDC1-7132-47AB-B17D-E9E92203F3E3}" type="pres">
      <dgm:prSet presAssocID="{57684A03-6336-4889-817C-D65CEC98CB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14CD3-E1BF-46C1-B5CE-C37492A076FF}" type="pres">
      <dgm:prSet presAssocID="{57684A03-6336-4889-817C-D65CEC98CBA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B7C41-D409-4A18-BD1E-D20B4A2678D6}" type="pres">
      <dgm:prSet presAssocID="{5A71AABE-770E-464F-8112-84FC84DCAC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9E8F-D5D6-46D5-8A90-AB2A1C86D8FD}" type="pres">
      <dgm:prSet presAssocID="{5A71AABE-770E-464F-8112-84FC84DCAC7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B9797D-7576-4BA8-A0A7-85920BE2CC12}" type="presOf" srcId="{E295798C-B2F7-4FE3-9785-4C5E550F43DB}" destId="{DEEC4EA0-BA13-4D81-A457-278215A9238E}" srcOrd="0" destOrd="0" presId="urn:microsoft.com/office/officeart/2005/8/layout/vList2"/>
    <dgm:cxn modelId="{888CBBE3-739B-4C6B-B155-AD6F579323A0}" srcId="{E295798C-B2F7-4FE3-9785-4C5E550F43DB}" destId="{57684A03-6336-4889-817C-D65CEC98CBA4}" srcOrd="0" destOrd="0" parTransId="{EA1B4215-EFDC-4A4F-BD59-A54413C90CB4}" sibTransId="{AA70B491-F419-4B49-B1CA-6CC265D79389}"/>
    <dgm:cxn modelId="{E968691A-AF8C-425B-8D1D-34D1193C4CDF}" srcId="{E295798C-B2F7-4FE3-9785-4C5E550F43DB}" destId="{5A71AABE-770E-464F-8112-84FC84DCAC79}" srcOrd="1" destOrd="0" parTransId="{3E939E48-9E93-42C2-B162-51796BAF9260}" sibTransId="{E0DF87B4-CAEA-450F-82E5-3F36DFA0F740}"/>
    <dgm:cxn modelId="{2A6D81DB-4112-4BD0-B744-C0917796DDDD}" type="presOf" srcId="{DA46330B-BA01-4C74-9554-945D4840038B}" destId="{E5E14CD3-E1BF-46C1-B5CE-C37492A076FF}" srcOrd="0" destOrd="0" presId="urn:microsoft.com/office/officeart/2005/8/layout/vList2"/>
    <dgm:cxn modelId="{2F27E5A5-E8A5-45FF-96E7-0110F493EF22}" type="presOf" srcId="{89E88782-C067-4A7E-B05B-5A9F38A18A29}" destId="{FA2B9E8F-D5D6-46D5-8A90-AB2A1C86D8FD}" srcOrd="0" destOrd="0" presId="urn:microsoft.com/office/officeart/2005/8/layout/vList2"/>
    <dgm:cxn modelId="{940F4491-58A0-44C3-B404-B3E7A379FA9D}" srcId="{5A71AABE-770E-464F-8112-84FC84DCAC79}" destId="{89E88782-C067-4A7E-B05B-5A9F38A18A29}" srcOrd="0" destOrd="0" parTransId="{1AF3A43C-7431-4BAA-BEBE-A79CE514BD09}" sibTransId="{B145C065-FE04-427E-AD38-83FC2D485367}"/>
    <dgm:cxn modelId="{1A15D41D-6BA1-4EFC-B6B0-808972A22C73}" type="presOf" srcId="{BD39C1EC-AA69-42E5-8E54-E59181225244}" destId="{FA2B9E8F-D5D6-46D5-8A90-AB2A1C86D8FD}" srcOrd="0" destOrd="1" presId="urn:microsoft.com/office/officeart/2005/8/layout/vList2"/>
    <dgm:cxn modelId="{6424926F-238A-4D99-B022-BC8B05E8F616}" srcId="{5A71AABE-770E-464F-8112-84FC84DCAC79}" destId="{BD39C1EC-AA69-42E5-8E54-E59181225244}" srcOrd="1" destOrd="0" parTransId="{F7D1CA5E-7C82-42A2-9F82-FE128E9DDC21}" sibTransId="{535AB5EC-7446-46CD-BF9C-84C1E2E6262E}"/>
    <dgm:cxn modelId="{7A6062E3-745B-43D2-A0D5-CFB71D84B91E}" type="presOf" srcId="{57684A03-6336-4889-817C-D65CEC98CBA4}" destId="{35D5FDC1-7132-47AB-B17D-E9E92203F3E3}" srcOrd="0" destOrd="0" presId="urn:microsoft.com/office/officeart/2005/8/layout/vList2"/>
    <dgm:cxn modelId="{2BDC4564-7831-44CE-9CF1-ACE7D52344EB}" srcId="{57684A03-6336-4889-817C-D65CEC98CBA4}" destId="{DA46330B-BA01-4C74-9554-945D4840038B}" srcOrd="0" destOrd="0" parTransId="{FC60730D-4669-4831-B644-F5BC55A33E1C}" sibTransId="{E6598A1A-F977-4BD1-BA7C-E7EE52A80C73}"/>
    <dgm:cxn modelId="{E390C492-75BB-45A7-ABD5-9AC065AF7062}" type="presOf" srcId="{5A71AABE-770E-464F-8112-84FC84DCAC79}" destId="{45AB7C41-D409-4A18-BD1E-D20B4A2678D6}" srcOrd="0" destOrd="0" presId="urn:microsoft.com/office/officeart/2005/8/layout/vList2"/>
    <dgm:cxn modelId="{C9BF6E08-2BA5-4B7A-A543-DD136625C1E5}" type="presParOf" srcId="{DEEC4EA0-BA13-4D81-A457-278215A9238E}" destId="{35D5FDC1-7132-47AB-B17D-E9E92203F3E3}" srcOrd="0" destOrd="0" presId="urn:microsoft.com/office/officeart/2005/8/layout/vList2"/>
    <dgm:cxn modelId="{5E910488-63C1-455F-85E2-633E2E1BF6D6}" type="presParOf" srcId="{DEEC4EA0-BA13-4D81-A457-278215A9238E}" destId="{E5E14CD3-E1BF-46C1-B5CE-C37492A076FF}" srcOrd="1" destOrd="0" presId="urn:microsoft.com/office/officeart/2005/8/layout/vList2"/>
    <dgm:cxn modelId="{C582A02A-1599-4C39-B593-24214507D9C8}" type="presParOf" srcId="{DEEC4EA0-BA13-4D81-A457-278215A9238E}" destId="{45AB7C41-D409-4A18-BD1E-D20B4A2678D6}" srcOrd="2" destOrd="0" presId="urn:microsoft.com/office/officeart/2005/8/layout/vList2"/>
    <dgm:cxn modelId="{16B83A50-BE81-4FB0-87E6-E821AC7E7AEF}" type="presParOf" srcId="{DEEC4EA0-BA13-4D81-A457-278215A9238E}" destId="{FA2B9E8F-D5D6-46D5-8A90-AB2A1C86D8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F164F3-C0BC-4B20-A538-19DE997FF3A7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02DCECAF-DF17-4C36-ADB3-BA424E57FA70}">
      <dgm:prSet phldrT="[Текст]"/>
      <dgm:spPr/>
      <dgm:t>
        <a:bodyPr/>
        <a:lstStyle/>
        <a:p>
          <a:r>
            <a:rPr lang="uk-UA" noProof="0" dirty="0" smtClean="0"/>
            <a:t>Зняття Карантину</a:t>
          </a:r>
          <a:endParaRPr lang="uk-UA" noProof="0" dirty="0"/>
        </a:p>
      </dgm:t>
    </dgm:pt>
    <dgm:pt modelId="{9AB8C009-DCBA-4262-92BC-CF8623AC0771}" type="parTrans" cxnId="{59A45E53-9F92-47CD-9474-7EA58E9D88AD}">
      <dgm:prSet/>
      <dgm:spPr/>
      <dgm:t>
        <a:bodyPr/>
        <a:lstStyle/>
        <a:p>
          <a:endParaRPr lang="ru-RU"/>
        </a:p>
      </dgm:t>
    </dgm:pt>
    <dgm:pt modelId="{6199C4F4-2722-414C-B639-D33D300F47BC}" type="sibTrans" cxnId="{59A45E53-9F92-47CD-9474-7EA58E9D88AD}">
      <dgm:prSet/>
      <dgm:spPr/>
      <dgm:t>
        <a:bodyPr/>
        <a:lstStyle/>
        <a:p>
          <a:endParaRPr lang="ru-RU"/>
        </a:p>
      </dgm:t>
    </dgm:pt>
    <dgm:pt modelId="{8B2C583F-09FC-426C-B1B0-16A1B79F6DD9}" type="pres">
      <dgm:prSet presAssocID="{13F164F3-C0BC-4B20-A538-19DE997FF3A7}" presName="Name0" presStyleCnt="0">
        <dgm:presLayoutVars>
          <dgm:dir/>
          <dgm:resizeHandles val="exact"/>
        </dgm:presLayoutVars>
      </dgm:prSet>
      <dgm:spPr/>
    </dgm:pt>
    <dgm:pt modelId="{3662E37A-FBF5-4ED9-A641-39A791FA6006}" type="pres">
      <dgm:prSet presAssocID="{13F164F3-C0BC-4B20-A538-19DE997FF3A7}" presName="bkgdShp" presStyleLbl="alignAccFollowNode1" presStyleIdx="0" presStyleCnt="1"/>
      <dgm:spPr/>
    </dgm:pt>
    <dgm:pt modelId="{18CB9D9D-E226-4430-890F-86B7EAE7248F}" type="pres">
      <dgm:prSet presAssocID="{13F164F3-C0BC-4B20-A538-19DE997FF3A7}" presName="linComp" presStyleCnt="0"/>
      <dgm:spPr/>
    </dgm:pt>
    <dgm:pt modelId="{BF8D337F-7508-4E9A-9515-66FEDC9E89D8}" type="pres">
      <dgm:prSet presAssocID="{02DCECAF-DF17-4C36-ADB3-BA424E57FA70}" presName="compNode" presStyleCnt="0"/>
      <dgm:spPr/>
    </dgm:pt>
    <dgm:pt modelId="{587FBA08-6635-4F1E-ADFE-117C3AC33A6E}" type="pres">
      <dgm:prSet presAssocID="{02DCECAF-DF17-4C36-ADB3-BA424E57FA70}" presName="node" presStyleLbl="node1" presStyleIdx="0" presStyleCnt="1" custScaleY="38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1779D-C428-4178-8780-3B79EFD8E2B3}" type="pres">
      <dgm:prSet presAssocID="{02DCECAF-DF17-4C36-ADB3-BA424E57FA70}" presName="invisiNode" presStyleLbl="node1" presStyleIdx="0" presStyleCnt="1"/>
      <dgm:spPr/>
    </dgm:pt>
    <dgm:pt modelId="{76ECD081-2BE1-41C5-9152-2F89FEC87F4C}" type="pres">
      <dgm:prSet presAssocID="{02DCECAF-DF17-4C36-ADB3-BA424E57FA70}" presName="imagNode" presStyleLbl="fgImgPlace1" presStyleIdx="0" presStyleCnt="1" custScaleX="82340" custScaleY="200208"/>
      <dgm:spPr>
        <a:prstGeom prst="flowChartAlternateProcess">
          <a:avLst/>
        </a:prstGeom>
        <a:blipFill>
          <a:blip xmlns:r="http://schemas.openxmlformats.org/officeDocument/2006/relationships" r:embed="rId1"/>
          <a:srcRect/>
          <a:stretch>
            <a:fillRect t="-17000" b="-17000"/>
          </a:stretch>
        </a:blipFill>
      </dgm:spPr>
    </dgm:pt>
  </dgm:ptLst>
  <dgm:cxnLst>
    <dgm:cxn modelId="{59A45E53-9F92-47CD-9474-7EA58E9D88AD}" srcId="{13F164F3-C0BC-4B20-A538-19DE997FF3A7}" destId="{02DCECAF-DF17-4C36-ADB3-BA424E57FA70}" srcOrd="0" destOrd="0" parTransId="{9AB8C009-DCBA-4262-92BC-CF8623AC0771}" sibTransId="{6199C4F4-2722-414C-B639-D33D300F47BC}"/>
    <dgm:cxn modelId="{A009A459-99F6-4A32-9778-7834D38F40AC}" type="presOf" srcId="{13F164F3-C0BC-4B20-A538-19DE997FF3A7}" destId="{8B2C583F-09FC-426C-B1B0-16A1B79F6DD9}" srcOrd="0" destOrd="0" presId="urn:microsoft.com/office/officeart/2005/8/layout/pList2"/>
    <dgm:cxn modelId="{BDB7FDA8-C60A-4CD0-8C8D-250C8C7F0878}" type="presOf" srcId="{02DCECAF-DF17-4C36-ADB3-BA424E57FA70}" destId="{587FBA08-6635-4F1E-ADFE-117C3AC33A6E}" srcOrd="0" destOrd="0" presId="urn:microsoft.com/office/officeart/2005/8/layout/pList2"/>
    <dgm:cxn modelId="{E4903B84-E685-451C-A3BD-0E8E6E5058BE}" type="presParOf" srcId="{8B2C583F-09FC-426C-B1B0-16A1B79F6DD9}" destId="{3662E37A-FBF5-4ED9-A641-39A791FA6006}" srcOrd="0" destOrd="0" presId="urn:microsoft.com/office/officeart/2005/8/layout/pList2"/>
    <dgm:cxn modelId="{23A43275-34C2-407B-B290-60F70AF53282}" type="presParOf" srcId="{8B2C583F-09FC-426C-B1B0-16A1B79F6DD9}" destId="{18CB9D9D-E226-4430-890F-86B7EAE7248F}" srcOrd="1" destOrd="0" presId="urn:microsoft.com/office/officeart/2005/8/layout/pList2"/>
    <dgm:cxn modelId="{EF0C84F3-DA04-430E-995D-84B0B613CA55}" type="presParOf" srcId="{18CB9D9D-E226-4430-890F-86B7EAE7248F}" destId="{BF8D337F-7508-4E9A-9515-66FEDC9E89D8}" srcOrd="0" destOrd="0" presId="urn:microsoft.com/office/officeart/2005/8/layout/pList2"/>
    <dgm:cxn modelId="{6C7F0C9F-84F6-4F9C-942A-FAE2BD0A6DED}" type="presParOf" srcId="{BF8D337F-7508-4E9A-9515-66FEDC9E89D8}" destId="{587FBA08-6635-4F1E-ADFE-117C3AC33A6E}" srcOrd="0" destOrd="0" presId="urn:microsoft.com/office/officeart/2005/8/layout/pList2"/>
    <dgm:cxn modelId="{832A2321-62AD-424E-BA06-29E0B773181C}" type="presParOf" srcId="{BF8D337F-7508-4E9A-9515-66FEDC9E89D8}" destId="{E6D1779D-C428-4178-8780-3B79EFD8E2B3}" srcOrd="1" destOrd="0" presId="urn:microsoft.com/office/officeart/2005/8/layout/pList2"/>
    <dgm:cxn modelId="{73BE5790-013B-4A2D-85D3-1253CFB9CCEF}" type="presParOf" srcId="{BF8D337F-7508-4E9A-9515-66FEDC9E89D8}" destId="{76ECD081-2BE1-41C5-9152-2F89FEC87F4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18580-8CA9-4120-BE70-31F9B7917E89}">
      <dsp:nvSpPr>
        <dsp:cNvPr id="0" name=""/>
        <dsp:cNvSpPr/>
      </dsp:nvSpPr>
      <dsp:spPr>
        <a:xfrm>
          <a:off x="32200" y="12209"/>
          <a:ext cx="11103471" cy="161708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254000" bIns="256713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noProof="0" dirty="0" smtClean="0"/>
            <a:t>Власник або ветеринарний лікар </a:t>
          </a:r>
          <a:endParaRPr lang="uk-UA" sz="3100" kern="1200" noProof="0" dirty="0"/>
        </a:p>
      </dsp:txBody>
      <dsp:txXfrm>
        <a:off x="32200" y="416481"/>
        <a:ext cx="10699199" cy="808544"/>
      </dsp:txXfrm>
    </dsp:sp>
    <dsp:sp modelId="{84673A6D-4EE1-4F57-BBF9-5BC45E21F0AA}">
      <dsp:nvSpPr>
        <dsp:cNvPr id="0" name=""/>
        <dsp:cNvSpPr/>
      </dsp:nvSpPr>
      <dsp:spPr>
        <a:xfrm>
          <a:off x="32200" y="1259218"/>
          <a:ext cx="3419869" cy="3115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noProof="0" dirty="0" smtClean="0"/>
            <a:t>Негайно повідомляє про підозру </a:t>
          </a:r>
          <a:r>
            <a:rPr lang="uk-UA" sz="2600" b="0" i="0" kern="1200" noProof="0" dirty="0" smtClean="0"/>
            <a:t>головного державного інспектора ветеринарної медицини відповідної території</a:t>
          </a:r>
          <a:endParaRPr lang="uk-UA" sz="2600" kern="1200" noProof="0" dirty="0"/>
        </a:p>
      </dsp:txBody>
      <dsp:txXfrm>
        <a:off x="32200" y="1259218"/>
        <a:ext cx="3419869" cy="3115107"/>
      </dsp:txXfrm>
    </dsp:sp>
    <dsp:sp modelId="{09F3D63B-F906-4298-BFBF-25D3F9BAAABA}">
      <dsp:nvSpPr>
        <dsp:cNvPr id="0" name=""/>
        <dsp:cNvSpPr/>
      </dsp:nvSpPr>
      <dsp:spPr>
        <a:xfrm>
          <a:off x="3452069" y="551239"/>
          <a:ext cx="7683602" cy="161708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254000" bIns="256713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noProof="0" dirty="0" smtClean="0"/>
            <a:t>Інспектор території</a:t>
          </a:r>
          <a:endParaRPr lang="uk-UA" sz="3100" kern="1200" noProof="0" dirty="0"/>
        </a:p>
      </dsp:txBody>
      <dsp:txXfrm>
        <a:off x="3452069" y="955511"/>
        <a:ext cx="7279330" cy="808544"/>
      </dsp:txXfrm>
    </dsp:sp>
    <dsp:sp modelId="{948E429D-0025-4CCA-AF72-90862F87C97D}">
      <dsp:nvSpPr>
        <dsp:cNvPr id="0" name=""/>
        <dsp:cNvSpPr/>
      </dsp:nvSpPr>
      <dsp:spPr>
        <a:xfrm>
          <a:off x="3452069" y="1798247"/>
          <a:ext cx="3419869" cy="3115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noProof="0" dirty="0" smtClean="0"/>
            <a:t>Негайно повідомляє </a:t>
          </a:r>
          <a:r>
            <a:rPr lang="uk-UA" sz="2600" b="0" i="0" kern="1200" noProof="0" dirty="0" smtClean="0"/>
            <a:t> Головного державного інспектора ветеринарної медицини області про виникнення підозри</a:t>
          </a:r>
          <a:endParaRPr lang="uk-UA" sz="2600" kern="1200" noProof="0" dirty="0"/>
        </a:p>
      </dsp:txBody>
      <dsp:txXfrm>
        <a:off x="3452069" y="1798247"/>
        <a:ext cx="3419869" cy="3115107"/>
      </dsp:txXfrm>
    </dsp:sp>
    <dsp:sp modelId="{30A591B9-5CF5-4F74-B861-E33A628FD929}">
      <dsp:nvSpPr>
        <dsp:cNvPr id="0" name=""/>
        <dsp:cNvSpPr/>
      </dsp:nvSpPr>
      <dsp:spPr>
        <a:xfrm>
          <a:off x="6871938" y="1090268"/>
          <a:ext cx="4263733" cy="161708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254000" bIns="256713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noProof="0" dirty="0" smtClean="0"/>
            <a:t>Інспектор області</a:t>
          </a:r>
          <a:endParaRPr lang="uk-UA" sz="3100" kern="1200" noProof="0" dirty="0"/>
        </a:p>
      </dsp:txBody>
      <dsp:txXfrm>
        <a:off x="6871938" y="1494540"/>
        <a:ext cx="3859461" cy="808544"/>
      </dsp:txXfrm>
    </dsp:sp>
    <dsp:sp modelId="{4EA7B3A4-3644-444F-A146-7683AA26F724}">
      <dsp:nvSpPr>
        <dsp:cNvPr id="0" name=""/>
        <dsp:cNvSpPr/>
      </dsp:nvSpPr>
      <dsp:spPr>
        <a:xfrm>
          <a:off x="6871938" y="2337277"/>
          <a:ext cx="3419869" cy="30695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i="0" kern="1200" noProof="0" dirty="0" smtClean="0"/>
            <a:t>Негайно доповідає  Головному державному інспектору ветеринарної медицини України.</a:t>
          </a:r>
          <a:endParaRPr lang="uk-UA" sz="2600" kern="1200" noProof="0" dirty="0"/>
        </a:p>
      </dsp:txBody>
      <dsp:txXfrm>
        <a:off x="6871938" y="2337277"/>
        <a:ext cx="3419869" cy="30695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5FDC1-7132-47AB-B17D-E9E92203F3E3}">
      <dsp:nvSpPr>
        <dsp:cNvPr id="0" name=""/>
        <dsp:cNvSpPr/>
      </dsp:nvSpPr>
      <dsp:spPr>
        <a:xfrm>
          <a:off x="0" y="312803"/>
          <a:ext cx="9855199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0" kern="1200" dirty="0" err="1" smtClean="0"/>
            <a:t>Застосування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живої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атенуйованої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вакцини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дозволяється</a:t>
          </a:r>
          <a:r>
            <a:rPr lang="ru-RU" sz="3000" b="0" i="0" kern="1200" dirty="0" smtClean="0"/>
            <a:t> за </a:t>
          </a:r>
          <a:r>
            <a:rPr lang="ru-RU" sz="3000" b="0" i="0" kern="1200" dirty="0" err="1" smtClean="0"/>
            <a:t>рішенням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Державної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надзвичайної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протиепізоотичної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комісії</a:t>
          </a:r>
          <a:r>
            <a:rPr lang="ru-RU" sz="3000" b="0" i="0" kern="1200" dirty="0" smtClean="0"/>
            <a:t> (</a:t>
          </a:r>
          <a:r>
            <a:rPr lang="ru-RU" sz="3000" b="0" i="0" kern="1200" dirty="0" err="1" smtClean="0"/>
            <a:t>далі</a:t>
          </a:r>
          <a:r>
            <a:rPr lang="ru-RU" sz="3000" b="0" i="0" kern="1200" dirty="0" smtClean="0"/>
            <a:t> - ДНПК) при </a:t>
          </a:r>
          <a:r>
            <a:rPr lang="ru-RU" sz="3000" b="0" i="0" kern="1200" dirty="0" err="1" smtClean="0"/>
            <a:t>Кабінеті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Міністрів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України</a:t>
          </a:r>
          <a:r>
            <a:rPr lang="ru-RU" sz="3000" b="0" i="0" kern="1200" dirty="0" smtClean="0"/>
            <a:t>.</a:t>
          </a:r>
          <a:endParaRPr lang="ru-RU" sz="3000" kern="1200" dirty="0"/>
        </a:p>
      </dsp:txBody>
      <dsp:txXfrm>
        <a:off x="80532" y="393335"/>
        <a:ext cx="9694135" cy="1488636"/>
      </dsp:txXfrm>
    </dsp:sp>
    <dsp:sp modelId="{E5E14CD3-E1BF-46C1-B5CE-C37492A076FF}">
      <dsp:nvSpPr>
        <dsp:cNvPr id="0" name=""/>
        <dsp:cNvSpPr/>
      </dsp:nvSpPr>
      <dsp:spPr>
        <a:xfrm>
          <a:off x="0" y="1962504"/>
          <a:ext cx="9855199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300" kern="1200" dirty="0"/>
        </a:p>
      </dsp:txBody>
      <dsp:txXfrm>
        <a:off x="0" y="1962504"/>
        <a:ext cx="9855199" cy="496800"/>
      </dsp:txXfrm>
    </dsp:sp>
    <dsp:sp modelId="{45AB7C41-D409-4A18-BD1E-D20B4A2678D6}">
      <dsp:nvSpPr>
        <dsp:cNvPr id="0" name=""/>
        <dsp:cNvSpPr/>
      </dsp:nvSpPr>
      <dsp:spPr>
        <a:xfrm>
          <a:off x="0" y="2459303"/>
          <a:ext cx="9855199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i="0" kern="1200" dirty="0" smtClean="0"/>
            <a:t>У </a:t>
          </a:r>
          <a:r>
            <a:rPr lang="ru-RU" sz="3000" b="0" i="0" kern="1200" dirty="0" err="1" smtClean="0"/>
            <a:t>разі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прийняття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рішення</a:t>
          </a:r>
          <a:r>
            <a:rPr lang="ru-RU" sz="3000" b="0" i="0" kern="1200" dirty="0" smtClean="0"/>
            <a:t> про </a:t>
          </a:r>
          <a:r>
            <a:rPr lang="ru-RU" sz="3000" b="0" i="0" kern="1200" dirty="0" err="1" smtClean="0"/>
            <a:t>застосування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живої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атенуйованої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вакцини</a:t>
          </a:r>
          <a:r>
            <a:rPr lang="ru-RU" sz="3000" b="0" i="0" kern="1200" dirty="0" smtClean="0"/>
            <a:t> на </a:t>
          </a:r>
          <a:r>
            <a:rPr lang="ru-RU" sz="3000" b="0" i="0" kern="1200" dirty="0" err="1" smtClean="0"/>
            <a:t>засіданні</a:t>
          </a:r>
          <a:r>
            <a:rPr lang="ru-RU" sz="3000" b="0" i="0" kern="1200" dirty="0" smtClean="0"/>
            <a:t> ДНПК </a:t>
          </a:r>
          <a:r>
            <a:rPr lang="ru-RU" sz="3000" b="0" i="0" kern="1200" dirty="0" err="1" smtClean="0"/>
            <a:t>відповідного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рівня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визначають</a:t>
          </a:r>
          <a:r>
            <a:rPr lang="ru-RU" sz="3000" b="0" i="0" kern="1200" dirty="0" smtClean="0"/>
            <a:t>:</a:t>
          </a:r>
          <a:endParaRPr lang="ru-RU" sz="3000" kern="1200" dirty="0"/>
        </a:p>
      </dsp:txBody>
      <dsp:txXfrm>
        <a:off x="80532" y="2539835"/>
        <a:ext cx="9694135" cy="1488636"/>
      </dsp:txXfrm>
    </dsp:sp>
    <dsp:sp modelId="{FA2B9E8F-D5D6-46D5-8A90-AB2A1C86D8FD}">
      <dsp:nvSpPr>
        <dsp:cNvPr id="0" name=""/>
        <dsp:cNvSpPr/>
      </dsp:nvSpPr>
      <dsp:spPr>
        <a:xfrm>
          <a:off x="0" y="4109004"/>
          <a:ext cx="9855199" cy="145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0" i="0" kern="1200" dirty="0" smtClean="0"/>
            <a:t>зону </a:t>
          </a:r>
          <a:r>
            <a:rPr lang="ru-RU" sz="2300" b="0" i="0" kern="1200" dirty="0" err="1" smtClean="0"/>
            <a:t>захисту</a:t>
          </a:r>
          <a:r>
            <a:rPr lang="ru-RU" sz="2300" b="0" i="0" kern="1200" dirty="0" smtClean="0"/>
            <a:t>, яка повинна </a:t>
          </a:r>
          <a:r>
            <a:rPr lang="ru-RU" sz="2300" b="0" i="0" kern="1200" dirty="0" err="1" smtClean="0"/>
            <a:t>охоплювати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щонайменше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територію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господарства</a:t>
          </a:r>
          <a:r>
            <a:rPr lang="ru-RU" sz="2300" b="0" i="0" kern="1200" dirty="0" smtClean="0"/>
            <a:t> (</a:t>
          </a:r>
          <a:r>
            <a:rPr lang="ru-RU" sz="2300" b="0" i="0" kern="1200" dirty="0" err="1" smtClean="0"/>
            <a:t>господарств</a:t>
          </a:r>
          <a:r>
            <a:rPr lang="ru-RU" sz="2300" b="0" i="0" kern="1200" dirty="0" smtClean="0"/>
            <a:t>), у </a:t>
          </a:r>
          <a:r>
            <a:rPr lang="ru-RU" sz="2300" b="0" i="0" kern="1200" dirty="0" err="1" smtClean="0"/>
            <a:t>якому</a:t>
          </a:r>
          <a:r>
            <a:rPr lang="ru-RU" sz="2300" b="0" i="0" kern="1200" dirty="0" smtClean="0"/>
            <a:t> (</a:t>
          </a:r>
          <a:r>
            <a:rPr lang="ru-RU" sz="2300" b="0" i="0" kern="1200" dirty="0" err="1" smtClean="0"/>
            <a:t>яких</a:t>
          </a:r>
          <a:r>
            <a:rPr lang="ru-RU" sz="2300" b="0" i="0" kern="1200" dirty="0" smtClean="0"/>
            <a:t>) проводиться </a:t>
          </a:r>
          <a:r>
            <a:rPr lang="ru-RU" sz="2300" b="0" i="0" kern="1200" dirty="0" err="1" smtClean="0"/>
            <a:t>вакцинація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проти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блутангу</a:t>
          </a:r>
          <a:r>
            <a:rPr lang="ru-RU" sz="2300" b="0" i="0" kern="1200" dirty="0" smtClean="0"/>
            <a:t>;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b="0" i="0" kern="1200" dirty="0" smtClean="0"/>
            <a:t>зону </a:t>
          </a:r>
          <a:r>
            <a:rPr lang="ru-RU" sz="2300" b="0" i="0" kern="1200" dirty="0" err="1" smtClean="0"/>
            <a:t>спостереження</a:t>
          </a:r>
          <a:r>
            <a:rPr lang="ru-RU" sz="2300" b="0" i="0" kern="1200" dirty="0" smtClean="0"/>
            <a:t>;</a:t>
          </a:r>
          <a:endParaRPr lang="ru-RU" sz="2300" b="0" i="0" kern="1200" dirty="0"/>
        </a:p>
      </dsp:txBody>
      <dsp:txXfrm>
        <a:off x="0" y="4109004"/>
        <a:ext cx="9855199" cy="1459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2E37A-FBF5-4ED9-A641-39A791FA6006}">
      <dsp:nvSpPr>
        <dsp:cNvPr id="0" name=""/>
        <dsp:cNvSpPr/>
      </dsp:nvSpPr>
      <dsp:spPr>
        <a:xfrm>
          <a:off x="0" y="85974"/>
          <a:ext cx="8128000" cy="2438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CD081-2BE1-41C5-9152-2F89FEC87F4C}">
      <dsp:nvSpPr>
        <dsp:cNvPr id="0" name=""/>
        <dsp:cNvSpPr/>
      </dsp:nvSpPr>
      <dsp:spPr>
        <a:xfrm>
          <a:off x="918480" y="257924"/>
          <a:ext cx="6291039" cy="3580039"/>
        </a:xfrm>
        <a:prstGeom prst="flowChartAlternateProcess">
          <a:avLst/>
        </a:prstGeom>
        <a:blipFill>
          <a:blip xmlns:r="http://schemas.openxmlformats.org/officeDocument/2006/relationships" r:embed="rId1"/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FBA08-6635-4F1E-ADFE-117C3AC33A6E}">
      <dsp:nvSpPr>
        <dsp:cNvPr id="0" name=""/>
        <dsp:cNvSpPr/>
      </dsp:nvSpPr>
      <dsp:spPr>
        <a:xfrm rot="10800000">
          <a:off x="243839" y="4181862"/>
          <a:ext cx="7640320" cy="115083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t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noProof="0" dirty="0" smtClean="0"/>
            <a:t>Зняття Карантину</a:t>
          </a:r>
          <a:endParaRPr lang="uk-UA" sz="3900" kern="1200" noProof="0" dirty="0"/>
        </a:p>
      </dsp:txBody>
      <dsp:txXfrm rot="10800000">
        <a:off x="279231" y="4181862"/>
        <a:ext cx="7569536" cy="1115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F75E-131E-46FF-98FC-3BC4975B2D4D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093B-2AE5-4AF5-BD02-0C3C1B764818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8918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1258-7575-4C37-AE60-90F4B817C6DD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B2AC-3150-4725-B4ED-2C5CC86F6BD8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98161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D268-D641-46B0-B4E9-7EC5D9ECE429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AF62-90C4-49F8-BBA9-B12DADFF058A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69467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D8F0-CE4F-4C79-9D35-5BB277989DA1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24EE-976E-4706-A974-3DB2BC47E9B9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57483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661B-DFD1-437E-8D7E-7F6E0EEDCBFA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CD28-CA6A-46A3-916C-E290F86997EC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7953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1FF83-D0FD-40C3-B752-EC3F5A09AC55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3B9F7-49A8-4267-8D57-5030783CB546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7364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A1B5-8B75-4A3A-BBC8-2C8C339872D8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4E5E-9B36-4F0D-ABB6-A99DBDC38756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14013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FB103-5DEC-4566-99EC-054856816423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6052-FF02-4EDA-8B26-B219D2D1F39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17473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3E1AF-611B-4EEF-8293-EC2B01FAB1CC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114A-4C41-4895-80A8-68EBDC24C040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7465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4BD1-34C5-488B-B935-FEED517F3E26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5E2A-55A5-4179-8ACD-3A146B9E2C7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42962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A3B4C-2064-43A3-A7CE-A3E441396C73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2607-0ADC-477D-9156-B1981D09B70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9542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título del patrón</a:t>
            </a:r>
            <a:endParaRPr lang="en-US" alt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C2D039-AA68-46C5-93BB-87EAD9EB546A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20FAB6-38CA-48EB-A2C6-B862CDAF392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22607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266-20#n2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266-20#n21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5643563"/>
          </a:xfrm>
          <a:solidFill>
            <a:srgbClr val="003399"/>
          </a:solidFill>
        </p:spPr>
        <p:txBody>
          <a:bodyPr/>
          <a:lstStyle/>
          <a:p>
            <a:pPr eaLnBrk="1" hangingPunct="1"/>
            <a:endParaRPr lang="en-US" altLang="en-US" dirty="0" smtClean="0">
              <a:solidFill>
                <a:srgbClr val="0B53A1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uk-UA" altLang="en-US" sz="24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0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1" y="6061075"/>
            <a:ext cx="7096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6034089"/>
            <a:ext cx="19780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13" y="5929314"/>
            <a:ext cx="22669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Рисунок 7" descr="yellow_arrow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5" y="265114"/>
            <a:ext cx="1244600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2228851" y="1557338"/>
            <a:ext cx="79597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ru-UA" b="1" dirty="0" smtClean="0">
                <a:solidFill>
                  <a:srgbClr val="FFFFFF"/>
                </a:solidFill>
                <a:cs typeface="Arial" panose="020B0604020202020204" pitchFamily="34" charset="0"/>
              </a:rPr>
              <a:t>Заходи при виявленні </a:t>
            </a:r>
            <a:r>
              <a:rPr lang="uk-UA" altLang="ru-UA" b="1" dirty="0" err="1" smtClean="0">
                <a:solidFill>
                  <a:srgbClr val="FFFFFF"/>
                </a:solidFill>
                <a:cs typeface="Arial" panose="020B0604020202020204" pitchFamily="34" charset="0"/>
              </a:rPr>
              <a:t>блутангу</a:t>
            </a:r>
            <a:r>
              <a:rPr lang="uk-UA" altLang="ru-UA" b="1" dirty="0" smtClean="0">
                <a:solidFill>
                  <a:srgbClr val="FFFFFF"/>
                </a:solidFill>
                <a:cs typeface="Arial" panose="020B0604020202020204" pitchFamily="34" charset="0"/>
              </a:rPr>
              <a:t> в Україні</a:t>
            </a:r>
            <a:endParaRPr lang="uk-UA" altLang="en-US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303838" y="3943351"/>
            <a:ext cx="4500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en-US" sz="240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Троцький Мар'ян </a:t>
            </a:r>
          </a:p>
        </p:txBody>
      </p:sp>
    </p:spTree>
    <p:extLst>
      <p:ext uri="{BB962C8B-B14F-4D97-AF65-F5344CB8AC3E}">
        <p14:creationId xmlns:p14="http://schemas.microsoft.com/office/powerpoint/2010/main" val="28263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1143000"/>
          </a:xfrm>
        </p:spPr>
        <p:txBody>
          <a:bodyPr/>
          <a:lstStyle/>
          <a:p>
            <a:r>
              <a:rPr lang="uk-UA" dirty="0" smtClean="0"/>
              <a:t>Заходи з ліквідації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57. Компетентний орган веде перелік зон з обмеженим доступом, у якому зазначається інформація стосовно:</a:t>
            </a:r>
          </a:p>
          <a:p>
            <a:r>
              <a:rPr lang="uk-UA" dirty="0" smtClean="0"/>
              <a:t>1) територіальних меж зон з обмеженим доступом;</a:t>
            </a:r>
          </a:p>
          <a:p>
            <a:r>
              <a:rPr lang="uk-UA" dirty="0" smtClean="0"/>
              <a:t>2) </a:t>
            </a:r>
            <a:r>
              <a:rPr lang="uk-UA" dirty="0" err="1" smtClean="0"/>
              <a:t>серотипів</a:t>
            </a:r>
            <a:r>
              <a:rPr lang="uk-UA" dirty="0" smtClean="0"/>
              <a:t> вірусу </a:t>
            </a:r>
            <a:r>
              <a:rPr lang="uk-UA" dirty="0" err="1" smtClean="0"/>
              <a:t>блутангу</a:t>
            </a:r>
            <a:r>
              <a:rPr lang="uk-UA" dirty="0" smtClean="0"/>
              <a:t>, що наявні в кожній зоні з обмеженим доступом.</a:t>
            </a:r>
          </a:p>
          <a:p>
            <a:r>
              <a:rPr lang="uk-UA" dirty="0" smtClean="0"/>
              <a:t>58. Дозволяється переміщення тварин у межах однієї зони захисту, де поширений однаковий </a:t>
            </a:r>
            <a:r>
              <a:rPr lang="uk-UA" dirty="0" err="1" smtClean="0"/>
              <a:t>серотип</a:t>
            </a:r>
            <a:r>
              <a:rPr lang="uk-UA" dirty="0" smtClean="0"/>
              <a:t> вірусу </a:t>
            </a:r>
            <a:r>
              <a:rPr lang="uk-UA" dirty="0" err="1" smtClean="0"/>
              <a:t>блутангу</a:t>
            </a:r>
            <a:r>
              <a:rPr lang="uk-UA" dirty="0" smtClean="0"/>
              <a:t>, якщо тварини, які підлягають переміщенню, у день транспортування не мають жодних клінічних ознак </a:t>
            </a:r>
            <a:r>
              <a:rPr lang="uk-UA" dirty="0" err="1" smtClean="0"/>
              <a:t>блутангу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59. Дозволяється переміщувати тварин із зони захисту до зони нагляду в разі дотримання щонайменше однієї з таких вимог:</a:t>
            </a:r>
          </a:p>
          <a:p>
            <a:r>
              <a:rPr lang="uk-UA" dirty="0" smtClean="0"/>
              <a:t>1) тварини відповідають вимогам, установленим у </a:t>
            </a:r>
            <a:r>
              <a:rPr lang="uk-UA" u="sng" dirty="0" smtClean="0">
                <a:hlinkClick r:id="rId2"/>
              </a:rPr>
              <a:t>додатку</a:t>
            </a:r>
            <a:r>
              <a:rPr lang="uk-UA" dirty="0" smtClean="0"/>
              <a:t> до цієї Інструкції;</a:t>
            </a:r>
          </a:p>
          <a:p>
            <a:r>
              <a:rPr lang="uk-UA" dirty="0" smtClean="0"/>
              <a:t>2) тварини призначені для негайного забою.</a:t>
            </a:r>
          </a:p>
          <a:p>
            <a:r>
              <a:rPr lang="uk-UA" dirty="0" smtClean="0"/>
              <a:t>60. Дозволяється переміщувати тварин, які призначені для негайного забою, із господарств, розташованих у зоні з обмеженим доступом, до визначених ДНПК відповідного рівня </a:t>
            </a:r>
            <a:r>
              <a:rPr lang="uk-UA" dirty="0" err="1" smtClean="0"/>
              <a:t>боєнь</a:t>
            </a:r>
            <a:r>
              <a:rPr lang="uk-UA" dirty="0" smtClean="0"/>
              <a:t> для проведення забою, що розташовані за межами зони з обмеженим доступом, у разі виконанням таких вимог:</a:t>
            </a:r>
          </a:p>
          <a:p>
            <a:r>
              <a:rPr lang="uk-UA" dirty="0" smtClean="0"/>
              <a:t>1) у господарстві походження тварин протягом останніх 30 днів перед відправленням не було зафіксовано жодного випадку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2) забій здійснюється протягом 24 годин після прибуття тварин;</a:t>
            </a:r>
          </a:p>
          <a:p>
            <a:r>
              <a:rPr lang="uk-UA" dirty="0" smtClean="0"/>
              <a:t>3) тварини транспортуються під ветеринарним наглядом безпосередньо до місця призначення.</a:t>
            </a:r>
          </a:p>
          <a:p>
            <a:r>
              <a:rPr lang="uk-UA" dirty="0" smtClean="0"/>
              <a:t>61. Дозволяється переміщувати тварин, не призначених для негайного забою, та/або їх репродуктивного матеріалу з господарств, розташованих у зоні з обмеженим доступом, до господарств, що розташовані за межами зони з обмеженим доступом, у разі дотримання вимог, установлених у </a:t>
            </a:r>
            <a:r>
              <a:rPr lang="uk-UA" u="sng" dirty="0" smtClean="0">
                <a:hlinkClick r:id="rId2"/>
              </a:rPr>
              <a:t>додатку</a:t>
            </a:r>
            <a:r>
              <a:rPr lang="uk-UA" dirty="0" smtClean="0"/>
              <a:t> до цієї Інструкції.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160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1143000"/>
          </a:xfrm>
        </p:spPr>
        <p:txBody>
          <a:bodyPr/>
          <a:lstStyle/>
          <a:p>
            <a:r>
              <a:rPr lang="uk-UA" dirty="0" smtClean="0"/>
              <a:t>Зони з обмеженим доступом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Компетентний орган веде перелік зон з обмеженим доступом, у якому зазначається інформація стосовно:</a:t>
            </a:r>
          </a:p>
          <a:p>
            <a:r>
              <a:rPr lang="uk-UA" dirty="0" smtClean="0"/>
              <a:t>1) територіальних меж зон з обмеженим доступом;</a:t>
            </a:r>
          </a:p>
          <a:p>
            <a:r>
              <a:rPr lang="uk-UA" dirty="0" smtClean="0"/>
              <a:t>2) </a:t>
            </a:r>
            <a:r>
              <a:rPr lang="uk-UA" dirty="0" err="1" smtClean="0"/>
              <a:t>серотипів</a:t>
            </a:r>
            <a:r>
              <a:rPr lang="uk-UA" dirty="0" smtClean="0"/>
              <a:t> вірусу </a:t>
            </a:r>
            <a:r>
              <a:rPr lang="uk-UA" dirty="0" err="1" smtClean="0"/>
              <a:t>блутангу</a:t>
            </a:r>
            <a:r>
              <a:rPr lang="uk-UA" dirty="0" smtClean="0"/>
              <a:t>, що наявні в кожній зоні з обмеженим доступом.</a:t>
            </a:r>
          </a:p>
          <a:p>
            <a:r>
              <a:rPr lang="uk-UA" dirty="0" smtClean="0"/>
              <a:t>Дозволяється переміщення тварин у межах однієї зони захисту, де поширений однаковий </a:t>
            </a:r>
            <a:r>
              <a:rPr lang="uk-UA" dirty="0" err="1" smtClean="0"/>
              <a:t>серотип</a:t>
            </a:r>
            <a:r>
              <a:rPr lang="uk-UA" dirty="0" smtClean="0"/>
              <a:t> вірусу </a:t>
            </a:r>
            <a:r>
              <a:rPr lang="uk-UA" dirty="0" err="1" smtClean="0"/>
              <a:t>блутангу</a:t>
            </a:r>
            <a:r>
              <a:rPr lang="uk-UA" dirty="0" smtClean="0"/>
              <a:t>, якщо тварини, які підлягають переміщенню, у день транспортування не мають жодних клінічних ознак </a:t>
            </a:r>
            <a:r>
              <a:rPr lang="uk-UA" dirty="0" err="1" smtClean="0"/>
              <a:t>блутангу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Дозволяється переміщувати тварин із зони захисту до зони нагляду в разі дотримання щонайменше однієї з таких вимог:</a:t>
            </a:r>
          </a:p>
          <a:p>
            <a:r>
              <a:rPr lang="uk-UA" dirty="0" smtClean="0"/>
              <a:t>1) тварини відповідають вимогам, установленим у </a:t>
            </a:r>
            <a:r>
              <a:rPr lang="uk-UA" u="sng" dirty="0" smtClean="0">
                <a:hlinkClick r:id="rId2"/>
              </a:rPr>
              <a:t>додатку</a:t>
            </a:r>
            <a:r>
              <a:rPr lang="uk-UA" dirty="0" smtClean="0"/>
              <a:t> до Інструкції;</a:t>
            </a:r>
          </a:p>
          <a:p>
            <a:r>
              <a:rPr lang="uk-UA" dirty="0" smtClean="0"/>
              <a:t>2) тварини призначені для негайного забою.</a:t>
            </a:r>
          </a:p>
          <a:p>
            <a:r>
              <a:rPr lang="uk-UA" dirty="0" smtClean="0"/>
              <a:t>Дозволяється переміщувати тварин, які призначені для негайного забою, із господарств, розташованих у зоні з обмеженим доступом, до визначених ДНПК відповідного рівня </a:t>
            </a:r>
            <a:r>
              <a:rPr lang="uk-UA" dirty="0" err="1" smtClean="0"/>
              <a:t>боєнь</a:t>
            </a:r>
            <a:r>
              <a:rPr lang="uk-UA" dirty="0" smtClean="0"/>
              <a:t> для проведення забою, що розташовані за межами зони з обмеженим доступом, у разі виконанням таких вимог:</a:t>
            </a:r>
          </a:p>
          <a:p>
            <a:r>
              <a:rPr lang="uk-UA" dirty="0" smtClean="0"/>
              <a:t>1) у господарстві походження тварин протягом останніх 30 днів перед відправленням не було зафіксовано жодного випадку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2) забій здійснюється протягом 24 годин після прибуття тварин;</a:t>
            </a:r>
          </a:p>
          <a:p>
            <a:r>
              <a:rPr lang="uk-UA" dirty="0" smtClean="0"/>
              <a:t>3) тварини транспортуються під ветеринарним наглядом безпосередньо до місця призначення.</a:t>
            </a:r>
          </a:p>
          <a:p>
            <a:r>
              <a:rPr lang="uk-UA" dirty="0" smtClean="0"/>
              <a:t>Дозволяється переміщувати тварин, не призначених для негайного забою, та/або їх репродуктивного матеріалу з господарств, розташованих у зоні з обмеженим доступом, до господарств, що розташовані за межами зони з обмеженим доступом, у разі дотримання вимог, установлених у </a:t>
            </a:r>
            <a:r>
              <a:rPr lang="uk-UA" u="sng" dirty="0" smtClean="0">
                <a:hlinkClick r:id="rId2"/>
              </a:rPr>
              <a:t>додатку</a:t>
            </a:r>
            <a:r>
              <a:rPr lang="uk-UA" dirty="0" smtClean="0"/>
              <a:t> до Інструкції.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79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38912780"/>
              </p:ext>
            </p:extLst>
          </p:nvPr>
        </p:nvGraphicFramePr>
        <p:xfrm>
          <a:off x="304800" y="257176"/>
          <a:ext cx="9855200" cy="588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26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475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313" y="866633"/>
            <a:ext cx="11207087" cy="5343098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 Господарство вважають благополучним не раніше ніж через 60 днів після останнього випадку забою тварини, інфікованої вірусом </a:t>
            </a:r>
            <a:r>
              <a:rPr lang="uk-UA" dirty="0" err="1"/>
              <a:t>блутангу</a:t>
            </a:r>
            <a:r>
              <a:rPr lang="uk-UA" dirty="0"/>
              <a:t>, у разі виконання таких вимог:</a:t>
            </a:r>
          </a:p>
          <a:p>
            <a:endParaRPr lang="uk-UA" dirty="0"/>
          </a:p>
          <a:p>
            <a:r>
              <a:rPr lang="uk-UA" dirty="0"/>
              <a:t>1) на території господарства здійснені всі необхідні оздоровчі заходи, передбачені планом заходів щодо ліквідації </a:t>
            </a:r>
            <a:r>
              <a:rPr lang="uk-UA" dirty="0" err="1"/>
              <a:t>блутангу</a:t>
            </a:r>
            <a:r>
              <a:rPr lang="uk-UA" dirty="0"/>
              <a:t>;</a:t>
            </a:r>
          </a:p>
          <a:p>
            <a:endParaRPr lang="uk-UA" dirty="0"/>
          </a:p>
          <a:p>
            <a:r>
              <a:rPr lang="uk-UA" dirty="0"/>
              <a:t>2) проведено лабораторні дослідження щодо підтвердження випадків </a:t>
            </a:r>
            <a:r>
              <a:rPr lang="uk-UA" dirty="0" err="1"/>
              <a:t>блутангу</a:t>
            </a:r>
            <a:r>
              <a:rPr lang="uk-UA" dirty="0"/>
              <a:t> в уповноваженій лабораторії та отримано два послідовні результати про відсутність антигену до вірусу </a:t>
            </a:r>
            <a:r>
              <a:rPr lang="uk-UA" dirty="0" err="1"/>
              <a:t>блутангу</a:t>
            </a:r>
            <a:r>
              <a:rPr lang="uk-UA" dirty="0"/>
              <a:t>.</a:t>
            </a:r>
          </a:p>
          <a:p>
            <a:endParaRPr lang="uk-UA" dirty="0"/>
          </a:p>
          <a:p>
            <a:r>
              <a:rPr lang="uk-UA" dirty="0" smtClean="0"/>
              <a:t>Господарство </a:t>
            </a:r>
            <a:r>
              <a:rPr lang="uk-UA" dirty="0"/>
              <a:t>вважають благополучним у разі, якщо після проведення всіх необхідних оздоровчих заходів, передбачених планом заходів щодо ліквідації </a:t>
            </a:r>
            <a:r>
              <a:rPr lang="uk-UA" dirty="0" err="1"/>
              <a:t>блутангу</a:t>
            </a:r>
            <a:r>
              <a:rPr lang="uk-UA" dirty="0"/>
              <a:t>, усіх тварин з неблагополучного пункту, стосовно яких існувала підозра щодо </a:t>
            </a:r>
            <a:r>
              <a:rPr lang="uk-UA" dirty="0" err="1"/>
              <a:t>блутангу</a:t>
            </a:r>
            <a:r>
              <a:rPr lang="uk-UA" dirty="0"/>
              <a:t>, було забито, а інші тварини утримувались ізольовано з дотриманням заходів із запобігання інфікуванню.</a:t>
            </a:r>
          </a:p>
          <a:p>
            <a:endParaRPr lang="uk-UA" dirty="0"/>
          </a:p>
          <a:p>
            <a:r>
              <a:rPr lang="uk-UA" dirty="0" smtClean="0"/>
              <a:t>Карантинні </a:t>
            </a:r>
            <a:r>
              <a:rPr lang="uk-UA" dirty="0"/>
              <a:t>обмеження з неблагополучного пункту та зони з обмеженим доступом знімаються за результатами перевірки здійснення оздоровчих заходів, передбачених планом заходів щодо ліквідації захворювання, рішенням ДНПК відповідного рівня.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9341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313" y="866633"/>
            <a:ext cx="11207087" cy="5343098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 </a:t>
            </a:r>
            <a:r>
              <a:rPr lang="uk-UA" dirty="0" smtClean="0"/>
              <a:t>Після </a:t>
            </a:r>
            <a:r>
              <a:rPr lang="uk-UA" dirty="0"/>
              <a:t>зняття карантинних обмежень щодо колишнього неблагополучного пункту встановлюють обмеження на один рік, протягом якого:</a:t>
            </a:r>
          </a:p>
          <a:p>
            <a:endParaRPr lang="uk-UA" dirty="0"/>
          </a:p>
          <a:p>
            <a:r>
              <a:rPr lang="uk-UA" dirty="0"/>
              <a:t>1) забороняється вивозити тварин за межі колишнього неблагополучного пункту щодо </a:t>
            </a:r>
            <a:r>
              <a:rPr lang="uk-UA" dirty="0" err="1"/>
              <a:t>блутангу</a:t>
            </a:r>
            <a:r>
              <a:rPr lang="uk-UA" dirty="0"/>
              <a:t>, крім випадків направлення тварин для забою і переробки тварин;</a:t>
            </a:r>
          </a:p>
          <a:p>
            <a:endParaRPr lang="uk-UA" dirty="0"/>
          </a:p>
          <a:p>
            <a:r>
              <a:rPr lang="uk-UA" dirty="0"/>
              <a:t>2) забій тварин проводять на визначеній бойні окремою партією наприкінці зміни.</a:t>
            </a:r>
          </a:p>
          <a:p>
            <a:endParaRPr lang="uk-UA" dirty="0"/>
          </a:p>
          <a:p>
            <a:r>
              <a:rPr lang="uk-UA" dirty="0" smtClean="0"/>
              <a:t>Комплектація </a:t>
            </a:r>
            <a:r>
              <a:rPr lang="uk-UA" dirty="0"/>
              <a:t>стада колишнього неблагополучного пункту дозволяється з регіонів, благополучних щодо </a:t>
            </a:r>
            <a:r>
              <a:rPr lang="uk-UA" dirty="0" err="1"/>
              <a:t>блутангу</a:t>
            </a:r>
            <a:r>
              <a:rPr lang="uk-UA" dirty="0"/>
              <a:t>, за умови отримання негативних результатів лабораторного дослідження на наявність антитіл, антигенів або РНК-вірусу </a:t>
            </a:r>
            <a:r>
              <a:rPr lang="uk-UA" dirty="0" err="1"/>
              <a:t>блутангу</a:t>
            </a:r>
            <a:r>
              <a:rPr lang="uk-UA" dirty="0"/>
              <a:t> у тварин, якими здійснюється комплектація.</a:t>
            </a:r>
          </a:p>
          <a:p>
            <a:endParaRPr lang="uk-UA" dirty="0"/>
          </a:p>
          <a:p>
            <a:r>
              <a:rPr lang="uk-UA" dirty="0" smtClean="0"/>
              <a:t>Протягом </a:t>
            </a:r>
            <a:r>
              <a:rPr lang="uk-UA" dirty="0"/>
              <a:t>року тварини, що були завезені для комплектації стада в колишній неблагополучний пункт, підлягають лабораторному дослідженню щодо підтвердження випадків </a:t>
            </a:r>
            <a:r>
              <a:rPr lang="uk-UA" dirty="0" err="1"/>
              <a:t>блутангу</a:t>
            </a:r>
            <a:r>
              <a:rPr lang="uk-UA" dirty="0"/>
              <a:t> в уповноваженій лабораторії (не менше ніж 2% кількості завезених тварин).</a:t>
            </a:r>
          </a:p>
        </p:txBody>
      </p:sp>
    </p:spTree>
    <p:extLst>
      <p:ext uri="{BB962C8B-B14F-4D97-AF65-F5344CB8AC3E}">
        <p14:creationId xmlns:p14="http://schemas.microsoft.com/office/powerpoint/2010/main" val="3044603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0" y="-14246"/>
            <a:ext cx="9144000" cy="5643578"/>
          </a:xfrm>
          <a:solidFill>
            <a:srgbClr val="003399"/>
          </a:solidFill>
        </p:spPr>
        <p:txBody>
          <a:bodyPr/>
          <a:lstStyle/>
          <a:p>
            <a:pPr eaLnBrk="1" hangingPunct="1"/>
            <a:endParaRPr lang="en-US" altLang="en-US" dirty="0">
              <a:solidFill>
                <a:srgbClr val="0B53A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uk-UA" alt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r" eaLnBrk="1" hangingPunct="1">
              <a:buFont typeface="Arial" charset="0"/>
              <a:buNone/>
            </a:pPr>
            <a:endParaRPr lang="en-US" alt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076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5952" y="6060843"/>
            <a:ext cx="709587" cy="47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1451" y="6034087"/>
            <a:ext cx="1978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4827" y="5929330"/>
            <a:ext cx="226708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yellow_arrow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096396" y="264592"/>
            <a:ext cx="1244100" cy="11641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87688" y="2222769"/>
            <a:ext cx="5080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ДЯКУЮ ЗА УВАГУ</a:t>
            </a:r>
            <a:endParaRPr lang="ru-RU" sz="3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/>
          </p:nvPr>
        </p:nvGraphicFramePr>
        <p:xfrm>
          <a:off x="548640" y="1048512"/>
          <a:ext cx="11167872" cy="5419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56342" y="321671"/>
            <a:ext cx="81478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Інформування при підозрі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646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34" y="-73379"/>
            <a:ext cx="10972800" cy="1143000"/>
          </a:xfrm>
        </p:spPr>
        <p:txBody>
          <a:bodyPr/>
          <a:lstStyle/>
          <a:p>
            <a:r>
              <a:rPr lang="uk-UA" dirty="0" smtClean="0"/>
              <a:t>Заходи при підозрі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5" y="702860"/>
            <a:ext cx="11975909" cy="6059605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1) постійний державний ветеринарно-санітарний контроль;</a:t>
            </a:r>
          </a:p>
          <a:p>
            <a:r>
              <a:rPr lang="uk-UA" dirty="0" smtClean="0"/>
              <a:t>2) облік тварин і складення переліку тварин із зазначенням для кожного виду тварин кількості загиблих, кількості інфікованих вірусом </a:t>
            </a:r>
            <a:r>
              <a:rPr lang="uk-UA" dirty="0" err="1" smtClean="0"/>
              <a:t>блутангу</a:t>
            </a:r>
            <a:r>
              <a:rPr lang="uk-UA" dirty="0" smtClean="0"/>
              <a:t> тварин, а також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. Зазначений перелік тварин підлягає регулярному оновленню з урахуванням інформації щодо тварин, які народились або загинули протягом періоду існування підозри щодо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3) складення переліку місць, що можуть сприяти виживанню та/або розмноженню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4) проведення епізоотичного розслідування;</a:t>
            </a:r>
          </a:p>
          <a:p>
            <a:r>
              <a:rPr lang="uk-UA" dirty="0" smtClean="0"/>
              <a:t>5) регулярний клінічний огляд тварин, а також розтин трупів (туш) загиблих тварин;</a:t>
            </a:r>
          </a:p>
          <a:p>
            <a:r>
              <a:rPr lang="uk-UA" dirty="0" smtClean="0"/>
              <a:t>6) проведення лабораторних досліджень патологічного (біологічного) матеріалу від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 та/або трупів (туш) загиблих тварин для підтвердження випадків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7) заборону на переміщення тварин та/або їх репродуктивного матеріалу з господарства або в господарство;</a:t>
            </a:r>
          </a:p>
          <a:p>
            <a:r>
              <a:rPr lang="uk-UA" dirty="0" smtClean="0"/>
              <a:t>8) контроль за дотриманням вимог щодо вивозу м’яса та м’ясних продуктів, шкіри та хутра;</a:t>
            </a:r>
          </a:p>
          <a:p>
            <a:r>
              <a:rPr lang="uk-UA" dirty="0" smtClean="0"/>
              <a:t>9) контроль за умовами утримання (ізоляції) тварин у період активності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10) постійне оброблення інсектицидами тварин, приміщень, прилеглих територій, зокрема місць мешкання та розмноження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. При цьому інтенсивність оброблення залежить від тривалості дії інсектициду та кліматичних умов;</a:t>
            </a:r>
          </a:p>
          <a:p>
            <a:r>
              <a:rPr lang="uk-UA" dirty="0" smtClean="0"/>
              <a:t>11) знищення трупів (туш) загиблих тварин шляхом спалювання або в інший спосіб, що гарантує недопущення поширення </a:t>
            </a:r>
            <a:r>
              <a:rPr lang="uk-UA" dirty="0" err="1" smtClean="0"/>
              <a:t>блутангу</a:t>
            </a:r>
            <a:r>
              <a:rPr lang="uk-UA" dirty="0" smtClean="0"/>
              <a:t> через туші або інші продукти забитих (померлих) тварин.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705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1143000"/>
          </a:xfrm>
        </p:spPr>
        <p:txBody>
          <a:bodyPr/>
          <a:lstStyle/>
          <a:p>
            <a:r>
              <a:rPr lang="uk-UA" dirty="0" smtClean="0"/>
              <a:t>Епізоотичне розслідування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Під час епізоотологічного розслідування встановлюють:</a:t>
            </a:r>
          </a:p>
          <a:p>
            <a:r>
              <a:rPr lang="uk-UA" dirty="0" smtClean="0"/>
              <a:t>1) проміжок часу, протягом якого </a:t>
            </a:r>
            <a:r>
              <a:rPr lang="uk-UA" dirty="0" err="1" smtClean="0"/>
              <a:t>блутанг</a:t>
            </a:r>
            <a:r>
              <a:rPr lang="uk-UA" dirty="0" smtClean="0"/>
              <a:t> може бути присутній у неблагополучному пункті;</a:t>
            </a:r>
          </a:p>
          <a:p>
            <a:r>
              <a:rPr lang="uk-UA" dirty="0" smtClean="0"/>
              <a:t>2) можливе джерело виникнення </a:t>
            </a:r>
            <a:r>
              <a:rPr lang="uk-UA" dirty="0" err="1" smtClean="0"/>
              <a:t>блутангу</a:t>
            </a:r>
            <a:r>
              <a:rPr lang="uk-UA" dirty="0" smtClean="0"/>
              <a:t> в неблагополучному пункті та перелік інших господарств, де утримують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що має те саме походження;</a:t>
            </a:r>
          </a:p>
          <a:p>
            <a:r>
              <a:rPr lang="uk-UA" dirty="0" smtClean="0"/>
              <a:t>3) наявність та поширення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4) вивезення або ввезення тварин та/або їх туш з неблагополучного пункту або в такий пункт, а також інші господарства, де утримують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70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Повідомлення про хворобу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Повідомлення про підтвердження випадку </a:t>
            </a:r>
            <a:r>
              <a:rPr lang="uk-UA" dirty="0" err="1" smtClean="0"/>
              <a:t>блутангу</a:t>
            </a:r>
            <a:r>
              <a:rPr lang="uk-UA" dirty="0" smtClean="0"/>
              <a:t> повинно містити таку інформацію:</a:t>
            </a:r>
          </a:p>
          <a:p>
            <a:r>
              <a:rPr lang="uk-UA" dirty="0" smtClean="0"/>
              <a:t>1) дату та час відправлення патологічного (біологічного) матеріалу в уповноважену лабораторію;</a:t>
            </a:r>
          </a:p>
          <a:p>
            <a:r>
              <a:rPr lang="uk-UA" dirty="0" smtClean="0"/>
              <a:t>2) область (автономна республіка), район, населений пункт, господарство, на території яких відібрано патологічний (біологічний) матеріал від тварин;</a:t>
            </a:r>
          </a:p>
          <a:p>
            <a:r>
              <a:rPr lang="uk-UA" dirty="0" smtClean="0"/>
              <a:t>3) дату виникнення підозри щодо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4) дату встановлення діагнозу на </a:t>
            </a:r>
            <a:r>
              <a:rPr lang="uk-UA" dirty="0" err="1" smtClean="0"/>
              <a:t>блутанг</a:t>
            </a:r>
            <a:r>
              <a:rPr lang="uk-UA" dirty="0" smtClean="0"/>
              <a:t>;</a:t>
            </a:r>
          </a:p>
          <a:p>
            <a:r>
              <a:rPr lang="uk-UA" dirty="0" smtClean="0"/>
              <a:t>5) метод, який застосовувався уповноваженою лабораторією для проведення дослідження щодо підтвердження випадку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6) фактичну локалізацію хворих тварин та/або трупів (туш) тварин - господарство, бійня або транспортний засіб тощо;</a:t>
            </a:r>
          </a:p>
          <a:p>
            <a:r>
              <a:rPr lang="uk-UA" dirty="0" smtClean="0"/>
              <a:t>7) кількість випадків </a:t>
            </a:r>
            <a:r>
              <a:rPr lang="uk-UA" dirty="0" err="1" smtClean="0"/>
              <a:t>блутангу</a:t>
            </a:r>
            <a:r>
              <a:rPr lang="uk-UA" dirty="0" smtClean="0"/>
              <a:t>, кількість тварин з підозрою щодо </a:t>
            </a:r>
            <a:r>
              <a:rPr lang="uk-UA" dirty="0" err="1" smtClean="0"/>
              <a:t>блутангу</a:t>
            </a:r>
            <a:r>
              <a:rPr lang="uk-UA" dirty="0" smtClean="0"/>
              <a:t> в місці виникнення зазначеної хвороби;</a:t>
            </a:r>
          </a:p>
          <a:p>
            <a:r>
              <a:rPr lang="uk-UA" dirty="0" smtClean="0"/>
              <a:t>8) кількість загиблих тварин у господарстві, на бійні або в транспортному засобі тощо;</a:t>
            </a:r>
          </a:p>
          <a:p>
            <a:r>
              <a:rPr lang="uk-UA" dirty="0" smtClean="0"/>
              <a:t>9) поширеність </a:t>
            </a:r>
            <a:r>
              <a:rPr lang="uk-UA" dirty="0" err="1" smtClean="0"/>
              <a:t>блутангу</a:t>
            </a:r>
            <a:r>
              <a:rPr lang="uk-UA" dirty="0" smtClean="0"/>
              <a:t> та кількість тварин, у яких було підтверджено </a:t>
            </a:r>
            <a:r>
              <a:rPr lang="uk-UA" dirty="0" err="1" smtClean="0"/>
              <a:t>блутанг</a:t>
            </a:r>
            <a:r>
              <a:rPr lang="uk-UA" dirty="0" smtClean="0"/>
              <a:t>,- для кожної групи тварин;</a:t>
            </a:r>
          </a:p>
          <a:p>
            <a:r>
              <a:rPr lang="uk-UA" dirty="0" smtClean="0"/>
              <a:t>10) епізоотологічний зв’язок між випадком </a:t>
            </a:r>
            <a:r>
              <a:rPr lang="uk-UA" dirty="0" err="1" smtClean="0"/>
              <a:t>блутангу</a:t>
            </a:r>
            <a:r>
              <a:rPr lang="uk-UA" dirty="0" smtClean="0"/>
              <a:t> та кожним контактним господарством або причини, які викликали підозру щодо </a:t>
            </a:r>
            <a:r>
              <a:rPr lang="uk-UA" dirty="0" err="1" smtClean="0"/>
              <a:t>блутангу</a:t>
            </a:r>
            <a:r>
              <a:rPr lang="uk-UA" dirty="0" smtClean="0"/>
              <a:t> в кожному господарстві з підозрою щодо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11) результати лабораторних досліджень патологічного (біологічного) матеріалу, що був відібраний від тварин після їх забою.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071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1143000"/>
          </a:xfrm>
        </p:spPr>
        <p:txBody>
          <a:bodyPr/>
          <a:lstStyle/>
          <a:p>
            <a:r>
              <a:rPr lang="uk-UA" dirty="0" smtClean="0"/>
              <a:t>Заходи з ліквідації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Після встановлення діагнозу на </a:t>
            </a:r>
            <a:r>
              <a:rPr lang="uk-UA" dirty="0" err="1" smtClean="0"/>
              <a:t>блутанг</a:t>
            </a:r>
            <a:r>
              <a:rPr lang="uk-UA" dirty="0" smtClean="0"/>
              <a:t> ДНПК відповідного рівня приймають рішення про встановлення карантинних обмежень, а також установлюють межі неблагополучного пункту, неблагополучної зони, зони захисту, зони спостереження, зони з обмеженим доступом, де організовують здійснення протиепізоотичних заходів.</a:t>
            </a:r>
          </a:p>
          <a:p>
            <a:r>
              <a:rPr lang="uk-UA" dirty="0" smtClean="0"/>
              <a:t>Під час установлення меж зазначених зон ураховують географічні, адміністративні, екологічні, епізоотичні чинники, а також заходи державного контролю, пов’язані з </a:t>
            </a:r>
            <a:r>
              <a:rPr lang="uk-UA" dirty="0" err="1" smtClean="0"/>
              <a:t>блутангом</a:t>
            </a:r>
            <a:r>
              <a:rPr lang="uk-UA" dirty="0" smtClean="0"/>
              <a:t>.</a:t>
            </a:r>
          </a:p>
          <a:p>
            <a:r>
              <a:rPr lang="uk-UA" dirty="0" smtClean="0"/>
              <a:t>ДНПК відповідного рівня для запобігання поширенню та з метою ліквідації підтвердженого випадку </a:t>
            </a:r>
            <a:r>
              <a:rPr lang="uk-UA" dirty="0" err="1" smtClean="0"/>
              <a:t>блутангу</a:t>
            </a:r>
            <a:r>
              <a:rPr lang="uk-UA" dirty="0" smtClean="0"/>
              <a:t>:</a:t>
            </a:r>
          </a:p>
          <a:p>
            <a:r>
              <a:rPr lang="uk-UA" dirty="0" smtClean="0"/>
              <a:t>1) затверджують план заходів ліквідації </a:t>
            </a:r>
            <a:r>
              <a:rPr lang="uk-UA" dirty="0" err="1" smtClean="0"/>
              <a:t>блутангу</a:t>
            </a:r>
            <a:r>
              <a:rPr lang="uk-UA" dirty="0" smtClean="0"/>
              <a:t>, схему обміну інформацією для забезпечення оперативного зв’язку і координації дій;</a:t>
            </a:r>
          </a:p>
          <a:p>
            <a:r>
              <a:rPr lang="uk-UA" dirty="0" smtClean="0"/>
              <a:t>2) організовують виділення необхідної техніки, транспортних засобів та інших технічних і дезінсекційних засобів для проведення відповідних робіт;</a:t>
            </a:r>
          </a:p>
          <a:p>
            <a:r>
              <a:rPr lang="uk-UA" dirty="0" smtClean="0"/>
              <a:t>3) утворюють спеціальні загони (групи), які працюють під керівництвом та виконують затверджені ДНПК відповідного рівня заходи;</a:t>
            </a:r>
          </a:p>
          <a:p>
            <a:r>
              <a:rPr lang="uk-UA" dirty="0" smtClean="0"/>
              <a:t>4) уживають інших заходів, спрямованих на локалізацію та ліквідацію збудника </a:t>
            </a:r>
            <a:r>
              <a:rPr lang="uk-UA" dirty="0" err="1" smtClean="0"/>
              <a:t>блутангу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657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34" y="-73379"/>
            <a:ext cx="10972800" cy="1143000"/>
          </a:xfrm>
        </p:spPr>
        <p:txBody>
          <a:bodyPr/>
          <a:lstStyle/>
          <a:p>
            <a:r>
              <a:rPr lang="uk-UA" dirty="0"/>
              <a:t>План заходів щодо ліквідації </a:t>
            </a:r>
            <a:r>
              <a:rPr lang="uk-UA" dirty="0" err="1"/>
              <a:t>блутангу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5" y="702860"/>
            <a:ext cx="11975909" cy="6059605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План заходів щодо ліквідації </a:t>
            </a:r>
            <a:r>
              <a:rPr lang="uk-UA" dirty="0" err="1" smtClean="0"/>
              <a:t>блутангу</a:t>
            </a:r>
            <a:r>
              <a:rPr lang="uk-UA" dirty="0" smtClean="0"/>
              <a:t> в неблагополучному пункті включає:</a:t>
            </a:r>
          </a:p>
          <a:p>
            <a:r>
              <a:rPr lang="uk-UA" dirty="0" smtClean="0"/>
              <a:t>1) забій тварин, інфікованих вірусом </a:t>
            </a:r>
            <a:r>
              <a:rPr lang="uk-UA" dirty="0" err="1" smtClean="0"/>
              <a:t>блутангу</a:t>
            </a:r>
            <a:r>
              <a:rPr lang="uk-UA" dirty="0" smtClean="0"/>
              <a:t>, та знищення трупів (туш) загиблих тварин шляхом спалювання або в інший спосіб, що гарантує запобігання поширенню інфекції через туші або інші продукти забитих тварин. Репродуктивний матеріал, що отриманий від тварин, інфікованих вірусом </a:t>
            </a:r>
            <a:r>
              <a:rPr lang="uk-UA" dirty="0" err="1" smtClean="0"/>
              <a:t>блутангу</a:t>
            </a:r>
            <a:r>
              <a:rPr lang="uk-UA" dirty="0" smtClean="0"/>
              <a:t>, за 60 днів до появи захворювання вважають матеріалом ризику та знищують шляхом спалювання або в інший спосіб, що гарантує недопущення поширення інфекції;</a:t>
            </a:r>
          </a:p>
          <a:p>
            <a:r>
              <a:rPr lang="uk-UA" dirty="0" smtClean="0"/>
              <a:t>2) відділення від загального стада в окреме приміщення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та їх захист від дії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. Забій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проводять на визначеній бійні. М’ясо та продукти забою, отримані від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піддають термічному обробленню за температури в товщі м’яса не менше ніж +80 °C протягом трьох годин. Продукти забою, що не підлягають переробці, знищують шляхом спалювання або в інший спосіб, що гарантує недопущення поширення інфекції;</a:t>
            </a:r>
          </a:p>
          <a:p>
            <a:r>
              <a:rPr lang="uk-UA" dirty="0" smtClean="0"/>
              <a:t>3) відбір патологічного (біологічного) матеріалу від усіх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який направляється в уповноважену лабораторію для проведення лабораторних досліджень;</a:t>
            </a:r>
          </a:p>
          <a:p>
            <a:r>
              <a:rPr lang="uk-UA" dirty="0" smtClean="0"/>
              <a:t>4) дезінфекцію та дезінсекцію приміщень, де перебували тварини, інфіковані вірусом </a:t>
            </a:r>
            <a:r>
              <a:rPr lang="uk-UA" dirty="0" err="1" smtClean="0"/>
              <a:t>блутангу</a:t>
            </a:r>
            <a:r>
              <a:rPr lang="uk-UA" dirty="0" smtClean="0"/>
              <a:t>, а також тварини,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, проводять за допомогою засобів, що дозволені для використання в Україні;</a:t>
            </a:r>
          </a:p>
          <a:p>
            <a:r>
              <a:rPr lang="uk-UA" dirty="0" smtClean="0"/>
              <a:t>5) уведення обмежень на переміщення тварин та їх репродуктивного матеріалу;</a:t>
            </a:r>
          </a:p>
          <a:p>
            <a:r>
              <a:rPr lang="uk-UA" dirty="0" smtClean="0"/>
              <a:t>6) припинення відтворення стада тварин, зокрема збирання, оброблення, зберігання та використання репродуктивного матеріалу від тварин, інфікованих вірусом </a:t>
            </a:r>
            <a:r>
              <a:rPr lang="uk-UA" dirty="0" err="1" smtClean="0"/>
              <a:t>блутангу</a:t>
            </a:r>
            <a:r>
              <a:rPr lang="uk-UA" dirty="0" smtClean="0"/>
              <a:t>, та тварин, стосовно яких існує підозра щодо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7) заходи, спрямовані на знищення стаціонарних ареалів мешкання </a:t>
            </a:r>
            <a:r>
              <a:rPr lang="uk-UA" dirty="0" err="1" smtClean="0"/>
              <a:t>вектора</a:t>
            </a:r>
            <a:r>
              <a:rPr lang="uk-UA" dirty="0" smtClean="0"/>
              <a:t>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8) у разі потреби проведення вакцинації;</a:t>
            </a:r>
          </a:p>
          <a:p>
            <a:r>
              <a:rPr lang="uk-UA" dirty="0" smtClean="0"/>
              <a:t>9) проведення епізоотичного розслідування.</a:t>
            </a:r>
          </a:p>
        </p:txBody>
      </p:sp>
    </p:spTree>
    <p:extLst>
      <p:ext uri="{BB962C8B-B14F-4D97-AF65-F5344CB8AC3E}">
        <p14:creationId xmlns:p14="http://schemas.microsoft.com/office/powerpoint/2010/main" val="392821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899069"/>
          </a:xfrm>
        </p:spPr>
        <p:txBody>
          <a:bodyPr/>
          <a:lstStyle/>
          <a:p>
            <a:r>
              <a:rPr lang="uk-UA" dirty="0"/>
              <a:t>План заходів щодо ліквідації </a:t>
            </a:r>
            <a:r>
              <a:rPr lang="uk-UA" dirty="0" err="1"/>
              <a:t>блутангу</a:t>
            </a:r>
            <a:r>
              <a:rPr lang="uk-UA" dirty="0"/>
              <a:t> в зоні </a:t>
            </a:r>
            <a:r>
              <a:rPr lang="uk-UA" dirty="0" smtClean="0"/>
              <a:t>захисту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План заходів щодо ліквідації </a:t>
            </a:r>
            <a:r>
              <a:rPr lang="uk-UA" dirty="0" err="1" smtClean="0"/>
              <a:t>блутангу</a:t>
            </a:r>
            <a:r>
              <a:rPr lang="uk-UA" dirty="0" smtClean="0"/>
              <a:t> в зоні захисту включає:</a:t>
            </a:r>
          </a:p>
          <a:p>
            <a:r>
              <a:rPr lang="uk-UA" dirty="0" smtClean="0"/>
              <a:t>1) складення переліку тварин, що утримуються в господарствах у межах зони захисту;</a:t>
            </a:r>
          </a:p>
          <a:p>
            <a:r>
              <a:rPr lang="uk-UA" dirty="0" smtClean="0"/>
              <a:t>2) проведення компетентним органом моніторингу здоров’я тварин щодо </a:t>
            </a:r>
            <a:r>
              <a:rPr lang="uk-UA" dirty="0" err="1" smtClean="0"/>
              <a:t>блутангу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3) заборону на вивезення тварин та їх репродуктивного матеріалу за межі зони з обмеженим доступом, за винятком випадків переміщення для негайного забою;</a:t>
            </a:r>
          </a:p>
          <a:p>
            <a:r>
              <a:rPr lang="uk-UA" dirty="0" smtClean="0"/>
              <a:t>4) здійснення заходів, як і при підозрі;</a:t>
            </a:r>
          </a:p>
          <a:p>
            <a:r>
              <a:rPr lang="uk-UA" dirty="0" smtClean="0"/>
              <a:t>5) у разі потреби проведення вакцинації.</a:t>
            </a:r>
          </a:p>
        </p:txBody>
      </p:sp>
    </p:spTree>
    <p:extLst>
      <p:ext uri="{BB962C8B-B14F-4D97-AF65-F5344CB8AC3E}">
        <p14:creationId xmlns:p14="http://schemas.microsoft.com/office/powerpoint/2010/main" val="329467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110865"/>
            <a:ext cx="10972800" cy="1143000"/>
          </a:xfrm>
        </p:spPr>
        <p:txBody>
          <a:bodyPr/>
          <a:lstStyle/>
          <a:p>
            <a:r>
              <a:rPr lang="uk-UA" dirty="0" smtClean="0"/>
              <a:t>Заходи з ліквідації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412" y="1061115"/>
            <a:ext cx="11197988" cy="51486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План заходів щодо профілактики, запобігання поширенню та ліквідації </a:t>
            </a:r>
            <a:r>
              <a:rPr lang="uk-UA" dirty="0" err="1" smtClean="0"/>
              <a:t>блутангу</a:t>
            </a:r>
            <a:r>
              <a:rPr lang="uk-UA" dirty="0" smtClean="0"/>
              <a:t> в зоні спостереження включає</a:t>
            </a:r>
          </a:p>
          <a:p>
            <a:r>
              <a:rPr lang="uk-UA" dirty="0"/>
              <a:t>1) складення переліку тварин, що утримуються в господарствах у межах зони захисту;</a:t>
            </a:r>
          </a:p>
          <a:p>
            <a:r>
              <a:rPr lang="uk-UA" dirty="0"/>
              <a:t>2) проведення компетентним органом моніторингу здоров’я тварин щодо </a:t>
            </a:r>
            <a:r>
              <a:rPr lang="uk-UA" dirty="0" err="1"/>
              <a:t>блутангу</a:t>
            </a:r>
            <a:r>
              <a:rPr lang="uk-UA" dirty="0"/>
              <a:t>;</a:t>
            </a:r>
          </a:p>
          <a:p>
            <a:r>
              <a:rPr lang="uk-UA" dirty="0"/>
              <a:t>3) заборону на вивезення тварин та їх репродуктивного матеріалу за межі зони з обмеженим доступом, за винятком випадків переміщення для негайного забою;</a:t>
            </a:r>
          </a:p>
          <a:p>
            <a:endParaRPr lang="uk-UA" dirty="0" smtClean="0"/>
          </a:p>
          <a:p>
            <a:r>
              <a:rPr lang="uk-UA" dirty="0" smtClean="0"/>
              <a:t>Проведення вакцинації за допомогою живої </a:t>
            </a:r>
            <a:r>
              <a:rPr lang="uk-UA" dirty="0" err="1" smtClean="0"/>
              <a:t>атенуйованої</a:t>
            </a:r>
            <a:r>
              <a:rPr lang="uk-UA" dirty="0" smtClean="0"/>
              <a:t> вакцини в зоні спостереження заборонено.</a:t>
            </a:r>
          </a:p>
        </p:txBody>
      </p:sp>
    </p:spTree>
    <p:extLst>
      <p:ext uri="{BB962C8B-B14F-4D97-AF65-F5344CB8AC3E}">
        <p14:creationId xmlns:p14="http://schemas.microsoft.com/office/powerpoint/2010/main" val="2552523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1800</Words>
  <Application>Microsoft Office PowerPoint</Application>
  <PresentationFormat>Широкоэкранный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Tema de Office</vt:lpstr>
      <vt:lpstr>Презентация PowerPoint</vt:lpstr>
      <vt:lpstr>Презентация PowerPoint</vt:lpstr>
      <vt:lpstr>Заходи при підозрі</vt:lpstr>
      <vt:lpstr>Епізоотичне розслідування</vt:lpstr>
      <vt:lpstr>Повідомлення про хворобу</vt:lpstr>
      <vt:lpstr>Заходи з ліквідації</vt:lpstr>
      <vt:lpstr>План заходів щодо ліквідації блутангу</vt:lpstr>
      <vt:lpstr>План заходів щодо ліквідації блутангу в зоні захисту</vt:lpstr>
      <vt:lpstr>Заходи з ліквідації</vt:lpstr>
      <vt:lpstr>Заходи з ліквідації</vt:lpstr>
      <vt:lpstr>Зони з обмеженим доступом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CHAOS_</dc:creator>
  <cp:lastModifiedBy>CHAOS_</cp:lastModifiedBy>
  <cp:revision>23</cp:revision>
  <dcterms:created xsi:type="dcterms:W3CDTF">2021-07-31T07:15:21Z</dcterms:created>
  <dcterms:modified xsi:type="dcterms:W3CDTF">2025-04-06T05:03:02Z</dcterms:modified>
</cp:coreProperties>
</file>