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258" r:id="rId2"/>
    <p:sldId id="260" r:id="rId3"/>
    <p:sldId id="664" r:id="rId4"/>
    <p:sldId id="307" r:id="rId5"/>
    <p:sldId id="302" r:id="rId6"/>
    <p:sldId id="312" r:id="rId7"/>
    <p:sldId id="565" r:id="rId8"/>
    <p:sldId id="665" r:id="rId9"/>
    <p:sldId id="262" r:id="rId10"/>
    <p:sldId id="345" r:id="rId11"/>
    <p:sldId id="257" r:id="rId12"/>
    <p:sldId id="669" r:id="rId13"/>
    <p:sldId id="264" r:id="rId14"/>
    <p:sldId id="594" r:id="rId15"/>
    <p:sldId id="663" r:id="rId16"/>
    <p:sldId id="650" r:id="rId17"/>
    <p:sldId id="295" r:id="rId18"/>
    <p:sldId id="651" r:id="rId19"/>
    <p:sldId id="668" r:id="rId20"/>
    <p:sldId id="342" r:id="rId21"/>
    <p:sldId id="341" r:id="rId22"/>
    <p:sldId id="607" r:id="rId23"/>
    <p:sldId id="610" r:id="rId24"/>
    <p:sldId id="265" r:id="rId25"/>
    <p:sldId id="645" r:id="rId26"/>
    <p:sldId id="674" r:id="rId27"/>
    <p:sldId id="670" r:id="rId28"/>
    <p:sldId id="299" r:id="rId29"/>
    <p:sldId id="320" r:id="rId30"/>
    <p:sldId id="373" r:id="rId31"/>
    <p:sldId id="379" r:id="rId32"/>
    <p:sldId id="380" r:id="rId33"/>
    <p:sldId id="285" r:id="rId34"/>
    <p:sldId id="268" r:id="rId35"/>
    <p:sldId id="270" r:id="rId36"/>
    <p:sldId id="675" r:id="rId37"/>
    <p:sldId id="286" r:id="rId38"/>
    <p:sldId id="272" r:id="rId39"/>
    <p:sldId id="290" r:id="rId40"/>
    <p:sldId id="291" r:id="rId41"/>
    <p:sldId id="655" r:id="rId42"/>
    <p:sldId id="671" r:id="rId43"/>
    <p:sldId id="602" r:id="rId44"/>
    <p:sldId id="658" r:id="rId45"/>
    <p:sldId id="309" r:id="rId46"/>
    <p:sldId id="322" r:id="rId47"/>
    <p:sldId id="583" r:id="rId48"/>
    <p:sldId id="351" r:id="rId49"/>
    <p:sldId id="359" r:id="rId50"/>
    <p:sldId id="667" r:id="rId51"/>
    <p:sldId id="281" r:id="rId52"/>
    <p:sldId id="263" r:id="rId53"/>
    <p:sldId id="324" r:id="rId54"/>
    <p:sldId id="676" r:id="rId5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928"/>
    <a:srgbClr val="008226"/>
    <a:srgbClr val="588AA8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738" autoAdjust="0"/>
  </p:normalViewPr>
  <p:slideViewPr>
    <p:cSldViewPr snapToGrid="0">
      <p:cViewPr varScale="1">
        <p:scale>
          <a:sx n="64" d="100"/>
          <a:sy n="64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mi\Desktop\Zsf%20daten%20W1-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mi\Desktop\Zsf%20daten%20W1-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mi\Desktop\Zsf%20daten%20W1-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mi\Desktop\Zsf%20daten%20W1-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Abb.!$J$102</c:f>
              <c:strCache>
                <c:ptCount val="1"/>
                <c:pt idx="0">
                  <c:v>DM-loss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6.9380604231425405E-2"/>
                  <c:y val="0.2553872692557688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y</a:t>
                    </a:r>
                    <a:r>
                      <a:rPr lang="en-US" baseline="-25000"/>
                      <a:t>all</a:t>
                    </a:r>
                    <a:r>
                      <a:rPr lang="en-US" baseline="0"/>
                      <a:t> = 2,2766x - 3,9615</a:t>
                    </a:r>
                    <a:br>
                      <a:rPr lang="en-US" baseline="0"/>
                    </a:br>
                    <a:r>
                      <a:rPr lang="en-US" baseline="0"/>
                      <a:t>R² = 0,2128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</c:trendlineLbl>
          </c:trendline>
          <c:xVal>
            <c:numRef>
              <c:f>Abb.!$I$103:$I$123</c:f>
              <c:numCache>
                <c:formatCode>0.0</c:formatCode>
                <c:ptCount val="21"/>
                <c:pt idx="0">
                  <c:v>4.9000000000000004</c:v>
                </c:pt>
                <c:pt idx="1">
                  <c:v>4.3</c:v>
                </c:pt>
                <c:pt idx="2">
                  <c:v>4.5</c:v>
                </c:pt>
                <c:pt idx="3">
                  <c:v>4.4000000000000004</c:v>
                </c:pt>
                <c:pt idx="4">
                  <c:v>4.4000000000000004</c:v>
                </c:pt>
                <c:pt idx="5">
                  <c:v>4.4000000000000004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4.0999999999999996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4.4000000000000004</c:v>
                </c:pt>
                <c:pt idx="16">
                  <c:v>4.4000000000000004</c:v>
                </c:pt>
                <c:pt idx="17">
                  <c:v>4.4000000000000004</c:v>
                </c:pt>
                <c:pt idx="18">
                  <c:v>4.4000000000000004</c:v>
                </c:pt>
                <c:pt idx="19">
                  <c:v>4.3</c:v>
                </c:pt>
                <c:pt idx="20">
                  <c:v>4.3</c:v>
                </c:pt>
              </c:numCache>
            </c:numRef>
          </c:xVal>
          <c:yVal>
            <c:numRef>
              <c:f>Abb.!$J$103:$J$123</c:f>
              <c:numCache>
                <c:formatCode>0.0</c:formatCode>
                <c:ptCount val="21"/>
                <c:pt idx="0">
                  <c:v>8.1</c:v>
                </c:pt>
                <c:pt idx="1">
                  <c:v>7.2</c:v>
                </c:pt>
                <c:pt idx="2">
                  <c:v>7.8</c:v>
                </c:pt>
                <c:pt idx="3">
                  <c:v>4.9000000000000004</c:v>
                </c:pt>
                <c:pt idx="4">
                  <c:v>4.8</c:v>
                </c:pt>
                <c:pt idx="5">
                  <c:v>4.8</c:v>
                </c:pt>
                <c:pt idx="6">
                  <c:v>4.8</c:v>
                </c:pt>
                <c:pt idx="7">
                  <c:v>4.8</c:v>
                </c:pt>
                <c:pt idx="8">
                  <c:v>4.7</c:v>
                </c:pt>
                <c:pt idx="9">
                  <c:v>5.6</c:v>
                </c:pt>
                <c:pt idx="10">
                  <c:v>4.8</c:v>
                </c:pt>
                <c:pt idx="11">
                  <c:v>5.3</c:v>
                </c:pt>
                <c:pt idx="12">
                  <c:v>5.0999999999999996</c:v>
                </c:pt>
                <c:pt idx="13">
                  <c:v>4.9000000000000004</c:v>
                </c:pt>
                <c:pt idx="14">
                  <c:v>5.2</c:v>
                </c:pt>
                <c:pt idx="15">
                  <c:v>6.7</c:v>
                </c:pt>
                <c:pt idx="16">
                  <c:v>7</c:v>
                </c:pt>
                <c:pt idx="17">
                  <c:v>7.2</c:v>
                </c:pt>
                <c:pt idx="18">
                  <c:v>6.8</c:v>
                </c:pt>
                <c:pt idx="19">
                  <c:v>6.6</c:v>
                </c:pt>
                <c:pt idx="20">
                  <c:v>6.2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FD-47C5-872C-57BEC8ACC79B}"/>
            </c:ext>
          </c:extLst>
        </c:ser>
        <c:ser>
          <c:idx val="1"/>
          <c:order val="1"/>
          <c:tx>
            <c:strRef>
              <c:f>Abb.!$K$102</c:f>
              <c:strCache>
                <c:ptCount val="1"/>
                <c:pt idx="0">
                  <c:v>DM-loss without KL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5255658269957346"/>
                  <c:y val="0.1426915464880643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err="1"/>
                      <a:t>y</a:t>
                    </a:r>
                    <a:r>
                      <a:rPr lang="en-US" baseline="-25000" dirty="0" err="1"/>
                      <a:t>noKL</a:t>
                    </a:r>
                    <a:r>
                      <a:rPr lang="en-US" baseline="0" dirty="0"/>
                      <a:t> = 3,9745x - 10,658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0,8765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</c:trendlineLbl>
          </c:trendline>
          <c:xVal>
            <c:numRef>
              <c:f>Abb.!$I$103:$I$123</c:f>
              <c:numCache>
                <c:formatCode>0.0</c:formatCode>
                <c:ptCount val="21"/>
                <c:pt idx="0">
                  <c:v>4.9000000000000004</c:v>
                </c:pt>
                <c:pt idx="1">
                  <c:v>4.3</c:v>
                </c:pt>
                <c:pt idx="2">
                  <c:v>4.5</c:v>
                </c:pt>
                <c:pt idx="3">
                  <c:v>4.4000000000000004</c:v>
                </c:pt>
                <c:pt idx="4">
                  <c:v>4.4000000000000004</c:v>
                </c:pt>
                <c:pt idx="5">
                  <c:v>4.4000000000000004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4.0999999999999996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4.4000000000000004</c:v>
                </c:pt>
                <c:pt idx="16">
                  <c:v>4.4000000000000004</c:v>
                </c:pt>
                <c:pt idx="17">
                  <c:v>4.4000000000000004</c:v>
                </c:pt>
                <c:pt idx="18">
                  <c:v>4.4000000000000004</c:v>
                </c:pt>
                <c:pt idx="19">
                  <c:v>4.3</c:v>
                </c:pt>
                <c:pt idx="20">
                  <c:v>4.3</c:v>
                </c:pt>
              </c:numCache>
            </c:numRef>
          </c:xVal>
          <c:yVal>
            <c:numRef>
              <c:f>Abb.!$K$103:$K$123</c:f>
              <c:numCache>
                <c:formatCode>0.0</c:formatCode>
                <c:ptCount val="21"/>
                <c:pt idx="0">
                  <c:v>8.1</c:v>
                </c:pt>
                <c:pt idx="1">
                  <c:v>7.2</c:v>
                </c:pt>
                <c:pt idx="2">
                  <c:v>7.8</c:v>
                </c:pt>
                <c:pt idx="9">
                  <c:v>5.6</c:v>
                </c:pt>
                <c:pt idx="10">
                  <c:v>4.8</c:v>
                </c:pt>
                <c:pt idx="11">
                  <c:v>5.3</c:v>
                </c:pt>
                <c:pt idx="12">
                  <c:v>5.0999999999999996</c:v>
                </c:pt>
                <c:pt idx="13">
                  <c:v>4.9000000000000004</c:v>
                </c:pt>
                <c:pt idx="14">
                  <c:v>5.2</c:v>
                </c:pt>
                <c:pt idx="15">
                  <c:v>6.7</c:v>
                </c:pt>
                <c:pt idx="16">
                  <c:v>7</c:v>
                </c:pt>
                <c:pt idx="17">
                  <c:v>7.2</c:v>
                </c:pt>
                <c:pt idx="18">
                  <c:v>6.8</c:v>
                </c:pt>
                <c:pt idx="19">
                  <c:v>6.6</c:v>
                </c:pt>
                <c:pt idx="20">
                  <c:v>6.2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FD-47C5-872C-57BEC8ACC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924736"/>
        <c:axId val="126555648"/>
      </c:scatterChart>
      <c:valAx>
        <c:axId val="113924736"/>
        <c:scaling>
          <c:orientation val="minMax"/>
          <c:max val="5"/>
          <c:min val="3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pH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UA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26555648"/>
        <c:crosses val="autoZero"/>
        <c:crossBetween val="midCat"/>
        <c:majorUnit val="0.2"/>
      </c:valAx>
      <c:valAx>
        <c:axId val="126555648"/>
        <c:scaling>
          <c:orientation val="minMax"/>
          <c:max val="9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DM-loss</a:t>
                </a:r>
                <a:r>
                  <a:rPr lang="de-DE" baseline="0"/>
                  <a:t> (%)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UA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3924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65234766870979E-2"/>
          <c:y val="6.870760115185208E-2"/>
          <c:w val="0.9030741851227464"/>
          <c:h val="0.77374775521480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Graf!$A$2</c:f>
              <c:strCache>
                <c:ptCount val="1"/>
                <c:pt idx="0">
                  <c:v>Gjennomsnitt KDE smørsyresporer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Graf!$B$1:$D$1</c:f>
              <c:strCache>
                <c:ptCount val="3"/>
                <c:pt idx="0">
                  <c:v>Formic based</c:v>
                </c:pt>
                <c:pt idx="1">
                  <c:v>Ingen</c:v>
                </c:pt>
                <c:pt idx="2">
                  <c:v>Kofasil</c:v>
                </c:pt>
              </c:strCache>
            </c:strRef>
          </c:cat>
          <c:val>
            <c:numRef>
              <c:f>Graf!$B$2:$D$2</c:f>
              <c:numCache>
                <c:formatCode>General</c:formatCode>
                <c:ptCount val="3"/>
                <c:pt idx="0">
                  <c:v>1154.8780487804879</c:v>
                </c:pt>
                <c:pt idx="1">
                  <c:v>2839.1333333333332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7-4A07-A31C-7E11F19CF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27520"/>
        <c:axId val="40429056"/>
      </c:barChart>
      <c:catAx>
        <c:axId val="4042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40429056"/>
        <c:crosses val="autoZero"/>
        <c:auto val="1"/>
        <c:lblAlgn val="ctr"/>
        <c:lblOffset val="100"/>
        <c:noMultiLvlLbl val="0"/>
      </c:catAx>
      <c:valAx>
        <c:axId val="4042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4042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Zsf!$B$56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Zsf!$C$55:$F$55</c:f>
              <c:strCache>
                <c:ptCount val="4"/>
                <c:pt idx="0">
                  <c:v>GV</c:v>
                </c:pt>
                <c:pt idx="1">
                  <c:v>MS</c:v>
                </c:pt>
                <c:pt idx="2">
                  <c:v>ES</c:v>
                </c:pt>
                <c:pt idx="3">
                  <c:v>BS</c:v>
                </c:pt>
              </c:strCache>
            </c:strRef>
          </c:cat>
          <c:val>
            <c:numRef>
              <c:f>Zsf!$C$56:$F$56</c:f>
              <c:numCache>
                <c:formatCode>0.0</c:formatCode>
                <c:ptCount val="4"/>
                <c:pt idx="0">
                  <c:v>5.9574631566755123</c:v>
                </c:pt>
                <c:pt idx="1">
                  <c:v>5.2996076446395497</c:v>
                </c:pt>
                <c:pt idx="2">
                  <c:v>2.6940629162027783</c:v>
                </c:pt>
                <c:pt idx="3">
                  <c:v>5.8354766375222091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E-45F0-9EFD-0477E6A9398F}"/>
            </c:ext>
          </c:extLst>
        </c:ser>
        <c:ser>
          <c:idx val="1"/>
          <c:order val="1"/>
          <c:tx>
            <c:strRef>
              <c:f>Zsf!$B$57</c:f>
              <c:strCache>
                <c:ptCount val="1"/>
                <c:pt idx="0">
                  <c:v>KL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Zsf!$C$55:$F$55</c:f>
              <c:strCache>
                <c:ptCount val="4"/>
                <c:pt idx="0">
                  <c:v>GV</c:v>
                </c:pt>
                <c:pt idx="1">
                  <c:v>MS</c:v>
                </c:pt>
                <c:pt idx="2">
                  <c:v>ES</c:v>
                </c:pt>
                <c:pt idx="3">
                  <c:v>BS</c:v>
                </c:pt>
              </c:strCache>
            </c:strRef>
          </c:cat>
          <c:val>
            <c:numRef>
              <c:f>Zsf!$C$57:$F$57</c:f>
              <c:numCache>
                <c:formatCode>0.0</c:formatCode>
                <c:ptCount val="4"/>
                <c:pt idx="0">
                  <c:v>4.2389701378470095</c:v>
                </c:pt>
                <c:pt idx="1">
                  <c:v>12.35056861621146</c:v>
                </c:pt>
                <c:pt idx="2">
                  <c:v>3.3403154066312499</c:v>
                </c:pt>
                <c:pt idx="3">
                  <c:v>0.27366666666666667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BE-45F0-9EFD-0477E6A9398F}"/>
            </c:ext>
          </c:extLst>
        </c:ser>
        <c:ser>
          <c:idx val="2"/>
          <c:order val="2"/>
          <c:tx>
            <c:strRef>
              <c:f>Zsf!$B$58</c:f>
              <c:strCache>
                <c:ptCount val="1"/>
                <c:pt idx="0">
                  <c:v>W4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Zsf!$C$55:$F$55</c:f>
              <c:strCache>
                <c:ptCount val="4"/>
                <c:pt idx="0">
                  <c:v>GV</c:v>
                </c:pt>
                <c:pt idx="1">
                  <c:v>MS</c:v>
                </c:pt>
                <c:pt idx="2">
                  <c:v>ES</c:v>
                </c:pt>
                <c:pt idx="3">
                  <c:v>BS</c:v>
                </c:pt>
              </c:strCache>
            </c:strRef>
          </c:cat>
          <c:val>
            <c:numRef>
              <c:f>Zsf!$C$58:$F$58</c:f>
              <c:numCache>
                <c:formatCode>0.0</c:formatCode>
                <c:ptCount val="4"/>
                <c:pt idx="0">
                  <c:v>4.7679780985497304</c:v>
                </c:pt>
                <c:pt idx="1">
                  <c:v>12.22302798506731</c:v>
                </c:pt>
                <c:pt idx="2">
                  <c:v>2.8717836780712305</c:v>
                </c:pt>
                <c:pt idx="3">
                  <c:v>0.26066666666666666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BE-45F0-9EFD-0477E6A93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826463"/>
        <c:axId val="260646463"/>
      </c:barChart>
      <c:catAx>
        <c:axId val="255826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260646463"/>
        <c:crosses val="autoZero"/>
        <c:auto val="1"/>
        <c:lblAlgn val="ctr"/>
        <c:lblOffset val="100"/>
        <c:noMultiLvlLbl val="0"/>
      </c:catAx>
      <c:valAx>
        <c:axId val="260646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255826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Zsf!$B$62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Zsf!$C$61:$F$61</c:f>
              <c:strCache>
                <c:ptCount val="4"/>
                <c:pt idx="0">
                  <c:v>GV</c:v>
                </c:pt>
                <c:pt idx="1">
                  <c:v>MS</c:v>
                </c:pt>
                <c:pt idx="2">
                  <c:v>ES</c:v>
                </c:pt>
                <c:pt idx="3">
                  <c:v>BS</c:v>
                </c:pt>
              </c:strCache>
            </c:strRef>
          </c:cat>
          <c:val>
            <c:numRef>
              <c:f>Zsf!$C$62:$F$62</c:f>
              <c:numCache>
                <c:formatCode>0.0</c:formatCode>
                <c:ptCount val="4"/>
                <c:pt idx="0">
                  <c:v>14.061504120077274</c:v>
                </c:pt>
                <c:pt idx="1">
                  <c:v>0.42966666666666664</c:v>
                </c:pt>
                <c:pt idx="2">
                  <c:v>8.212040642686496</c:v>
                </c:pt>
                <c:pt idx="3">
                  <c:v>8.6276967926995614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C-4BA0-8DE8-03DC07276D7F}"/>
            </c:ext>
          </c:extLst>
        </c:ser>
        <c:ser>
          <c:idx val="1"/>
          <c:order val="1"/>
          <c:tx>
            <c:strRef>
              <c:f>Zsf!$B$63</c:f>
              <c:strCache>
                <c:ptCount val="1"/>
                <c:pt idx="0">
                  <c:v>KL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Zsf!$C$61:$F$61</c:f>
              <c:strCache>
                <c:ptCount val="4"/>
                <c:pt idx="0">
                  <c:v>GV</c:v>
                </c:pt>
                <c:pt idx="1">
                  <c:v>MS</c:v>
                </c:pt>
                <c:pt idx="2">
                  <c:v>ES</c:v>
                </c:pt>
                <c:pt idx="3">
                  <c:v>BS</c:v>
                </c:pt>
              </c:strCache>
            </c:strRef>
          </c:cat>
          <c:val>
            <c:numRef>
              <c:f>Zsf!$C$63:$F$63</c:f>
              <c:numCache>
                <c:formatCode>0.0</c:formatCode>
                <c:ptCount val="4"/>
                <c:pt idx="0">
                  <c:v>6.0218828214703839</c:v>
                </c:pt>
                <c:pt idx="1">
                  <c:v>10.238758196822168</c:v>
                </c:pt>
                <c:pt idx="2">
                  <c:v>2.9372585255388408</c:v>
                </c:pt>
                <c:pt idx="3">
                  <c:v>0.3173333333333333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C-4BA0-8DE8-03DC07276D7F}"/>
            </c:ext>
          </c:extLst>
        </c:ser>
        <c:ser>
          <c:idx val="2"/>
          <c:order val="2"/>
          <c:tx>
            <c:strRef>
              <c:f>Zsf!$B$64</c:f>
              <c:strCache>
                <c:ptCount val="1"/>
                <c:pt idx="0">
                  <c:v>W4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Zsf!$C$61:$F$61</c:f>
              <c:strCache>
                <c:ptCount val="4"/>
                <c:pt idx="0">
                  <c:v>GV</c:v>
                </c:pt>
                <c:pt idx="1">
                  <c:v>MS</c:v>
                </c:pt>
                <c:pt idx="2">
                  <c:v>ES</c:v>
                </c:pt>
                <c:pt idx="3">
                  <c:v>BS</c:v>
                </c:pt>
              </c:strCache>
            </c:strRef>
          </c:cat>
          <c:val>
            <c:numRef>
              <c:f>Zsf!$C$64:$F$64</c:f>
              <c:numCache>
                <c:formatCode>0.0</c:formatCode>
                <c:ptCount val="4"/>
                <c:pt idx="0">
                  <c:v>8.8570330365193186</c:v>
                </c:pt>
                <c:pt idx="1">
                  <c:v>8.2050942008765322</c:v>
                </c:pt>
                <c:pt idx="2">
                  <c:v>5.0861026448076156</c:v>
                </c:pt>
                <c:pt idx="3">
                  <c:v>0.74458437998976679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FC-4BA0-8DE8-03DC0727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137135"/>
        <c:axId val="260655391"/>
      </c:barChart>
      <c:catAx>
        <c:axId val="29413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260655391"/>
        <c:crosses val="autoZero"/>
        <c:auto val="1"/>
        <c:lblAlgn val="ctr"/>
        <c:lblOffset val="100"/>
        <c:noMultiLvlLbl val="0"/>
      </c:catAx>
      <c:valAx>
        <c:axId val="260655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294137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Zsf!$I$56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Zsf!$J$55:$N$55</c:f>
              <c:strCache>
                <c:ptCount val="5"/>
                <c:pt idx="0">
                  <c:v>GV</c:v>
                </c:pt>
                <c:pt idx="1">
                  <c:v>pH</c:v>
                </c:pt>
                <c:pt idx="2">
                  <c:v>WSC</c:v>
                </c:pt>
                <c:pt idx="3">
                  <c:v>MS</c:v>
                </c:pt>
                <c:pt idx="4">
                  <c:v>ES</c:v>
                </c:pt>
              </c:strCache>
            </c:strRef>
          </c:cat>
          <c:val>
            <c:numRef>
              <c:f>Zsf!$J$56:$N$56</c:f>
              <c:numCache>
                <c:formatCode>0.0</c:formatCode>
                <c:ptCount val="5"/>
                <c:pt idx="0">
                  <c:v>6.6337796769225088</c:v>
                </c:pt>
                <c:pt idx="1">
                  <c:v>4.87</c:v>
                </c:pt>
                <c:pt idx="2">
                  <c:v>6.8644851295885401</c:v>
                </c:pt>
                <c:pt idx="3">
                  <c:v>8.0465609580832265</c:v>
                </c:pt>
                <c:pt idx="4">
                  <c:v>4.6468204333107712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9-4D9A-BD5C-3007A43CF1E1}"/>
            </c:ext>
          </c:extLst>
        </c:ser>
        <c:ser>
          <c:idx val="1"/>
          <c:order val="1"/>
          <c:tx>
            <c:strRef>
              <c:f>Zsf!$I$57</c:f>
              <c:strCache>
                <c:ptCount val="1"/>
                <c:pt idx="0">
                  <c:v>KL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Zsf!$J$55:$N$55</c:f>
              <c:strCache>
                <c:ptCount val="5"/>
                <c:pt idx="0">
                  <c:v>GV</c:v>
                </c:pt>
                <c:pt idx="1">
                  <c:v>pH</c:v>
                </c:pt>
                <c:pt idx="2">
                  <c:v>WSC</c:v>
                </c:pt>
                <c:pt idx="3">
                  <c:v>MS</c:v>
                </c:pt>
                <c:pt idx="4">
                  <c:v>ES</c:v>
                </c:pt>
              </c:strCache>
            </c:strRef>
          </c:cat>
          <c:val>
            <c:numRef>
              <c:f>Zsf!$J$57:$N$57</c:f>
              <c:numCache>
                <c:formatCode>0.0</c:formatCode>
                <c:ptCount val="5"/>
                <c:pt idx="0">
                  <c:v>6.4025218415183787</c:v>
                </c:pt>
                <c:pt idx="1">
                  <c:v>4.9266666666666667</c:v>
                </c:pt>
                <c:pt idx="2">
                  <c:v>12.189974558517088</c:v>
                </c:pt>
                <c:pt idx="3">
                  <c:v>7.88812702456325</c:v>
                </c:pt>
                <c:pt idx="4">
                  <c:v>4.9178496856516754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9-4D9A-BD5C-3007A43CF1E1}"/>
            </c:ext>
          </c:extLst>
        </c:ser>
        <c:ser>
          <c:idx val="2"/>
          <c:order val="2"/>
          <c:tx>
            <c:strRef>
              <c:f>Zsf!$I$58</c:f>
              <c:strCache>
                <c:ptCount val="1"/>
                <c:pt idx="0">
                  <c:v>W4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Zsf!$J$55:$N$55</c:f>
              <c:strCache>
                <c:ptCount val="5"/>
                <c:pt idx="0">
                  <c:v>GV</c:v>
                </c:pt>
                <c:pt idx="1">
                  <c:v>pH</c:v>
                </c:pt>
                <c:pt idx="2">
                  <c:v>WSC</c:v>
                </c:pt>
                <c:pt idx="3">
                  <c:v>MS</c:v>
                </c:pt>
                <c:pt idx="4">
                  <c:v>ES</c:v>
                </c:pt>
              </c:strCache>
            </c:strRef>
          </c:cat>
          <c:val>
            <c:numRef>
              <c:f>Zsf!$J$58:$N$58</c:f>
              <c:numCache>
                <c:formatCode>0.0</c:formatCode>
                <c:ptCount val="5"/>
                <c:pt idx="0">
                  <c:v>6.8543785465447371</c:v>
                </c:pt>
                <c:pt idx="1">
                  <c:v>4.9033333333333333</c:v>
                </c:pt>
                <c:pt idx="2">
                  <c:v>4.8192835806498753</c:v>
                </c:pt>
                <c:pt idx="3">
                  <c:v>8.0992704148143968</c:v>
                </c:pt>
                <c:pt idx="4">
                  <c:v>5.3757001172102976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39-4D9A-BD5C-3007A43CF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813983"/>
        <c:axId val="258596111"/>
      </c:barChart>
      <c:catAx>
        <c:axId val="25581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258596111"/>
        <c:crosses val="autoZero"/>
        <c:auto val="1"/>
        <c:lblAlgn val="ctr"/>
        <c:lblOffset val="100"/>
        <c:noMultiLvlLbl val="0"/>
      </c:catAx>
      <c:valAx>
        <c:axId val="25859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255813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Zsf!$Q$55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Zsf!$P$56:$P$58</c:f>
              <c:strCache>
                <c:ptCount val="3"/>
                <c:pt idx="0">
                  <c:v>control</c:v>
                </c:pt>
                <c:pt idx="1">
                  <c:v>KL</c:v>
                </c:pt>
                <c:pt idx="2">
                  <c:v>W4</c:v>
                </c:pt>
              </c:strCache>
            </c:strRef>
          </c:cat>
          <c:val>
            <c:numRef>
              <c:f>Zsf!$Q$56:$Q$58</c:f>
              <c:numCache>
                <c:formatCode>0.0</c:formatCode>
                <c:ptCount val="3"/>
                <c:pt idx="0">
                  <c:v>67.12130886398505</c:v>
                </c:pt>
                <c:pt idx="1">
                  <c:v>62.63906648334472</c:v>
                </c:pt>
                <c:pt idx="2">
                  <c:v>64.077597599188366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B-4B19-9EDA-48AC0FB4DCD7}"/>
            </c:ext>
          </c:extLst>
        </c:ser>
        <c:ser>
          <c:idx val="1"/>
          <c:order val="1"/>
          <c:tx>
            <c:strRef>
              <c:f>Zsf!$R$55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Zsf!$P$56:$P$58</c:f>
              <c:strCache>
                <c:ptCount val="3"/>
                <c:pt idx="0">
                  <c:v>control</c:v>
                </c:pt>
                <c:pt idx="1">
                  <c:v>KL</c:v>
                </c:pt>
                <c:pt idx="2">
                  <c:v>W4</c:v>
                </c:pt>
              </c:strCache>
            </c:strRef>
          </c:cat>
          <c:val>
            <c:numRef>
              <c:f>Zsf!$R$56:$R$58</c:f>
              <c:numCache>
                <c:formatCode>0.0</c:formatCode>
                <c:ptCount val="3"/>
                <c:pt idx="0">
                  <c:v>18.563660826299703</c:v>
                </c:pt>
                <c:pt idx="1">
                  <c:v>22.989184806913968</c:v>
                </c:pt>
                <c:pt idx="2">
                  <c:v>20.782831544714409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8B-4B19-9EDA-48AC0FB4D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825503"/>
        <c:axId val="258591151"/>
      </c:barChart>
      <c:catAx>
        <c:axId val="25582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258591151"/>
        <c:crosses val="autoZero"/>
        <c:auto val="1"/>
        <c:lblAlgn val="ctr"/>
        <c:lblOffset val="100"/>
        <c:noMultiLvlLbl val="0"/>
      </c:catAx>
      <c:valAx>
        <c:axId val="25859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25582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Kontrolle</c:v>
                </c:pt>
                <c:pt idx="1">
                  <c:v>KL</c:v>
                </c:pt>
                <c:pt idx="2">
                  <c:v>KL NR</c:v>
                </c:pt>
                <c:pt idx="3">
                  <c:v>K Ultra NR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5.6</c:v>
                </c:pt>
                <c:pt idx="1">
                  <c:v>5.4</c:v>
                </c:pt>
                <c:pt idx="2">
                  <c:v>5.0999999999999996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7-4907-8F81-3E434A2A435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TM-GV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Kontrolle</c:v>
                </c:pt>
                <c:pt idx="1">
                  <c:v>KL</c:v>
                </c:pt>
                <c:pt idx="2">
                  <c:v>KL NR</c:v>
                </c:pt>
                <c:pt idx="3">
                  <c:v>K Ultra NR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3.7</c:v>
                </c:pt>
                <c:pt idx="1">
                  <c:v>1.1000000000000001</c:v>
                </c:pt>
                <c:pt idx="2">
                  <c:v>1.3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7-4907-8F81-3E434A2A435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Kontrolle</c:v>
                </c:pt>
                <c:pt idx="1">
                  <c:v>KL</c:v>
                </c:pt>
                <c:pt idx="2">
                  <c:v>KL NR</c:v>
                </c:pt>
                <c:pt idx="3">
                  <c:v>K Ultra NR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497-4907-8F81-3E434A2A4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593632"/>
        <c:axId val="184596992"/>
      </c:barChart>
      <c:catAx>
        <c:axId val="18459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84596992"/>
        <c:crosses val="autoZero"/>
        <c:auto val="1"/>
        <c:lblAlgn val="ctr"/>
        <c:lblOffset val="100"/>
        <c:noMultiLvlLbl val="0"/>
      </c:catAx>
      <c:valAx>
        <c:axId val="1845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8459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0.45899</cdr:x>
      <cdr:y>0.85376</cdr:y>
    </cdr:from>
    <cdr:to>
      <cdr:x>0.81783</cdr:x>
      <cdr:y>0.90841</cdr:y>
    </cdr:to>
    <cdr:sp macro="" textlink="">
      <cdr:nvSpPr>
        <cdr:cNvPr id="2" name="Прямокутник 1">
          <a:extLst xmlns:a="http://schemas.openxmlformats.org/drawingml/2006/main">
            <a:ext uri="{FF2B5EF4-FFF2-40B4-BE49-F238E27FC236}">
              <a16:creationId xmlns:a16="http://schemas.microsoft.com/office/drawing/2014/main" id="{48CCE02D-46E8-4516-8173-71FA333450AF}"/>
            </a:ext>
          </a:extLst>
        </cdr:cNvPr>
        <cdr:cNvSpPr/>
      </cdr:nvSpPr>
      <cdr:spPr>
        <a:xfrm xmlns:a="http://schemas.openxmlformats.org/drawingml/2006/main">
          <a:off x="2120238" y="3571418"/>
          <a:ext cx="1657643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200" dirty="0">
              <a:solidFill>
                <a:schemeClr val="tx1"/>
              </a:solidFill>
            </a:rPr>
            <a:t>Рівень р</a:t>
          </a:r>
          <a:r>
            <a:rPr lang="en-US" sz="1200" dirty="0">
              <a:solidFill>
                <a:schemeClr val="tx1"/>
              </a:solidFill>
            </a:rPr>
            <a:t>H</a:t>
          </a:r>
          <a:endParaRPr lang="uk-UA" sz="12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DE66A-F8F2-4C28-B7BB-46FF7D5120D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8F865-1DF4-49B8-AEA1-AC8E2FD2D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4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Feedout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Wsc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soluble carbohydrates  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8F865-1DF4-49B8-AEA1-AC8E2FD2D1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03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60808F-FE99-48BE-B2E4-56337C70F744}" type="slidenum">
              <a:rPr lang="de-DE" altLang="en-US"/>
              <a:pPr eaLnBrk="1" hangingPunct="1"/>
              <a:t>4</a:t>
            </a:fld>
            <a:endParaRPr lang="de-DE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0849F-0A51-420B-BC08-5CC2A80192FA}" type="slidenum">
              <a:rPr lang="de-DE" altLang="en-US"/>
              <a:pPr eaLnBrk="1" hangingPunct="1"/>
              <a:t>5</a:t>
            </a:fld>
            <a:endParaRPr lang="de-DE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</p:spPr>
        <p:txBody>
          <a:bodyPr/>
          <a:lstStyle/>
          <a:p>
            <a:pPr eaLnBrk="1" hangingPunct="1"/>
            <a:r>
              <a:rPr lang="de-DE" altLang="en-US"/>
              <a:t>4,5 MJ: nur Erhaltung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0,25 €/kg milk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32E7-1EAA-4B6F-ADA9-BEDE2E7FB0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59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case of acetic acid</a:t>
            </a:r>
            <a:r>
              <a:rPr lang="en-GB" baseline="0" dirty="0"/>
              <a:t> formation, we have some CO2 losses. But the reheating-losses or feed improvement covers that!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32E7-1EAA-4B6F-ADA9-BEDE2E7FB0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Geprüft</a:t>
            </a:r>
            <a:r>
              <a:rPr lang="en-GB" dirty="0"/>
              <a:t> “</a:t>
            </a:r>
            <a:r>
              <a:rPr lang="en-GB" dirty="0" err="1"/>
              <a:t>SafeSil</a:t>
            </a:r>
            <a:r>
              <a:rPr lang="en-GB" dirty="0"/>
              <a:t>” LAC, KL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14983-1D18-4E47-A818-62A7EDDF465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12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6FA50C-B600-4C74-8811-9BA9B944764D}" type="slidenum">
              <a:rPr lang="de-DE" altLang="de-DE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1" hangingPunct="1">
                <a:spcBef>
                  <a:spcPct val="0"/>
                </a:spcBef>
              </a:pPr>
              <a:t>41</a:t>
            </a:fld>
            <a:endParaRPr lang="de-DE" altLang="de-DE">
              <a:solidFill>
                <a:schemeClr val="tx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ヒラギノ角ゴ Pro W3"/>
              <a:cs typeface="ヒラギノ角ゴ Pro W3"/>
            </a:endParaRPr>
          </a:p>
        </p:txBody>
      </p:sp>
      <p:sp>
        <p:nvSpPr>
          <p:cNvPr id="72709" name="Fußzeilenplatzhalt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413"/>
            <a:ext cx="2972280" cy="4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&gt;0,7% </a:t>
            </a:r>
            <a:r>
              <a:rPr lang="uk-UA" dirty="0"/>
              <a:t>менше</a:t>
            </a:r>
            <a:r>
              <a:rPr lang="en-GB" dirty="0"/>
              <a:t> </a:t>
            </a:r>
            <a:r>
              <a:rPr lang="uk-UA" dirty="0"/>
              <a:t>втрат СР</a:t>
            </a:r>
            <a:r>
              <a:rPr lang="en-GB" dirty="0"/>
              <a:t> = 2,1 % OS, </a:t>
            </a:r>
            <a:r>
              <a:rPr lang="uk-UA" dirty="0"/>
              <a:t>на</a:t>
            </a:r>
            <a:r>
              <a:rPr lang="en-GB" dirty="0"/>
              <a:t> 1000 </a:t>
            </a:r>
            <a:r>
              <a:rPr lang="uk-UA" dirty="0"/>
              <a:t>т</a:t>
            </a:r>
            <a:r>
              <a:rPr lang="en-GB" dirty="0"/>
              <a:t> =21 </a:t>
            </a:r>
            <a:r>
              <a:rPr lang="uk-UA" dirty="0"/>
              <a:t>т</a:t>
            </a:r>
            <a:r>
              <a:rPr lang="en-GB" dirty="0"/>
              <a:t> = 840 € </a:t>
            </a:r>
            <a:r>
              <a:rPr lang="uk-UA" dirty="0"/>
              <a:t>на</a:t>
            </a:r>
            <a:r>
              <a:rPr lang="en-GB" dirty="0"/>
              <a:t> 40€/</a:t>
            </a:r>
            <a:r>
              <a:rPr lang="uk-UA" dirty="0"/>
              <a:t>т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24280F-ED62-4897-9FC3-7370BE11A26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66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A18-8212-4143-889A-5F802E474B41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A788D-FA9B-4FCC-BDCA-267EEE66C0E0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A18-8212-4143-889A-5F802E474B41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A788D-FA9B-4FCC-BDCA-267EEE66C0E0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A18-8212-4143-889A-5F802E474B41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A788D-FA9B-4FCC-BDCA-267EEE66C0E0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F06A-D22D-4A7A-AE17-1FF57BCB5E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79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893F-924B-435D-B015-33E1F52734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6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55C6-8A39-40D6-B5AE-7736715552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2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C8660-BE91-5D37-48BC-14C4F0D8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0F128-46A8-3857-3CD2-3CBC755AE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58" y="1559618"/>
            <a:ext cx="10515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07A4DCF-B029-01BC-C30C-D7A765D3468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3088" y="107950"/>
            <a:ext cx="5985654" cy="573088"/>
          </a:xfrm>
        </p:spPr>
        <p:txBody>
          <a:bodyPr>
            <a:noAutofit/>
          </a:bodyPr>
          <a:lstStyle>
            <a:lvl1pPr marL="0" indent="0">
              <a:buNone/>
              <a:defRPr sz="3300" b="1">
                <a:solidFill>
                  <a:srgbClr val="EA5B0C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92056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C8660-BE91-5D37-48BC-14C4F0D8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0F128-46A8-3857-3CD2-3CBC755AE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58" y="1559618"/>
            <a:ext cx="10515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07A4DCF-B029-01BC-C30C-D7A765D3468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3088" y="107950"/>
            <a:ext cx="5985654" cy="573088"/>
          </a:xfrm>
        </p:spPr>
        <p:txBody>
          <a:bodyPr>
            <a:noAutofit/>
          </a:bodyPr>
          <a:lstStyle>
            <a:lvl1pPr marL="0" indent="0">
              <a:buNone/>
              <a:defRPr sz="3300" b="1">
                <a:solidFill>
                  <a:srgbClr val="EA5B0C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27194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C8660-BE91-5D37-48BC-14C4F0D8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0F128-46A8-3857-3CD2-3CBC755AE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58" y="1559618"/>
            <a:ext cx="10515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07A4DCF-B029-01BC-C30C-D7A765D3468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3088" y="107950"/>
            <a:ext cx="5985654" cy="573088"/>
          </a:xfrm>
        </p:spPr>
        <p:txBody>
          <a:bodyPr>
            <a:noAutofit/>
          </a:bodyPr>
          <a:lstStyle>
            <a:lvl1pPr marL="0" indent="0">
              <a:buNone/>
              <a:defRPr sz="3300" b="1">
                <a:solidFill>
                  <a:srgbClr val="EA5B0C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78695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C8660-BE91-5D37-48BC-14C4F0D8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0F128-46A8-3857-3CD2-3CBC755AE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58" y="1559618"/>
            <a:ext cx="10515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07A4DCF-B029-01BC-C30C-D7A765D3468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3088" y="107950"/>
            <a:ext cx="5985654" cy="573088"/>
          </a:xfrm>
        </p:spPr>
        <p:txBody>
          <a:bodyPr>
            <a:noAutofit/>
          </a:bodyPr>
          <a:lstStyle>
            <a:lvl1pPr marL="0" indent="0">
              <a:buNone/>
              <a:defRPr sz="3300" b="1">
                <a:solidFill>
                  <a:srgbClr val="EA5B0C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456031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C8660-BE91-5D37-48BC-14C4F0D8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0F128-46A8-3857-3CD2-3CBC755AE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58" y="1559618"/>
            <a:ext cx="10515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07A4DCF-B029-01BC-C30C-D7A765D3468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3088" y="107950"/>
            <a:ext cx="5985654" cy="573088"/>
          </a:xfrm>
        </p:spPr>
        <p:txBody>
          <a:bodyPr>
            <a:noAutofit/>
          </a:bodyPr>
          <a:lstStyle>
            <a:lvl1pPr marL="0" indent="0">
              <a:buNone/>
              <a:defRPr sz="3300" b="1">
                <a:solidFill>
                  <a:srgbClr val="EA5B0C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315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A18-8212-4143-889A-5F802E474B41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A788D-FA9B-4FCC-BDCA-267EEE66C0E0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C8660-BE91-5D37-48BC-14C4F0D8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0F128-46A8-3857-3CD2-3CBC755AE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58" y="1559618"/>
            <a:ext cx="10515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07A4DCF-B029-01BC-C30C-D7A765D3468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3088" y="107950"/>
            <a:ext cx="5985654" cy="573088"/>
          </a:xfrm>
        </p:spPr>
        <p:txBody>
          <a:bodyPr>
            <a:noAutofit/>
          </a:bodyPr>
          <a:lstStyle>
            <a:lvl1pPr marL="0" indent="0">
              <a:buNone/>
              <a:defRPr sz="3300" b="1">
                <a:solidFill>
                  <a:srgbClr val="EA5B0C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97209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A18-8212-4143-889A-5F802E474B41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A788D-FA9B-4FCC-BDCA-267EEE66C0E0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A18-8212-4143-889A-5F802E474B41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A788D-FA9B-4FCC-BDCA-267EEE66C0E0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A18-8212-4143-889A-5F802E474B41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A788D-FA9B-4FCC-BDCA-267EEE66C0E0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A18-8212-4143-889A-5F802E474B41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A788D-FA9B-4FCC-BDCA-267EEE66C0E0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A18-8212-4143-889A-5F802E474B41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A788D-FA9B-4FCC-BDCA-267EEE66C0E0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A18-8212-4143-889A-5F802E474B41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A788D-FA9B-4FCC-BDCA-267EEE66C0E0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A18-8212-4143-889A-5F802E474B41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A788D-FA9B-4FCC-BDCA-267EEE66C0E0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12192000" cy="21945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58" y="5438692"/>
            <a:ext cx="1642233" cy="988969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0268084" y="6389405"/>
            <a:ext cx="2809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 r o u d   m e m b e 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58" y="5438692"/>
            <a:ext cx="1642233" cy="9889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8084" y="6389405"/>
            <a:ext cx="2809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 r o u d   m e m b e 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A109ED-CE22-3B8B-9D31-29F58C4C0549}"/>
              </a:ext>
            </a:extLst>
          </p:cNvPr>
          <p:cNvSpPr txBox="1"/>
          <p:nvPr/>
        </p:nvSpPr>
        <p:spPr>
          <a:xfrm>
            <a:off x="832733" y="2013228"/>
            <a:ext cx="8837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Високоякісний силос із злакових культур і люцерни</a:t>
            </a:r>
            <a:endParaRPr lang="de-DE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/>
              <a:t>	</a:t>
            </a:r>
            <a:endParaRPr lang="en-GB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6AC5261-9896-71B7-2004-9A5F3510DD04}"/>
              </a:ext>
            </a:extLst>
          </p:cNvPr>
          <p:cNvSpPr txBox="1"/>
          <p:nvPr/>
        </p:nvSpPr>
        <p:spPr>
          <a:xfrm>
            <a:off x="2112089" y="2768488"/>
            <a:ext cx="3742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Вплив різних умов при заготівлі</a:t>
            </a:r>
            <a:endParaRPr lang="en-GB" sz="2000" dirty="0"/>
          </a:p>
          <a:p>
            <a:r>
              <a:rPr lang="en-GB" sz="2000" dirty="0"/>
              <a:t>-</a:t>
            </a:r>
            <a:r>
              <a:rPr lang="uk-UA" sz="2000" dirty="0"/>
              <a:t>погода</a:t>
            </a:r>
            <a:endParaRPr lang="en-GB" sz="2000" dirty="0"/>
          </a:p>
          <a:p>
            <a:r>
              <a:rPr lang="en-GB" sz="2000" dirty="0"/>
              <a:t>-</a:t>
            </a:r>
            <a:r>
              <a:rPr lang="uk-UA" sz="2000" dirty="0"/>
              <a:t>технологія</a:t>
            </a:r>
            <a:endParaRPr lang="en-GB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1447DE-4383-517B-417C-60AF51074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235" y="2194560"/>
            <a:ext cx="2344154" cy="324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0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316" y="966788"/>
            <a:ext cx="7181850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56" t="21449" b="18591"/>
          <a:stretch>
            <a:fillRect/>
          </a:stretch>
        </p:blipFill>
        <p:spPr bwMode="auto">
          <a:xfrm>
            <a:off x="92242" y="1227138"/>
            <a:ext cx="21748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36" name="Textfeld 3"/>
          <p:cNvSpPr txBox="1">
            <a:spLocks noChangeArrowheads="1"/>
          </p:cNvSpPr>
          <p:nvPr/>
        </p:nvSpPr>
        <p:spPr bwMode="auto">
          <a:xfrm rot="-1031329">
            <a:off x="5807431" y="2129773"/>
            <a:ext cx="2332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C00000"/>
                </a:solidFill>
                <a:latin typeface="DINEngschrift" charset="0"/>
              </a:rPr>
              <a:t>C</a:t>
            </a:r>
            <a:r>
              <a:rPr lang="uk-UA" sz="1800" b="1" dirty="0">
                <a:solidFill>
                  <a:srgbClr val="C00000"/>
                </a:solidFill>
                <a:latin typeface="DINEngschrift" charset="0"/>
              </a:rPr>
              <a:t>ира клітковина</a:t>
            </a:r>
            <a:endParaRPr lang="de-DE" sz="1800" b="1" dirty="0">
              <a:solidFill>
                <a:srgbClr val="C00000"/>
              </a:solidFill>
              <a:latin typeface="DINEngschrift" charset="0"/>
            </a:endParaRPr>
          </a:p>
        </p:txBody>
      </p:sp>
      <p:sp>
        <p:nvSpPr>
          <p:cNvPr id="44037" name="Textfeld 3"/>
          <p:cNvSpPr txBox="1">
            <a:spLocks noChangeArrowheads="1"/>
          </p:cNvSpPr>
          <p:nvPr/>
        </p:nvSpPr>
        <p:spPr bwMode="auto">
          <a:xfrm rot="548434">
            <a:off x="6464466" y="3324225"/>
            <a:ext cx="67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uk-UA" sz="1800" b="1" dirty="0">
                <a:solidFill>
                  <a:srgbClr val="009900"/>
                </a:solidFill>
                <a:latin typeface="DINEngschrift" charset="0"/>
              </a:rPr>
              <a:t>ЧЕЛ</a:t>
            </a:r>
            <a:endParaRPr lang="de-DE" sz="1800" b="1" dirty="0">
              <a:solidFill>
                <a:srgbClr val="009900"/>
              </a:solidFill>
              <a:latin typeface="DINEngschrift" charset="0"/>
            </a:endParaRPr>
          </a:p>
        </p:txBody>
      </p:sp>
      <p:sp>
        <p:nvSpPr>
          <p:cNvPr id="10" name="Pfeil nach unten 9"/>
          <p:cNvSpPr/>
          <p:nvPr/>
        </p:nvSpPr>
        <p:spPr>
          <a:xfrm rot="16200000">
            <a:off x="4543591" y="5934075"/>
            <a:ext cx="266700" cy="844550"/>
          </a:xfrm>
          <a:prstGeom prst="downArrow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Pfeil nach unten 10"/>
          <p:cNvSpPr/>
          <p:nvPr/>
        </p:nvSpPr>
        <p:spPr>
          <a:xfrm rot="5400000">
            <a:off x="6355723" y="5880895"/>
            <a:ext cx="273050" cy="903287"/>
          </a:xfrm>
          <a:prstGeom prst="downArrow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588126" y="2838450"/>
            <a:ext cx="2128837" cy="260350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5719090" y="2179890"/>
            <a:ext cx="300037" cy="58896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Pfeil nach unten 13"/>
          <p:cNvSpPr/>
          <p:nvPr/>
        </p:nvSpPr>
        <p:spPr>
          <a:xfrm rot="10800000">
            <a:off x="5704802" y="3188369"/>
            <a:ext cx="333375" cy="70326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184275" y="6197601"/>
            <a:ext cx="715284" cy="2603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</a:rPr>
              <a:t>5 </a:t>
            </a:r>
            <a:r>
              <a:rPr lang="uk-UA" sz="1600" dirty="0">
                <a:solidFill>
                  <a:schemeClr val="tx1"/>
                </a:solidFill>
              </a:rPr>
              <a:t>днів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4044" name="Textfeld 12"/>
          <p:cNvSpPr txBox="1">
            <a:spLocks noChangeArrowheads="1"/>
          </p:cNvSpPr>
          <p:nvPr/>
        </p:nvSpPr>
        <p:spPr bwMode="auto">
          <a:xfrm>
            <a:off x="92241" y="938214"/>
            <a:ext cx="237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 sz="1800">
                <a:latin typeface="DINEngschrift" charset="0"/>
              </a:rPr>
              <a:t>www.wetteronline.de</a:t>
            </a:r>
          </a:p>
        </p:txBody>
      </p:sp>
      <p:sp>
        <p:nvSpPr>
          <p:cNvPr id="44045" name="Foliennummernplatzhalt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137B9F87-5E2D-DE40-9B82-09C24F6A8255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B664AE1-79C8-69C9-17F8-420976343C64}"/>
              </a:ext>
            </a:extLst>
          </p:cNvPr>
          <p:cNvCxnSpPr>
            <a:cxnSpLocks/>
          </p:cNvCxnSpPr>
          <p:nvPr/>
        </p:nvCxnSpPr>
        <p:spPr>
          <a:xfrm>
            <a:off x="5887531" y="3098800"/>
            <a:ext cx="0" cy="30829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C9207E6-DAA8-AEFD-F0EC-13B082023A12}"/>
              </a:ext>
            </a:extLst>
          </p:cNvPr>
          <p:cNvCxnSpPr>
            <a:cxnSpLocks/>
          </p:cNvCxnSpPr>
          <p:nvPr/>
        </p:nvCxnSpPr>
        <p:spPr>
          <a:xfrm>
            <a:off x="5185692" y="2838450"/>
            <a:ext cx="0" cy="33633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27848B76-6A18-4BCA-C079-B66016C1D3E3}"/>
              </a:ext>
            </a:extLst>
          </p:cNvPr>
          <p:cNvSpPr txBox="1"/>
          <p:nvPr/>
        </p:nvSpPr>
        <p:spPr>
          <a:xfrm>
            <a:off x="205513" y="194047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roughage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C9B64-7C9C-42D4-8E83-06D994C521CB}"/>
              </a:ext>
            </a:extLst>
          </p:cNvPr>
          <p:cNvSpPr txBox="1"/>
          <p:nvPr/>
        </p:nvSpPr>
        <p:spPr>
          <a:xfrm>
            <a:off x="6871901" y="4809441"/>
            <a:ext cx="1160895" cy="108177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100" dirty="0"/>
              <a:t>Сирий протеїн</a:t>
            </a:r>
          </a:p>
          <a:p>
            <a:pPr>
              <a:lnSpc>
                <a:spcPct val="150000"/>
              </a:lnSpc>
            </a:pPr>
            <a:r>
              <a:rPr lang="uk-UA" sz="1100" dirty="0"/>
              <a:t>Сира клітковина</a:t>
            </a:r>
          </a:p>
          <a:p>
            <a:pPr>
              <a:lnSpc>
                <a:spcPct val="150000"/>
              </a:lnSpc>
            </a:pPr>
            <a:r>
              <a:rPr lang="uk-UA" sz="1100" dirty="0"/>
              <a:t>ЧЕЛ</a:t>
            </a:r>
          </a:p>
          <a:p>
            <a:pPr>
              <a:lnSpc>
                <a:spcPct val="150000"/>
              </a:lnSpc>
            </a:pPr>
            <a:r>
              <a:rPr lang="uk-UA" sz="1100" dirty="0"/>
              <a:t>Урожайність</a:t>
            </a:r>
            <a:endParaRPr lang="ru-UA" sz="1100" dirty="0"/>
          </a:p>
        </p:txBody>
      </p:sp>
    </p:spTree>
    <p:extLst>
      <p:ext uri="{BB962C8B-B14F-4D97-AF65-F5344CB8AC3E}">
        <p14:creationId xmlns:p14="http://schemas.microsoft.com/office/powerpoint/2010/main" val="33983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71" name="Group 4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95251688"/>
              </p:ext>
            </p:extLst>
          </p:nvPr>
        </p:nvGraphicFramePr>
        <p:xfrm>
          <a:off x="1119219" y="1970088"/>
          <a:ext cx="8713788" cy="2682874"/>
        </p:xfrm>
        <a:graphic>
          <a:graphicData uri="http://schemas.openxmlformats.org/drawingml/2006/table">
            <a:tbl>
              <a:tblPr/>
              <a:tblGrid>
                <a:gridCol w="34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Концентрація енергії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висока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низька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висока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Якість ферментації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хороша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хороша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погана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Споживання силосу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b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кг СР/корову/день)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11.2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9.8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8.9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15" name="Text Box 42"/>
          <p:cNvSpPr txBox="1">
            <a:spLocks noChangeArrowheads="1"/>
          </p:cNvSpPr>
          <p:nvPr/>
        </p:nvSpPr>
        <p:spPr bwMode="auto">
          <a:xfrm>
            <a:off x="6953282" y="6389688"/>
            <a:ext cx="208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Verdana" pitchFamily="34" charset="0"/>
              </a:rPr>
              <a:t>(Poole </a:t>
            </a:r>
            <a:r>
              <a:rPr lang="de-DE" altLang="de-DE" sz="1400" i="1">
                <a:solidFill>
                  <a:srgbClr val="000000"/>
                </a:solidFill>
                <a:latin typeface="Verdana" pitchFamily="34" charset="0"/>
              </a:rPr>
              <a:t>et al</a:t>
            </a:r>
            <a:r>
              <a:rPr lang="de-DE" altLang="de-DE" sz="1400">
                <a:solidFill>
                  <a:srgbClr val="000000"/>
                </a:solidFill>
                <a:latin typeface="Verdana" pitchFamily="34" charset="0"/>
              </a:rPr>
              <a:t>., 1992)</a:t>
            </a:r>
          </a:p>
        </p:txBody>
      </p:sp>
      <p:sp>
        <p:nvSpPr>
          <p:cNvPr id="17433" name="Text Box 43"/>
          <p:cNvSpPr txBox="1">
            <a:spLocks noChangeArrowheads="1"/>
          </p:cNvSpPr>
          <p:nvPr/>
        </p:nvSpPr>
        <p:spPr bwMode="auto">
          <a:xfrm>
            <a:off x="1552608" y="5067300"/>
            <a:ext cx="7826375" cy="116955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altLang="de-DE" sz="1400" u="sng" dirty="0">
                <a:solidFill>
                  <a:srgbClr val="FFFFFF"/>
                </a:solidFill>
                <a:latin typeface="Verdana" pitchFamily="34" charset="0"/>
              </a:rPr>
              <a:t>Додатковий вплив високоякісної ферментації</a:t>
            </a:r>
            <a:r>
              <a:rPr lang="de-DE" altLang="de-DE" sz="1400" u="sng" dirty="0">
                <a:solidFill>
                  <a:srgbClr val="FFFFFF"/>
                </a:solidFill>
                <a:latin typeface="Verdana" pitchFamily="34" charset="0"/>
              </a:rPr>
              <a:t>:</a:t>
            </a:r>
            <a:r>
              <a:rPr lang="de-DE" altLang="de-DE" sz="1400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altLang="de-DE" sz="1400" dirty="0">
                <a:solidFill>
                  <a:srgbClr val="FFFFFF"/>
                </a:solidFill>
                <a:latin typeface="Verdana" pitchFamily="34" charset="0"/>
              </a:rPr>
              <a:t>Менше </a:t>
            </a:r>
            <a:r>
              <a:rPr lang="de-DE" altLang="de-DE" sz="1400" dirty="0">
                <a:solidFill>
                  <a:srgbClr val="FFFFFF"/>
                </a:solidFill>
                <a:latin typeface="Verdana" pitchFamily="34" charset="0"/>
              </a:rPr>
              <a:t> NH</a:t>
            </a:r>
            <a:r>
              <a:rPr lang="de-DE" altLang="de-DE" sz="1400" baseline="-25000" dirty="0">
                <a:solidFill>
                  <a:srgbClr val="FFFFFF"/>
                </a:solidFill>
                <a:latin typeface="Verdana" pitchFamily="34" charset="0"/>
              </a:rPr>
              <a:t>3 </a:t>
            </a:r>
            <a:r>
              <a:rPr lang="uk-UA" altLang="de-DE" sz="1400" dirty="0">
                <a:solidFill>
                  <a:srgbClr val="FFFFFF"/>
                </a:solidFill>
                <a:latin typeface="Verdana" pitchFamily="34" charset="0"/>
              </a:rPr>
              <a:t>що впливає на обмін речовин у тварин</a:t>
            </a:r>
            <a:endParaRPr lang="de-DE" altLang="de-DE" sz="1400" baseline="-25000" dirty="0">
              <a:solidFill>
                <a:srgbClr val="FFFFFF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altLang="de-DE" sz="1400" dirty="0">
                <a:solidFill>
                  <a:srgbClr val="FFFFFF"/>
                </a:solidFill>
                <a:latin typeface="Verdana" pitchFamily="34" charset="0"/>
              </a:rPr>
              <a:t>Більше корисного протеїну, який знижує використання протеїнових добавок із сої, рапсу тощо. </a:t>
            </a:r>
            <a:r>
              <a:rPr lang="de-DE" altLang="de-DE" sz="1400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8217" name="Text Box 44"/>
          <p:cNvSpPr txBox="1">
            <a:spLocks noChangeArrowheads="1"/>
          </p:cNvSpPr>
          <p:nvPr/>
        </p:nvSpPr>
        <p:spPr bwMode="auto">
          <a:xfrm>
            <a:off x="2487644" y="1222375"/>
            <a:ext cx="5761038" cy="406400"/>
          </a:xfrm>
          <a:prstGeom prst="rect">
            <a:avLst/>
          </a:prstGeom>
          <a:solidFill>
            <a:srgbClr val="003366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uk-UA" altLang="de-DE" sz="2000" dirty="0">
                <a:solidFill>
                  <a:srgbClr val="FFFFFF"/>
                </a:solidFill>
                <a:latin typeface="Verdana" pitchFamily="34" charset="0"/>
              </a:rPr>
              <a:t>Експеримент з годівлею молочних корів</a:t>
            </a:r>
            <a:endParaRPr lang="de-DE" altLang="de-DE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1B616FD-D80E-0079-B0A8-CA0444B08271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22360" y="1193753"/>
            <a:ext cx="59244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en-US" sz="2000" b="1" dirty="0">
                <a:latin typeface="Arial" pitchFamily="34" charset="0"/>
              </a:rPr>
              <a:t>Ферментаційні особливості окремих кормових культур</a:t>
            </a:r>
            <a:endParaRPr lang="en-US" altLang="en-US" sz="2000" b="1" dirty="0">
              <a:latin typeface="Arial" pitchFamily="34" charset="0"/>
            </a:endParaRPr>
          </a:p>
        </p:txBody>
      </p:sp>
      <p:graphicFrame>
        <p:nvGraphicFramePr>
          <p:cNvPr id="92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1949"/>
              </p:ext>
            </p:extLst>
          </p:nvPr>
        </p:nvGraphicFramePr>
        <p:xfrm>
          <a:off x="931100" y="1982485"/>
          <a:ext cx="8275750" cy="3457302"/>
        </p:xfrm>
        <a:graphic>
          <a:graphicData uri="http://schemas.openxmlformats.org/drawingml/2006/table">
            <a:tbl>
              <a:tblPr/>
              <a:tblGrid>
                <a:gridCol w="2261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1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СР</a:t>
                      </a:r>
                      <a:endParaRPr kumimoji="0" lang="de-D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Енергія</a:t>
                      </a:r>
                      <a:endParaRPr kumimoji="0" lang="de-D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МДж</a:t>
                      </a:r>
                      <a:r>
                        <a:rPr kumimoji="0" lang="de-DE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ЧЕЛ/ кг СР</a:t>
                      </a:r>
                      <a:r>
                        <a:rPr kumimoji="0" lang="de-DE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Розч</a:t>
                      </a:r>
                      <a:r>
                        <a:rPr kumimoji="0" lang="uk-U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kumimoji="0" lang="uk-UA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вуглев</a:t>
                      </a:r>
                      <a:r>
                        <a:rPr kumimoji="0" lang="uk-U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.(цукор)</a:t>
                      </a:r>
                      <a:endParaRPr kumimoji="0" lang="de-D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Сирий протеїн</a:t>
                      </a:r>
                      <a:endParaRPr kumimoji="0" lang="de-D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Буферна ємність</a:t>
                      </a:r>
                      <a:endParaRPr kumimoji="0" lang="de-D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  <a:r>
                        <a:rPr kumimoji="0" lang="de-DE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uk-UA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мол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kumimoji="0" lang="uk-UA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кисл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de-DE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кг СР, щоб отримати </a:t>
                      </a:r>
                      <a:r>
                        <a:rPr kumimoji="0" lang="de-DE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 4)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Цукру</a:t>
                      </a:r>
                      <a:r>
                        <a:rPr kumimoji="0" lang="de-DE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uk-U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uk-UA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Буф.ємн</a:t>
                      </a:r>
                      <a:r>
                        <a:rPr kumimoji="0" lang="uk-U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endParaRPr kumimoji="0" lang="de-D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Кукурудза</a:t>
                      </a: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uk-UA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мол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kumimoji="0" lang="uk-UA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стигл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.) </a:t>
                      </a:r>
                      <a:endParaRPr kumimoji="0" lang="de-DE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23,0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9,0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Кукурудза </a:t>
                      </a:r>
                      <a:r>
                        <a:rPr kumimoji="0" lang="de-DE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стигла)</a:t>
                      </a:r>
                      <a:endParaRPr kumimoji="0" lang="de-DE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11,0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8,5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676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Пасовищна трава</a:t>
                      </a:r>
                      <a:endParaRPr kumimoji="0" lang="de-D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Райграс </a:t>
                      </a: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de-DE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L.p</a:t>
                      </a: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9,0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16,5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17,5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Люцерна</a:t>
                      </a:r>
                      <a:endParaRPr kumimoji="0" lang="de-D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6,5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22,0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buClr>
                          <a:srgbClr val="FFFF00"/>
                        </a:buClr>
                        <a:buSzPct val="12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Clr>
                          <a:srgbClr val="66CC33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33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1154852" y="5439787"/>
            <a:ext cx="7848046" cy="83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altLang="en-US" dirty="0">
                <a:latin typeface="Arial" pitchFamily="34" charset="0"/>
              </a:rPr>
              <a:t>Коефіцієнт ферментації/силосування</a:t>
            </a:r>
            <a:r>
              <a:rPr lang="de-DE" altLang="en-US" dirty="0">
                <a:latin typeface="Arial" pitchFamily="34" charset="0"/>
              </a:rPr>
              <a:t> = </a:t>
            </a:r>
            <a:r>
              <a:rPr lang="uk-UA" altLang="en-US" dirty="0">
                <a:latin typeface="Arial" pitchFamily="34" charset="0"/>
              </a:rPr>
              <a:t>СР</a:t>
            </a:r>
            <a:r>
              <a:rPr lang="de-DE" altLang="en-US" dirty="0">
                <a:latin typeface="Arial" pitchFamily="34" charset="0"/>
              </a:rPr>
              <a:t> (%) + (8 * </a:t>
            </a:r>
            <a:r>
              <a:rPr lang="uk-UA" altLang="en-US" dirty="0">
                <a:latin typeface="Arial" pitchFamily="34" charset="0"/>
              </a:rPr>
              <a:t>Ц</a:t>
            </a:r>
            <a:r>
              <a:rPr lang="de-DE" altLang="en-US" dirty="0">
                <a:latin typeface="Arial" pitchFamily="34" charset="0"/>
              </a:rPr>
              <a:t>/</a:t>
            </a:r>
            <a:r>
              <a:rPr lang="uk-UA" altLang="en-US" dirty="0">
                <a:latin typeface="Arial" pitchFamily="34" charset="0"/>
              </a:rPr>
              <a:t>БЄ</a:t>
            </a:r>
            <a:r>
              <a:rPr lang="de-DE" altLang="en-US" dirty="0">
                <a:latin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uk-UA" altLang="en-US" sz="1600" dirty="0">
                <a:latin typeface="Arial" pitchFamily="34" charset="0"/>
              </a:rPr>
              <a:t>Коефіцієнт ферментації</a:t>
            </a:r>
            <a:r>
              <a:rPr lang="de-DE" altLang="en-US" sz="1600" dirty="0">
                <a:latin typeface="Arial" pitchFamily="34" charset="0"/>
              </a:rPr>
              <a:t>: &lt;35 </a:t>
            </a:r>
            <a:r>
              <a:rPr lang="uk-UA" altLang="en-US" sz="1600" dirty="0">
                <a:latin typeface="Arial" pitchFamily="34" charset="0"/>
              </a:rPr>
              <a:t>важко силосується</a:t>
            </a:r>
            <a:r>
              <a:rPr lang="de-DE" altLang="en-US" sz="1600" dirty="0">
                <a:latin typeface="Arial" pitchFamily="34" charset="0"/>
              </a:rPr>
              <a:t>, 35…45 </a:t>
            </a:r>
            <a:r>
              <a:rPr lang="uk-UA" altLang="en-US" sz="1600" dirty="0">
                <a:latin typeface="Arial" pitchFamily="34" charset="0"/>
              </a:rPr>
              <a:t>посередньо</a:t>
            </a:r>
            <a:r>
              <a:rPr lang="de-DE" altLang="en-US" sz="1600" dirty="0">
                <a:latin typeface="Arial" pitchFamily="34" charset="0"/>
              </a:rPr>
              <a:t>, &gt;45 </a:t>
            </a:r>
            <a:r>
              <a:rPr lang="uk-UA" altLang="en-US" sz="1600" dirty="0">
                <a:latin typeface="Arial" pitchFamily="34" charset="0"/>
              </a:rPr>
              <a:t>легко</a:t>
            </a:r>
            <a:endParaRPr lang="de-DE" altLang="en-US" sz="1600" dirty="0">
              <a:latin typeface="Arial" pitchFamily="34" charset="0"/>
            </a:endParaRPr>
          </a:p>
        </p:txBody>
      </p:sp>
      <p:sp>
        <p:nvSpPr>
          <p:cNvPr id="3" name="Oval 49">
            <a:extLst>
              <a:ext uri="{FF2B5EF4-FFF2-40B4-BE49-F238E27FC236}">
                <a16:creationId xmlns:a16="http://schemas.microsoft.com/office/drawing/2014/main" id="{2E3A3E95-086D-4A92-412A-31029F1E37C2}"/>
              </a:ext>
            </a:extLst>
          </p:cNvPr>
          <p:cNvSpPr>
            <a:spLocks noChangeArrowheads="1"/>
          </p:cNvSpPr>
          <p:nvPr/>
        </p:nvSpPr>
        <p:spPr bwMode="auto">
          <a:xfrm rot="363788">
            <a:off x="4332348" y="3163615"/>
            <a:ext cx="1655763" cy="992094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49">
            <a:extLst>
              <a:ext uri="{FF2B5EF4-FFF2-40B4-BE49-F238E27FC236}">
                <a16:creationId xmlns:a16="http://schemas.microsoft.com/office/drawing/2014/main" id="{A7241101-4558-2DB1-6052-E2A749D1E162}"/>
              </a:ext>
            </a:extLst>
          </p:cNvPr>
          <p:cNvSpPr>
            <a:spLocks noChangeArrowheads="1"/>
          </p:cNvSpPr>
          <p:nvPr/>
        </p:nvSpPr>
        <p:spPr bwMode="auto">
          <a:xfrm rot="21382668">
            <a:off x="5268118" y="4895636"/>
            <a:ext cx="1655763" cy="539750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49">
            <a:extLst>
              <a:ext uri="{FF2B5EF4-FFF2-40B4-BE49-F238E27FC236}">
                <a16:creationId xmlns:a16="http://schemas.microsoft.com/office/drawing/2014/main" id="{90E7CC45-96E1-6C86-B4CA-9B92728D12B7}"/>
              </a:ext>
            </a:extLst>
          </p:cNvPr>
          <p:cNvSpPr>
            <a:spLocks noChangeArrowheads="1"/>
          </p:cNvSpPr>
          <p:nvPr/>
        </p:nvSpPr>
        <p:spPr bwMode="auto">
          <a:xfrm rot="363788">
            <a:off x="8258854" y="4934456"/>
            <a:ext cx="842801" cy="462113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9">
            <a:extLst>
              <a:ext uri="{FF2B5EF4-FFF2-40B4-BE49-F238E27FC236}">
                <a16:creationId xmlns:a16="http://schemas.microsoft.com/office/drawing/2014/main" id="{AC033964-16DB-81FD-897C-C497A5E07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806" y="3645828"/>
            <a:ext cx="842801" cy="433267"/>
          </a:xfrm>
          <a:prstGeom prst="ellipse">
            <a:avLst/>
          </a:prstGeom>
          <a:noFill/>
          <a:ln w="2222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9">
            <a:extLst>
              <a:ext uri="{FF2B5EF4-FFF2-40B4-BE49-F238E27FC236}">
                <a16:creationId xmlns:a16="http://schemas.microsoft.com/office/drawing/2014/main" id="{8B243A06-7B5F-57F6-3FB1-9407FFFE638C}"/>
              </a:ext>
            </a:extLst>
          </p:cNvPr>
          <p:cNvSpPr>
            <a:spLocks noChangeArrowheads="1"/>
          </p:cNvSpPr>
          <p:nvPr/>
        </p:nvSpPr>
        <p:spPr bwMode="auto">
          <a:xfrm rot="20700566">
            <a:off x="8281474" y="4489939"/>
            <a:ext cx="842801" cy="433267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747707-8751-D5FF-1F5C-676ED167CFB3}"/>
              </a:ext>
            </a:extLst>
          </p:cNvPr>
          <p:cNvSpPr txBox="1"/>
          <p:nvPr/>
        </p:nvSpPr>
        <p:spPr>
          <a:xfrm>
            <a:off x="9206850" y="3862461"/>
            <a:ext cx="1686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C000"/>
                </a:solidFill>
              </a:rPr>
              <a:t>зелене жито знаходиться в цих межах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1BE3245-D93E-7E77-EA1F-353F7D937108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283795" y="2256620"/>
            <a:ext cx="3898900" cy="55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316" name="Textfeld 1"/>
          <p:cNvSpPr txBox="1">
            <a:spLocks noChangeArrowheads="1"/>
          </p:cNvSpPr>
          <p:nvPr/>
        </p:nvSpPr>
        <p:spPr bwMode="auto">
          <a:xfrm>
            <a:off x="1409079" y="1392525"/>
            <a:ext cx="756007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altLang="de-DE" sz="2000" dirty="0">
                <a:ea typeface="ヒラギノ角ゴ Pro W3"/>
                <a:cs typeface="Arial" pitchFamily="34" charset="0"/>
              </a:rPr>
              <a:t>Ферментаційна здатність визначається</a:t>
            </a:r>
            <a:r>
              <a:rPr lang="en-US" altLang="de-DE" sz="2000" dirty="0">
                <a:ea typeface="ヒラギノ角ゴ Pro W3"/>
                <a:cs typeface="Arial" pitchFamily="34" charset="0"/>
              </a:rPr>
              <a:t>:</a:t>
            </a:r>
          </a:p>
          <a:p>
            <a:endParaRPr lang="en-US" altLang="de-DE" sz="2000" dirty="0">
              <a:ea typeface="ヒラギノ角ゴ Pro W3"/>
              <a:cs typeface="Arial" pitchFamily="34" charset="0"/>
            </a:endParaRPr>
          </a:p>
          <a:p>
            <a:r>
              <a:rPr lang="uk-UA" altLang="de-DE" sz="2000" u="sng" dirty="0">
                <a:ea typeface="ヒラギノ角ゴ Pro W3"/>
                <a:cs typeface="Arial" pitchFamily="34" charset="0"/>
              </a:rPr>
              <a:t>критерії</a:t>
            </a:r>
            <a:r>
              <a:rPr lang="en-US" altLang="de-DE" sz="2000" dirty="0">
                <a:ea typeface="ヒラギノ角ゴ Pro W3"/>
                <a:cs typeface="Arial" pitchFamily="34" charset="0"/>
              </a:rPr>
              <a:t>:	•</a:t>
            </a:r>
            <a:r>
              <a:rPr lang="uk-UA" altLang="de-DE" sz="2000" dirty="0">
                <a:ea typeface="ヒラギノ角ゴ Pro W3"/>
                <a:cs typeface="Arial" pitchFamily="34" charset="0"/>
              </a:rPr>
              <a:t> вміст СР</a:t>
            </a:r>
            <a:endParaRPr lang="en-US" altLang="de-DE" sz="2000" dirty="0">
              <a:ea typeface="ヒラギノ角ゴ Pro W3"/>
              <a:cs typeface="Arial" pitchFamily="34" charset="0"/>
            </a:endParaRPr>
          </a:p>
          <a:p>
            <a:r>
              <a:rPr lang="en-US" altLang="de-DE" sz="2000" dirty="0">
                <a:ea typeface="ヒラギノ角ゴ Pro W3"/>
                <a:cs typeface="Arial" pitchFamily="34" charset="0"/>
              </a:rPr>
              <a:t>		•</a:t>
            </a:r>
            <a:r>
              <a:rPr lang="uk-UA" altLang="de-DE" sz="2000" dirty="0">
                <a:ea typeface="ヒラギノ角ゴ Pro W3"/>
                <a:cs typeface="Arial" pitchFamily="34" charset="0"/>
              </a:rPr>
              <a:t> вміст цукру</a:t>
            </a:r>
            <a:r>
              <a:rPr lang="en-US" altLang="de-DE" sz="2000" dirty="0">
                <a:ea typeface="ヒラギノ角ゴ Pro W3"/>
                <a:cs typeface="Arial" pitchFamily="34" charset="0"/>
              </a:rPr>
              <a:t>	</a:t>
            </a:r>
            <a:r>
              <a:rPr lang="en-US" altLang="de-DE" sz="2000" b="1" dirty="0">
                <a:ea typeface="ヒラギノ角ゴ Pro W3"/>
                <a:cs typeface="Arial" pitchFamily="34" charset="0"/>
              </a:rPr>
              <a:t>            ∑:   </a:t>
            </a:r>
            <a:r>
              <a:rPr lang="en-US" altLang="de-DE" sz="2000" b="1" dirty="0">
                <a:solidFill>
                  <a:srgbClr val="0070C0"/>
                </a:solidFill>
                <a:ea typeface="ヒラギノ角ゴ Pro W3"/>
                <a:cs typeface="Arial" pitchFamily="34" charset="0"/>
              </a:rPr>
              <a:t>FC = </a:t>
            </a:r>
            <a:r>
              <a:rPr lang="uk-UA" altLang="de-DE" sz="2000" b="1" dirty="0">
                <a:solidFill>
                  <a:srgbClr val="0070C0"/>
                </a:solidFill>
                <a:ea typeface="ヒラギノ角ゴ Pro W3"/>
                <a:cs typeface="Arial" pitchFamily="34" charset="0"/>
              </a:rPr>
              <a:t>СР</a:t>
            </a:r>
            <a:r>
              <a:rPr lang="en-US" altLang="de-DE" sz="2000" b="1" dirty="0">
                <a:solidFill>
                  <a:srgbClr val="0070C0"/>
                </a:solidFill>
                <a:ea typeface="ヒラギノ角ゴ Pro W3"/>
                <a:cs typeface="Arial" pitchFamily="34" charset="0"/>
              </a:rPr>
              <a:t> (%) + 8*</a:t>
            </a:r>
            <a:r>
              <a:rPr lang="uk-UA" altLang="de-DE" sz="2000" b="1" dirty="0">
                <a:solidFill>
                  <a:srgbClr val="0070C0"/>
                </a:solidFill>
                <a:ea typeface="ヒラギノ角ゴ Pro W3"/>
                <a:cs typeface="Arial" pitchFamily="34" charset="0"/>
              </a:rPr>
              <a:t>Ц</a:t>
            </a:r>
            <a:r>
              <a:rPr lang="en-US" altLang="de-DE" sz="2000" b="1" dirty="0">
                <a:solidFill>
                  <a:srgbClr val="0070C0"/>
                </a:solidFill>
                <a:ea typeface="ヒラギノ角ゴ Pro W3"/>
                <a:cs typeface="Arial" pitchFamily="34" charset="0"/>
              </a:rPr>
              <a:t>/</a:t>
            </a:r>
            <a:r>
              <a:rPr lang="uk-UA" altLang="de-DE" sz="2000" b="1" dirty="0">
                <a:solidFill>
                  <a:srgbClr val="0070C0"/>
                </a:solidFill>
                <a:ea typeface="ヒラギノ角ゴ Pro W3"/>
                <a:cs typeface="Arial" pitchFamily="34" charset="0"/>
              </a:rPr>
              <a:t>БЄ</a:t>
            </a:r>
            <a:r>
              <a:rPr lang="en-US" altLang="de-DE" sz="2000" b="1" dirty="0">
                <a:solidFill>
                  <a:srgbClr val="0070C0"/>
                </a:solidFill>
                <a:ea typeface="ヒラギノ角ゴ Pro W3"/>
                <a:cs typeface="Arial" pitchFamily="34" charset="0"/>
              </a:rPr>
              <a:t> </a:t>
            </a:r>
            <a:endParaRPr lang="en-US" altLang="de-DE" sz="2000" dirty="0">
              <a:solidFill>
                <a:srgbClr val="0070C0"/>
              </a:solidFill>
              <a:ea typeface="ヒラギノ角ゴ Pro W3"/>
              <a:cs typeface="Arial" pitchFamily="34" charset="0"/>
            </a:endParaRPr>
          </a:p>
          <a:p>
            <a:r>
              <a:rPr lang="en-US" altLang="de-DE" sz="2000" dirty="0">
                <a:ea typeface="ヒラギノ角ゴ Pro W3"/>
                <a:cs typeface="Arial" pitchFamily="34" charset="0"/>
              </a:rPr>
              <a:t>		•</a:t>
            </a:r>
            <a:r>
              <a:rPr lang="uk-UA" altLang="de-DE" sz="2000" dirty="0">
                <a:ea typeface="ヒラギノ角ゴ Pro W3"/>
                <a:cs typeface="Arial" pitchFamily="34" charset="0"/>
              </a:rPr>
              <a:t> </a:t>
            </a:r>
            <a:r>
              <a:rPr lang="uk-UA" altLang="de-DE" sz="2000" dirty="0" err="1">
                <a:ea typeface="ヒラギノ角ゴ Pro W3"/>
                <a:cs typeface="Arial" pitchFamily="34" charset="0"/>
              </a:rPr>
              <a:t>буферність</a:t>
            </a:r>
            <a:endParaRPr lang="en-US" altLang="de-DE" sz="2000" dirty="0">
              <a:ea typeface="ヒラギノ角ゴ Pro W3"/>
              <a:cs typeface="Arial" pitchFamily="34" charset="0"/>
            </a:endParaRPr>
          </a:p>
          <a:p>
            <a:pPr>
              <a:lnSpc>
                <a:spcPct val="70000"/>
              </a:lnSpc>
            </a:pPr>
            <a:endParaRPr lang="en-US" altLang="de-DE" sz="2000" dirty="0">
              <a:ea typeface="ヒラギノ角ゴ Pro W3"/>
              <a:cs typeface="Arial" pitchFamily="34" charset="0"/>
            </a:endParaRPr>
          </a:p>
          <a:p>
            <a:r>
              <a:rPr lang="uk-UA" altLang="de-DE" sz="2000" dirty="0">
                <a:ea typeface="ヒラギノ角ゴ Pro W3"/>
                <a:cs typeface="Arial" pitchFamily="34" charset="0"/>
              </a:rPr>
              <a:t>І більше</a:t>
            </a:r>
            <a:r>
              <a:rPr lang="en-US" altLang="de-DE" sz="2000" dirty="0">
                <a:ea typeface="ヒラギノ角ゴ Pro W3"/>
                <a:cs typeface="Arial" pitchFamily="34" charset="0"/>
              </a:rPr>
              <a:t>		-</a:t>
            </a:r>
            <a:r>
              <a:rPr lang="uk-UA" altLang="de-DE" sz="2000" dirty="0">
                <a:ea typeface="ヒラギノ角ゴ Pro W3"/>
                <a:cs typeface="Arial" pitchFamily="34" charset="0"/>
              </a:rPr>
              <a:t> вміст нітратів</a:t>
            </a:r>
            <a:endParaRPr lang="en-US" altLang="de-DE" sz="2000" dirty="0">
              <a:ea typeface="ヒラギノ角ゴ Pro W3"/>
              <a:cs typeface="Arial" pitchFamily="34" charset="0"/>
            </a:endParaRPr>
          </a:p>
          <a:p>
            <a:r>
              <a:rPr lang="en-US" altLang="de-DE" sz="2000" dirty="0">
                <a:ea typeface="ヒラギノ角ゴ Pro W3"/>
                <a:cs typeface="Arial" pitchFamily="34" charset="0"/>
              </a:rPr>
              <a:t>		-</a:t>
            </a:r>
            <a:r>
              <a:rPr lang="uk-UA" altLang="de-DE" sz="2000" dirty="0">
                <a:ea typeface="ヒラギノ角ゴ Pro W3"/>
                <a:cs typeface="Arial" pitchFamily="34" charset="0"/>
              </a:rPr>
              <a:t> епіфіти </a:t>
            </a:r>
            <a:r>
              <a:rPr lang="en-US" altLang="de-DE" sz="2000" dirty="0">
                <a:ea typeface="ヒラギノ角ゴ Pro W3"/>
                <a:cs typeface="Arial" pitchFamily="34" charset="0"/>
              </a:rPr>
              <a:t>(</a:t>
            </a:r>
            <a:r>
              <a:rPr lang="uk-UA" altLang="de-DE" sz="2000" dirty="0">
                <a:ea typeface="ヒラギノ角ゴ Pro W3"/>
                <a:cs typeface="Arial" pitchFamily="34" charset="0"/>
              </a:rPr>
              <a:t>кількість, якість) </a:t>
            </a:r>
            <a:endParaRPr lang="en-US" altLang="de-DE" sz="2000" dirty="0">
              <a:ea typeface="ヒラギノ角ゴ Pro W3"/>
              <a:cs typeface="Arial" pitchFamily="34" charset="0"/>
            </a:endParaRPr>
          </a:p>
          <a:p>
            <a:r>
              <a:rPr lang="en-US" altLang="de-DE" sz="2000" dirty="0">
                <a:ea typeface="ヒラギノ角ゴ Pro W3"/>
                <a:cs typeface="Arial" pitchFamily="34" charset="0"/>
              </a:rPr>
              <a:t>		</a:t>
            </a:r>
          </a:p>
        </p:txBody>
      </p:sp>
      <p:sp>
        <p:nvSpPr>
          <p:cNvPr id="10" name="Geschweifte Klammer rechts 9"/>
          <p:cNvSpPr/>
          <p:nvPr/>
        </p:nvSpPr>
        <p:spPr>
          <a:xfrm>
            <a:off x="5034235" y="2062300"/>
            <a:ext cx="190500" cy="91440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 rot="283037">
            <a:off x="6567575" y="2208599"/>
            <a:ext cx="1079649" cy="671512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039223" y="4416861"/>
            <a:ext cx="7289968" cy="169277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/>
              <a:t>Усі ці параметри змінні</a:t>
            </a:r>
            <a:endParaRPr lang="en-US" sz="2000" b="1" dirty="0"/>
          </a:p>
          <a:p>
            <a:r>
              <a:rPr lang="uk-UA" sz="2000" b="1" dirty="0"/>
              <a:t>Лише</a:t>
            </a:r>
            <a:endParaRPr lang="en-US" sz="2000" b="1" dirty="0"/>
          </a:p>
          <a:p>
            <a:r>
              <a:rPr lang="en-US" sz="2000" b="1" dirty="0"/>
              <a:t>-</a:t>
            </a:r>
            <a:r>
              <a:rPr lang="uk-UA" sz="2000" b="1" dirty="0"/>
              <a:t>СР та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-</a:t>
            </a:r>
            <a:r>
              <a:rPr lang="uk-UA" sz="2000" b="1" dirty="0"/>
              <a:t>епіфіти </a:t>
            </a:r>
            <a:r>
              <a:rPr lang="en-US" sz="2000" b="1" dirty="0"/>
              <a:t> </a:t>
            </a:r>
            <a:r>
              <a:rPr lang="uk-UA" sz="2000" b="1" dirty="0"/>
              <a:t>МКБ</a:t>
            </a:r>
            <a:r>
              <a:rPr lang="en-US" sz="2000" b="1" dirty="0"/>
              <a:t>/ </a:t>
            </a:r>
            <a:r>
              <a:rPr lang="uk-UA" sz="2000" b="1" dirty="0" err="1"/>
              <a:t>Клостридія</a:t>
            </a:r>
            <a:r>
              <a:rPr lang="en-US" sz="2000" b="1" dirty="0"/>
              <a:t>	</a:t>
            </a:r>
            <a:r>
              <a:rPr lang="uk-UA" sz="2000" b="1" dirty="0"/>
              <a:t>можна оцінити і  </a:t>
            </a:r>
          </a:p>
          <a:p>
            <a:r>
              <a:rPr lang="uk-UA" sz="2000" b="1" dirty="0"/>
              <a:t>                                                                     контролювати </a:t>
            </a:r>
            <a:r>
              <a:rPr lang="uk-UA" sz="2000" b="1" dirty="0">
                <a:solidFill>
                  <a:srgbClr val="008226"/>
                </a:solidFill>
              </a:rPr>
              <a:t>добавками</a:t>
            </a:r>
            <a:endParaRPr lang="en-US" sz="2400" b="1" dirty="0">
              <a:solidFill>
                <a:srgbClr val="008226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 rot="245907">
            <a:off x="2938548" y="5237141"/>
            <a:ext cx="2726397" cy="636614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B19317-5DF0-221E-68F6-1BEA4ED8C346}"/>
              </a:ext>
            </a:extLst>
          </p:cNvPr>
          <p:cNvSpPr txBox="1"/>
          <p:nvPr/>
        </p:nvSpPr>
        <p:spPr>
          <a:xfrm>
            <a:off x="6448871" y="1438003"/>
            <a:ext cx="2880320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3333CC"/>
                </a:solidFill>
              </a:rPr>
              <a:t>СР</a:t>
            </a:r>
            <a:r>
              <a:rPr lang="en-GB" sz="2000" b="1" baseline="-25000" dirty="0">
                <a:solidFill>
                  <a:srgbClr val="3333CC"/>
                </a:solidFill>
              </a:rPr>
              <a:t>min</a:t>
            </a:r>
            <a:r>
              <a:rPr lang="en-GB" sz="2000" b="1" dirty="0">
                <a:solidFill>
                  <a:srgbClr val="3333CC"/>
                </a:solidFill>
              </a:rPr>
              <a:t> (%) = 45 – 8*</a:t>
            </a:r>
            <a:r>
              <a:rPr lang="uk-UA" sz="2000" b="1" dirty="0">
                <a:solidFill>
                  <a:srgbClr val="0070C0"/>
                </a:solidFill>
              </a:rPr>
              <a:t>Ц</a:t>
            </a:r>
            <a:r>
              <a:rPr lang="en-GB" sz="2000" b="1" dirty="0">
                <a:solidFill>
                  <a:srgbClr val="0070C0"/>
                </a:solidFill>
              </a:rPr>
              <a:t>/</a:t>
            </a:r>
            <a:r>
              <a:rPr lang="uk-UA" sz="2000" b="1" dirty="0">
                <a:solidFill>
                  <a:srgbClr val="0070C0"/>
                </a:solidFill>
              </a:rPr>
              <a:t>БЄ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C62108-63E6-2010-3109-14E921498253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8">
            <a:extLst>
              <a:ext uri="{FF2B5EF4-FFF2-40B4-BE49-F238E27FC236}">
                <a16:creationId xmlns:a16="http://schemas.microsoft.com/office/drawing/2014/main" id="{21CBF9CD-EF1D-FF25-6120-16CFAC998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4666" y="2256620"/>
            <a:ext cx="2479955" cy="152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en-US" sz="1600" b="1" dirty="0">
                <a:latin typeface="Arial" pitchFamily="34" charset="0"/>
              </a:rPr>
              <a:t>FC (</a:t>
            </a:r>
            <a:r>
              <a:rPr lang="uk-UA" altLang="en-US" sz="1600" b="1" dirty="0">
                <a:latin typeface="Arial" pitchFamily="34" charset="0"/>
              </a:rPr>
              <a:t>коефіцієнт ферментації)</a:t>
            </a:r>
            <a:r>
              <a:rPr lang="de-DE" altLang="en-US" sz="1600" b="1" dirty="0">
                <a:latin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de-DE" altLang="en-US" sz="1600" dirty="0">
                <a:latin typeface="Arial" pitchFamily="34" charset="0"/>
              </a:rPr>
              <a:t>&lt;35 </a:t>
            </a:r>
            <a:r>
              <a:rPr lang="uk-UA" altLang="en-US" sz="1600" dirty="0">
                <a:latin typeface="Arial" pitchFamily="34" charset="0"/>
              </a:rPr>
              <a:t>важко силосується</a:t>
            </a:r>
            <a:r>
              <a:rPr lang="de-DE" altLang="en-US" sz="1600" dirty="0">
                <a:latin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altLang="en-US" sz="1600" dirty="0">
                <a:latin typeface="Arial" pitchFamily="34" charset="0"/>
              </a:rPr>
              <a:t>&gt;45 </a:t>
            </a:r>
            <a:r>
              <a:rPr lang="uk-UA" altLang="en-US" sz="1600" dirty="0">
                <a:latin typeface="Arial" pitchFamily="34" charset="0"/>
              </a:rPr>
              <a:t>легко</a:t>
            </a:r>
            <a:endParaRPr lang="de-DE" altLang="en-US" sz="1600" dirty="0">
              <a:latin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50C90-FB4B-4948-BB9D-0A611FC6797F}"/>
              </a:ext>
            </a:extLst>
          </p:cNvPr>
          <p:cNvSpPr txBox="1"/>
          <p:nvPr/>
        </p:nvSpPr>
        <p:spPr>
          <a:xfrm>
            <a:off x="9926053" y="4801581"/>
            <a:ext cx="152801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b="1" dirty="0"/>
              <a:t>МКБ – </a:t>
            </a:r>
            <a:r>
              <a:rPr lang="uk-UA" dirty="0"/>
              <a:t>молочнокислі бактерії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643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495550" y="2852937"/>
            <a:ext cx="500970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		</a:t>
            </a:r>
            <a:r>
              <a:rPr lang="uk-UA" sz="1600" dirty="0"/>
              <a:t>Ц</a:t>
            </a:r>
            <a:r>
              <a:rPr lang="de-DE" sz="1600" dirty="0"/>
              <a:t>/</a:t>
            </a:r>
            <a:r>
              <a:rPr lang="uk-UA" sz="1600" dirty="0"/>
              <a:t>БЄ</a:t>
            </a:r>
            <a:r>
              <a:rPr lang="de-DE" sz="1600" dirty="0"/>
              <a:t>	</a:t>
            </a:r>
            <a:r>
              <a:rPr lang="uk-UA" sz="1600" dirty="0"/>
              <a:t>СР</a:t>
            </a:r>
            <a:r>
              <a:rPr lang="de-DE" sz="1600" dirty="0"/>
              <a:t> (%) 	</a:t>
            </a:r>
            <a:r>
              <a:rPr lang="uk-UA" sz="1600" dirty="0"/>
              <a:t>                   КФ</a:t>
            </a:r>
            <a:endParaRPr lang="de-DE" sz="1600" dirty="0"/>
          </a:p>
          <a:p>
            <a:r>
              <a:rPr lang="de-DE" sz="1600" dirty="0"/>
              <a:t>			</a:t>
            </a:r>
            <a:r>
              <a:rPr lang="uk-UA" sz="1600" dirty="0"/>
              <a:t>при збиранні</a:t>
            </a:r>
            <a:endParaRPr lang="de-DE" sz="1600" dirty="0"/>
          </a:p>
          <a:p>
            <a:r>
              <a:rPr lang="de-DE" sz="800" dirty="0"/>
              <a:t>		</a:t>
            </a:r>
          </a:p>
          <a:p>
            <a:r>
              <a:rPr lang="uk-UA" sz="1600" dirty="0"/>
              <a:t>Трава</a:t>
            </a:r>
            <a:r>
              <a:rPr lang="de-DE" sz="1600" dirty="0"/>
              <a:t>		1.7	20 %		</a:t>
            </a:r>
            <a:r>
              <a:rPr lang="de-DE" sz="1600" b="1" dirty="0">
                <a:solidFill>
                  <a:srgbClr val="FF0000"/>
                </a:solidFill>
              </a:rPr>
              <a:t>34</a:t>
            </a:r>
          </a:p>
          <a:p>
            <a:r>
              <a:rPr lang="de-DE" sz="1600" dirty="0"/>
              <a:t>			25		39</a:t>
            </a:r>
          </a:p>
          <a:p>
            <a:r>
              <a:rPr lang="de-DE" sz="1600" dirty="0"/>
              <a:t>			30		44</a:t>
            </a:r>
          </a:p>
          <a:p>
            <a:r>
              <a:rPr lang="de-DE" sz="1600" dirty="0"/>
              <a:t>			35		</a:t>
            </a:r>
            <a:r>
              <a:rPr lang="de-DE" sz="1600" b="1" dirty="0">
                <a:solidFill>
                  <a:srgbClr val="00B050"/>
                </a:solidFill>
              </a:rPr>
              <a:t>49</a:t>
            </a:r>
          </a:p>
          <a:p>
            <a:endParaRPr lang="de-DE" sz="800" dirty="0"/>
          </a:p>
          <a:p>
            <a:r>
              <a:rPr lang="uk-UA" sz="1600" dirty="0"/>
              <a:t>Люцерна</a:t>
            </a:r>
            <a:r>
              <a:rPr lang="de-DE" sz="1600" dirty="0"/>
              <a:t>  		0.8	30		</a:t>
            </a:r>
            <a:r>
              <a:rPr lang="de-DE" sz="1600" b="1" dirty="0">
                <a:solidFill>
                  <a:srgbClr val="FF0000"/>
                </a:solidFill>
              </a:rPr>
              <a:t>36</a:t>
            </a:r>
          </a:p>
          <a:p>
            <a:r>
              <a:rPr lang="de-DE" sz="1600" dirty="0"/>
              <a:t>			35		41</a:t>
            </a:r>
          </a:p>
          <a:p>
            <a:r>
              <a:rPr lang="de-DE" sz="1600" dirty="0"/>
              <a:t>			40		</a:t>
            </a:r>
            <a:r>
              <a:rPr lang="de-DE" sz="1600" b="1" dirty="0">
                <a:solidFill>
                  <a:srgbClr val="00B050"/>
                </a:solidFill>
              </a:rPr>
              <a:t>46</a:t>
            </a:r>
          </a:p>
          <a:p>
            <a:endParaRPr lang="de-DE" sz="800" dirty="0"/>
          </a:p>
          <a:p>
            <a:r>
              <a:rPr lang="uk-UA" sz="1600" dirty="0"/>
              <a:t>Райграс</a:t>
            </a:r>
            <a:r>
              <a:rPr lang="de-DE" sz="1600" dirty="0"/>
              <a:t>		3.0	20		</a:t>
            </a:r>
            <a:r>
              <a:rPr lang="de-DE" sz="1600" dirty="0">
                <a:solidFill>
                  <a:srgbClr val="00B050"/>
                </a:solidFill>
              </a:rPr>
              <a:t>44</a:t>
            </a:r>
          </a:p>
          <a:p>
            <a:endParaRPr lang="de-DE" sz="800" dirty="0"/>
          </a:p>
          <a:p>
            <a:r>
              <a:rPr lang="uk-UA" sz="1600" dirty="0"/>
              <a:t>Силосна кукурудза</a:t>
            </a:r>
            <a:r>
              <a:rPr lang="de-DE" sz="1600" dirty="0"/>
              <a:t>	3.4	30		</a:t>
            </a:r>
            <a:r>
              <a:rPr lang="de-DE" sz="1600" dirty="0">
                <a:solidFill>
                  <a:srgbClr val="00B050"/>
                </a:solidFill>
              </a:rPr>
              <a:t>57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495550" y="1124744"/>
            <a:ext cx="59244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en-US" sz="2000" dirty="0">
                <a:latin typeface="Arial" pitchFamily="34" charset="0"/>
              </a:rPr>
              <a:t>Ферментаційні особливості кормових культур </a:t>
            </a:r>
            <a:endParaRPr lang="en-US" altLang="en-US" sz="2000" dirty="0">
              <a:latin typeface="Arial" pitchFamily="34" charset="0"/>
            </a:endParaRPr>
          </a:p>
          <a:p>
            <a:r>
              <a:rPr lang="uk-UA" altLang="en-US" sz="2000" b="1" dirty="0">
                <a:latin typeface="Arial" pitchFamily="34" charset="0"/>
              </a:rPr>
              <a:t>і пов’язаний з цим вплив</a:t>
            </a:r>
            <a:endParaRPr lang="en-US" altLang="en-US" sz="2000" b="1" dirty="0">
              <a:latin typeface="Arial" pitchFamily="34" charset="0"/>
            </a:endParaRP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2495550" y="1832631"/>
            <a:ext cx="6219908" cy="69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altLang="en-US" sz="1400" dirty="0">
                <a:latin typeface="Arial" pitchFamily="34" charset="0"/>
              </a:rPr>
              <a:t>КФ</a:t>
            </a:r>
            <a:r>
              <a:rPr lang="de-DE" altLang="en-US" sz="1400" dirty="0">
                <a:latin typeface="Arial" pitchFamily="34" charset="0"/>
              </a:rPr>
              <a:t> = </a:t>
            </a:r>
            <a:r>
              <a:rPr lang="uk-UA" altLang="en-US" sz="1400" dirty="0">
                <a:latin typeface="Arial" pitchFamily="34" charset="0"/>
              </a:rPr>
              <a:t>СР</a:t>
            </a:r>
            <a:r>
              <a:rPr lang="de-DE" altLang="en-US" sz="1400" dirty="0">
                <a:latin typeface="Arial" pitchFamily="34" charset="0"/>
              </a:rPr>
              <a:t> (%) + (8 * </a:t>
            </a:r>
            <a:r>
              <a:rPr lang="uk-UA" altLang="en-US" sz="1400" dirty="0">
                <a:latin typeface="Arial" pitchFamily="34" charset="0"/>
              </a:rPr>
              <a:t>Ц</a:t>
            </a:r>
            <a:r>
              <a:rPr lang="de-DE" altLang="en-US" sz="1400" dirty="0">
                <a:latin typeface="Arial" pitchFamily="34" charset="0"/>
              </a:rPr>
              <a:t>/</a:t>
            </a:r>
            <a:r>
              <a:rPr lang="uk-UA" altLang="en-US" sz="1400" dirty="0">
                <a:latin typeface="Arial" pitchFamily="34" charset="0"/>
              </a:rPr>
              <a:t>БЄ</a:t>
            </a:r>
            <a:r>
              <a:rPr lang="de-DE" altLang="en-US" sz="1400" dirty="0">
                <a:latin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uk-UA" altLang="en-US" sz="1400" dirty="0">
                <a:latin typeface="Arial" pitchFamily="34" charset="0"/>
              </a:rPr>
              <a:t>КФ</a:t>
            </a:r>
            <a:r>
              <a:rPr lang="uk-UA" altLang="en-US" sz="1400" dirty="0">
                <a:solidFill>
                  <a:srgbClr val="FF3928"/>
                </a:solidFill>
                <a:latin typeface="Arial" pitchFamily="34" charset="0"/>
              </a:rPr>
              <a:t> </a:t>
            </a:r>
            <a:r>
              <a:rPr lang="de-DE" altLang="en-US" sz="1400" dirty="0">
                <a:latin typeface="Arial" pitchFamily="34" charset="0"/>
              </a:rPr>
              <a:t>(</a:t>
            </a:r>
            <a:r>
              <a:rPr lang="uk-UA" altLang="en-US" sz="1400" dirty="0">
                <a:latin typeface="Arial" pitchFamily="34" charset="0"/>
              </a:rPr>
              <a:t>здатність до силосування</a:t>
            </a:r>
            <a:r>
              <a:rPr lang="de-DE" altLang="en-US" sz="1400" dirty="0">
                <a:latin typeface="Arial" pitchFamily="34" charset="0"/>
              </a:rPr>
              <a:t>): &lt;35 </a:t>
            </a:r>
            <a:r>
              <a:rPr lang="uk-UA" altLang="en-US" sz="1400" dirty="0">
                <a:latin typeface="Arial" pitchFamily="34" charset="0"/>
              </a:rPr>
              <a:t>важко</a:t>
            </a:r>
            <a:r>
              <a:rPr lang="de-DE" altLang="en-US" sz="1400" dirty="0">
                <a:latin typeface="Arial" pitchFamily="34" charset="0"/>
              </a:rPr>
              <a:t>, 35…45 </a:t>
            </a:r>
            <a:r>
              <a:rPr lang="uk-UA" altLang="en-US" sz="1400" dirty="0">
                <a:latin typeface="Arial" pitchFamily="34" charset="0"/>
              </a:rPr>
              <a:t>посередньо</a:t>
            </a:r>
            <a:r>
              <a:rPr lang="de-DE" altLang="en-US" sz="1400" dirty="0">
                <a:latin typeface="Arial" pitchFamily="34" charset="0"/>
              </a:rPr>
              <a:t>, &gt;45 </a:t>
            </a:r>
            <a:r>
              <a:rPr lang="uk-UA" altLang="en-US" sz="1400" dirty="0">
                <a:latin typeface="Arial" pitchFamily="34" charset="0"/>
              </a:rPr>
              <a:t>легко</a:t>
            </a:r>
            <a:endParaRPr lang="de-DE" altLang="en-US" sz="1400" dirty="0">
              <a:latin typeface="Arial" pitchFamily="34" charset="0"/>
            </a:endParaRPr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 rot="3792536">
            <a:off x="5223658" y="3455493"/>
            <a:ext cx="513617" cy="627957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9"/>
          <p:cNvSpPr>
            <a:spLocks noChangeArrowheads="1"/>
          </p:cNvSpPr>
          <p:nvPr/>
        </p:nvSpPr>
        <p:spPr bwMode="auto">
          <a:xfrm rot="4793567">
            <a:off x="5296553" y="4990609"/>
            <a:ext cx="260485" cy="466457"/>
          </a:xfrm>
          <a:prstGeom prst="ellips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Gerader Verbinder 4"/>
          <p:cNvCxnSpPr/>
          <p:nvPr/>
        </p:nvCxnSpPr>
        <p:spPr>
          <a:xfrm>
            <a:off x="2495550" y="3429000"/>
            <a:ext cx="504061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495601" y="6165304"/>
            <a:ext cx="504061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2495601" y="2852936"/>
            <a:ext cx="504061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024921" y="4146744"/>
            <a:ext cx="30297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Слід прив’ялити</a:t>
            </a:r>
            <a:r>
              <a:rPr lang="en-US" sz="1600" dirty="0"/>
              <a:t>:</a:t>
            </a:r>
          </a:p>
          <a:p>
            <a:endParaRPr lang="en-US" sz="800" dirty="0"/>
          </a:p>
          <a:p>
            <a:r>
              <a:rPr lang="uk-UA" sz="1600" dirty="0"/>
              <a:t>трава</a:t>
            </a:r>
            <a:r>
              <a:rPr lang="en-US" sz="1600" dirty="0"/>
              <a:t>    &gt; 30% </a:t>
            </a:r>
            <a:r>
              <a:rPr lang="uk-UA" sz="1600" dirty="0"/>
              <a:t>СР</a:t>
            </a:r>
            <a:endParaRPr lang="en-US" sz="1600" dirty="0"/>
          </a:p>
          <a:p>
            <a:r>
              <a:rPr lang="uk-UA" sz="1600" dirty="0"/>
              <a:t>люцерна</a:t>
            </a:r>
            <a:r>
              <a:rPr lang="en-US" sz="1600" dirty="0"/>
              <a:t> &gt;= 40% </a:t>
            </a:r>
            <a:r>
              <a:rPr lang="uk-UA" sz="1600" dirty="0"/>
              <a:t>СР</a:t>
            </a:r>
            <a:endParaRPr lang="en-US" sz="1600" dirty="0"/>
          </a:p>
          <a:p>
            <a:endParaRPr lang="en-US" sz="800" dirty="0"/>
          </a:p>
          <a:p>
            <a:r>
              <a:rPr lang="uk-UA" sz="1600" dirty="0"/>
              <a:t>Зелене жито</a:t>
            </a:r>
            <a:endParaRPr lang="en-US" sz="1600" dirty="0"/>
          </a:p>
          <a:p>
            <a:r>
              <a:rPr lang="uk-UA" sz="1600" dirty="0"/>
              <a:t>можна силосувати при </a:t>
            </a:r>
            <a:r>
              <a:rPr lang="en-US" sz="1600" dirty="0"/>
              <a:t>27% </a:t>
            </a:r>
            <a:r>
              <a:rPr lang="uk-UA" sz="1600" dirty="0"/>
              <a:t>СР, </a:t>
            </a:r>
            <a:endParaRPr lang="en-US" sz="1600" dirty="0"/>
          </a:p>
          <a:p>
            <a:r>
              <a:rPr lang="uk-UA" sz="1600" dirty="0"/>
              <a:t>але будуть стоки</a:t>
            </a:r>
            <a:r>
              <a:rPr lang="en-US" sz="1600" dirty="0"/>
              <a:t>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BA03C-2BBA-4CCD-9C1E-FE988DF69B05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15" name="Oval 49">
            <a:extLst>
              <a:ext uri="{FF2B5EF4-FFF2-40B4-BE49-F238E27FC236}">
                <a16:creationId xmlns:a16="http://schemas.microsoft.com/office/drawing/2014/main" id="{72F2C91E-09A7-46C0-85A5-09C5E6BEA283}"/>
              </a:ext>
            </a:extLst>
          </p:cNvPr>
          <p:cNvSpPr>
            <a:spLocks noChangeArrowheads="1"/>
          </p:cNvSpPr>
          <p:nvPr/>
        </p:nvSpPr>
        <p:spPr bwMode="auto">
          <a:xfrm rot="4793567">
            <a:off x="5296554" y="4509516"/>
            <a:ext cx="260485" cy="466457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49">
            <a:extLst>
              <a:ext uri="{FF2B5EF4-FFF2-40B4-BE49-F238E27FC236}">
                <a16:creationId xmlns:a16="http://schemas.microsoft.com/office/drawing/2014/main" id="{91A699F3-B198-4F89-9E79-F3385C8485D8}"/>
              </a:ext>
            </a:extLst>
          </p:cNvPr>
          <p:cNvSpPr>
            <a:spLocks noChangeArrowheads="1"/>
          </p:cNvSpPr>
          <p:nvPr/>
        </p:nvSpPr>
        <p:spPr bwMode="auto">
          <a:xfrm rot="4793567">
            <a:off x="5209354" y="4036632"/>
            <a:ext cx="471998" cy="466457"/>
          </a:xfrm>
          <a:prstGeom prst="ellips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C1B9478-F6BF-836D-1F11-8F0189D1994D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5" grpId="0" animBg="1"/>
      <p:bldP spid="8" grpId="0" animBg="1"/>
      <p:bldP spid="7" grpId="0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5CC2-1EAE-48F9-9EB9-DCA054E9639F}" type="slidenum">
              <a:rPr lang="de-DE" altLang="en-US"/>
              <a:pPr/>
              <a:t>15</a:t>
            </a:fld>
            <a:endParaRPr lang="de-DE" altLang="en-US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927351" y="2505076"/>
            <a:ext cx="691373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4638" indent="-2746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uk-UA" altLang="en-US" sz="2000" dirty="0">
                <a:latin typeface="Arial" pitchFamily="34" charset="0"/>
              </a:rPr>
              <a:t>Молочнокислі бактерії (МКБ)</a:t>
            </a:r>
            <a:endParaRPr lang="de-DE" altLang="en-US" sz="2000" dirty="0">
              <a:latin typeface="Arial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de-DE" altLang="en-US" sz="2000" dirty="0" err="1">
                <a:latin typeface="Arial" pitchFamily="34" charset="0"/>
              </a:rPr>
              <a:t>Entero</a:t>
            </a:r>
            <a:r>
              <a:rPr lang="de-DE" altLang="en-US" sz="2000" dirty="0">
                <a:latin typeface="Arial" pitchFamily="34" charset="0"/>
              </a:rPr>
              <a:t>/</a:t>
            </a:r>
            <a:r>
              <a:rPr lang="de-DE" altLang="en-US" sz="2000" dirty="0" err="1">
                <a:latin typeface="Arial" pitchFamily="34" charset="0"/>
              </a:rPr>
              <a:t>Acetic</a:t>
            </a:r>
            <a:r>
              <a:rPr lang="de-DE" altLang="en-US" sz="2000" dirty="0">
                <a:latin typeface="Arial" pitchFamily="34" charset="0"/>
              </a:rPr>
              <a:t> </a:t>
            </a:r>
            <a:r>
              <a:rPr lang="de-DE" altLang="en-US" sz="2000" dirty="0" err="1">
                <a:latin typeface="Arial" pitchFamily="34" charset="0"/>
              </a:rPr>
              <a:t>acid</a:t>
            </a:r>
            <a:r>
              <a:rPr lang="de-DE" altLang="en-US" sz="2000" dirty="0">
                <a:latin typeface="Arial" pitchFamily="34" charset="0"/>
              </a:rPr>
              <a:t> </a:t>
            </a:r>
            <a:r>
              <a:rPr lang="de-DE" altLang="en-US" sz="2000" dirty="0" err="1">
                <a:latin typeface="Arial" pitchFamily="34" charset="0"/>
              </a:rPr>
              <a:t>bacteria</a:t>
            </a:r>
            <a:r>
              <a:rPr lang="de-DE" altLang="en-US" sz="2000" dirty="0">
                <a:latin typeface="Arial" pitchFamily="34" charset="0"/>
              </a:rPr>
              <a:t> (AA + </a:t>
            </a:r>
            <a:r>
              <a:rPr lang="de-DE" altLang="en-US" sz="2000" dirty="0">
                <a:solidFill>
                  <a:srgbClr val="FF0000"/>
                </a:solidFill>
                <a:latin typeface="Arial" pitchFamily="34" charset="0"/>
              </a:rPr>
              <a:t>CO</a:t>
            </a:r>
            <a:r>
              <a:rPr lang="de-DE" altLang="en-US" sz="2000" baseline="-25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de-DE" altLang="en-US" sz="2000" dirty="0">
                <a:latin typeface="Arial" pitchFamily="34" charset="0"/>
              </a:rPr>
              <a:t> + </a:t>
            </a:r>
            <a:r>
              <a:rPr lang="de-DE" altLang="en-US" sz="2000" dirty="0" err="1">
                <a:solidFill>
                  <a:srgbClr val="FF0000"/>
                </a:solidFill>
                <a:latin typeface="Arial" pitchFamily="34" charset="0"/>
              </a:rPr>
              <a:t>other</a:t>
            </a:r>
            <a:r>
              <a:rPr lang="de-DE" alt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altLang="en-US" sz="2000" dirty="0" err="1">
                <a:solidFill>
                  <a:srgbClr val="FF0000"/>
                </a:solidFill>
                <a:latin typeface="Arial" pitchFamily="34" charset="0"/>
              </a:rPr>
              <a:t>products</a:t>
            </a:r>
            <a:r>
              <a:rPr lang="de-DE" altLang="en-US" sz="2000" dirty="0">
                <a:latin typeface="Arial" pitchFamily="34" charset="0"/>
              </a:rPr>
              <a:t>) 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de-DE" altLang="en-US" sz="2000" dirty="0" err="1">
                <a:latin typeface="Arial" pitchFamily="34" charset="0"/>
              </a:rPr>
              <a:t>Butyric</a:t>
            </a:r>
            <a:r>
              <a:rPr lang="de-DE" altLang="en-US" sz="2000" dirty="0">
                <a:latin typeface="Arial" pitchFamily="34" charset="0"/>
              </a:rPr>
              <a:t> </a:t>
            </a:r>
            <a:r>
              <a:rPr lang="de-DE" altLang="en-US" sz="2000" dirty="0" err="1">
                <a:latin typeface="Arial" pitchFamily="34" charset="0"/>
              </a:rPr>
              <a:t>acid</a:t>
            </a:r>
            <a:r>
              <a:rPr lang="de-DE" altLang="en-US" sz="2000" dirty="0">
                <a:latin typeface="Arial" pitchFamily="34" charset="0"/>
              </a:rPr>
              <a:t> </a:t>
            </a:r>
            <a:r>
              <a:rPr lang="de-DE" altLang="en-US" sz="2000" dirty="0" err="1">
                <a:latin typeface="Arial" pitchFamily="34" charset="0"/>
              </a:rPr>
              <a:t>bacteria</a:t>
            </a:r>
            <a:r>
              <a:rPr lang="de-DE" altLang="en-US" sz="2000" dirty="0">
                <a:latin typeface="Arial" pitchFamily="34" charset="0"/>
              </a:rPr>
              <a:t> (BA + </a:t>
            </a:r>
            <a:r>
              <a:rPr lang="de-DE" altLang="en-US" sz="2000" dirty="0">
                <a:solidFill>
                  <a:srgbClr val="FF0000"/>
                </a:solidFill>
                <a:latin typeface="Arial" pitchFamily="34" charset="0"/>
              </a:rPr>
              <a:t>CO</a:t>
            </a:r>
            <a:r>
              <a:rPr lang="de-DE" altLang="en-US" sz="2000" baseline="-25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de-DE" altLang="en-US" sz="2000" dirty="0">
                <a:latin typeface="Arial" pitchFamily="34" charset="0"/>
              </a:rPr>
              <a:t> + </a:t>
            </a:r>
            <a:r>
              <a:rPr lang="de-DE" altLang="en-US" sz="2000" dirty="0">
                <a:solidFill>
                  <a:srgbClr val="FF0000"/>
                </a:solidFill>
                <a:latin typeface="Arial" pitchFamily="34" charset="0"/>
              </a:rPr>
              <a:t>biogene </a:t>
            </a:r>
            <a:r>
              <a:rPr lang="de-DE" altLang="en-US" sz="2000" dirty="0" err="1">
                <a:solidFill>
                  <a:srgbClr val="FF0000"/>
                </a:solidFill>
                <a:latin typeface="Arial" pitchFamily="34" charset="0"/>
              </a:rPr>
              <a:t>amines</a:t>
            </a:r>
            <a:r>
              <a:rPr lang="de-DE" altLang="en-US" sz="2000" dirty="0">
                <a:latin typeface="Arial" pitchFamily="34" charset="0"/>
              </a:rPr>
              <a:t>)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de-DE" altLang="en-US" sz="2000" dirty="0" err="1">
                <a:latin typeface="Arial" pitchFamily="34" charset="0"/>
              </a:rPr>
              <a:t>Yeast</a:t>
            </a:r>
            <a:r>
              <a:rPr lang="de-DE" altLang="en-US" sz="2000" dirty="0">
                <a:latin typeface="Arial" pitchFamily="34" charset="0"/>
              </a:rPr>
              <a:t> (</a:t>
            </a:r>
            <a:r>
              <a:rPr lang="de-DE" altLang="en-US" sz="2000" dirty="0" err="1">
                <a:latin typeface="Arial" pitchFamily="34" charset="0"/>
              </a:rPr>
              <a:t>alcohol</a:t>
            </a:r>
            <a:r>
              <a:rPr lang="de-DE" altLang="en-US" sz="2000" dirty="0">
                <a:latin typeface="Arial" pitchFamily="34" charset="0"/>
              </a:rPr>
              <a:t> </a:t>
            </a:r>
            <a:r>
              <a:rPr lang="de-DE" altLang="en-US" sz="2000" dirty="0" err="1">
                <a:latin typeface="Arial" pitchFamily="34" charset="0"/>
              </a:rPr>
              <a:t>or</a:t>
            </a:r>
            <a:r>
              <a:rPr lang="de-DE" altLang="en-US" sz="2000" dirty="0">
                <a:latin typeface="Arial" pitchFamily="34" charset="0"/>
              </a:rPr>
              <a:t> </a:t>
            </a:r>
            <a:r>
              <a:rPr lang="de-DE" altLang="en-US" sz="2000" dirty="0">
                <a:solidFill>
                  <a:srgbClr val="FF0000"/>
                </a:solidFill>
                <a:latin typeface="Arial" pitchFamily="34" charset="0"/>
              </a:rPr>
              <a:t>CO</a:t>
            </a:r>
            <a:r>
              <a:rPr lang="de-DE" altLang="en-US" sz="2000" baseline="-25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de-DE" altLang="en-US" sz="2000" dirty="0">
                <a:latin typeface="Arial" pitchFamily="34" charset="0"/>
              </a:rPr>
              <a:t>)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de-DE" altLang="en-US" sz="2000" dirty="0" err="1">
                <a:latin typeface="Arial" pitchFamily="34" charset="0"/>
              </a:rPr>
              <a:t>Mould</a:t>
            </a:r>
            <a:r>
              <a:rPr lang="de-DE" altLang="en-US" sz="2000" dirty="0">
                <a:latin typeface="Arial" pitchFamily="34" charset="0"/>
              </a:rPr>
              <a:t> (</a:t>
            </a:r>
            <a:r>
              <a:rPr lang="de-DE" altLang="en-US" sz="2000" dirty="0" err="1">
                <a:solidFill>
                  <a:srgbClr val="FF0000"/>
                </a:solidFill>
                <a:latin typeface="Arial" pitchFamily="34" charset="0"/>
              </a:rPr>
              <a:t>toxines</a:t>
            </a:r>
            <a:r>
              <a:rPr lang="de-DE" altLang="en-US" sz="2000" dirty="0">
                <a:latin typeface="Arial" pitchFamily="34" charset="0"/>
              </a:rPr>
              <a:t> + </a:t>
            </a:r>
            <a:r>
              <a:rPr lang="de-DE" altLang="en-US" sz="2000" dirty="0">
                <a:solidFill>
                  <a:srgbClr val="FF0000"/>
                </a:solidFill>
                <a:latin typeface="Arial" pitchFamily="34" charset="0"/>
              </a:rPr>
              <a:t>CO</a:t>
            </a:r>
            <a:r>
              <a:rPr lang="de-DE" altLang="en-US" sz="2000" baseline="-25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de-DE" altLang="en-US" sz="2000" dirty="0">
                <a:latin typeface="Arial" pitchFamily="34" charset="0"/>
              </a:rPr>
              <a:t>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27649" y="2977496"/>
            <a:ext cx="6913439" cy="2400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de-DE" altLang="en-US" sz="2000" dirty="0"/>
              <a:t> </a:t>
            </a:r>
            <a:r>
              <a:rPr lang="uk-UA" altLang="en-US" sz="2000" dirty="0"/>
              <a:t>перетворення розчинних вуглеводів</a:t>
            </a:r>
            <a:r>
              <a:rPr lang="uk-UA" altLang="en-US" sz="2000" dirty="0">
                <a:solidFill>
                  <a:srgbClr val="FF3928"/>
                </a:solidFill>
              </a:rPr>
              <a:t> </a:t>
            </a:r>
            <a:r>
              <a:rPr lang="uk-UA" altLang="en-US" sz="2000" dirty="0"/>
              <a:t>шляхом метаболізму МКБ </a:t>
            </a:r>
            <a:r>
              <a:rPr lang="de-DE" altLang="en-US" sz="2000" dirty="0"/>
              <a:t>:</a:t>
            </a:r>
          </a:p>
          <a:p>
            <a:r>
              <a:rPr lang="de-DE" altLang="en-US" sz="2000" dirty="0"/>
              <a:t>    </a:t>
            </a:r>
            <a:r>
              <a:rPr lang="uk-UA" altLang="en-US" sz="2000" dirty="0"/>
              <a:t>гомоферментативні</a:t>
            </a:r>
            <a:r>
              <a:rPr lang="de-DE" altLang="en-US" sz="2000" dirty="0"/>
              <a:t>:	1 x </a:t>
            </a:r>
            <a:r>
              <a:rPr lang="uk-UA" altLang="en-US" sz="2000" dirty="0"/>
              <a:t>глюкози у </a:t>
            </a:r>
            <a:r>
              <a:rPr lang="de-DE" altLang="en-US" sz="2000" dirty="0"/>
              <a:t>2 x </a:t>
            </a:r>
            <a:r>
              <a:rPr lang="uk-UA" altLang="en-US" sz="2000" dirty="0"/>
              <a:t>молочнокислі</a:t>
            </a:r>
            <a:endParaRPr lang="de-DE" altLang="en-US" sz="2000" dirty="0"/>
          </a:p>
          <a:p>
            <a:r>
              <a:rPr lang="de-DE" altLang="en-US" sz="2000" dirty="0"/>
              <a:t>    </a:t>
            </a:r>
            <a:r>
              <a:rPr lang="de-DE" altLang="en-US" sz="2000" i="1" dirty="0"/>
              <a:t>L. </a:t>
            </a:r>
            <a:r>
              <a:rPr lang="de-DE" altLang="en-US" sz="2000" i="1" dirty="0" err="1"/>
              <a:t>plantarum</a:t>
            </a:r>
            <a:endParaRPr lang="de-DE" altLang="en-US" sz="2000" i="1" dirty="0"/>
          </a:p>
          <a:p>
            <a:endParaRPr lang="de-DE" altLang="en-US" sz="1000" dirty="0"/>
          </a:p>
          <a:p>
            <a:r>
              <a:rPr lang="de-DE" altLang="en-US" sz="2000" dirty="0"/>
              <a:t>    </a:t>
            </a:r>
            <a:r>
              <a:rPr lang="uk-UA" altLang="en-US" sz="2000" dirty="0"/>
              <a:t>гетероферментативні</a:t>
            </a:r>
            <a:r>
              <a:rPr lang="de-DE" altLang="en-US" sz="2000" dirty="0"/>
              <a:t>: 	1 x </a:t>
            </a:r>
            <a:r>
              <a:rPr lang="uk-UA" altLang="en-US" sz="2000" dirty="0"/>
              <a:t>глюкози у </a:t>
            </a:r>
            <a:r>
              <a:rPr lang="de-DE" altLang="en-US" sz="2000" dirty="0"/>
              <a:t>1 x </a:t>
            </a:r>
            <a:r>
              <a:rPr lang="uk-UA" altLang="en-US" sz="2000" dirty="0"/>
              <a:t>молочнокислі</a:t>
            </a:r>
            <a:r>
              <a:rPr lang="de-DE" altLang="en-US" sz="2000" dirty="0"/>
              <a:t>,</a:t>
            </a:r>
          </a:p>
          <a:p>
            <a:r>
              <a:rPr lang="de-DE" altLang="en-US" sz="2000" dirty="0"/>
              <a:t>    </a:t>
            </a:r>
            <a:r>
              <a:rPr lang="de-DE" altLang="en-US" sz="2000" i="1" dirty="0"/>
              <a:t>L. </a:t>
            </a:r>
            <a:r>
              <a:rPr lang="de-DE" altLang="en-US" sz="2000" i="1" dirty="0" err="1"/>
              <a:t>buchneri</a:t>
            </a:r>
            <a:r>
              <a:rPr lang="de-DE" altLang="en-US" sz="2000" dirty="0"/>
              <a:t>			          1 x </a:t>
            </a:r>
            <a:r>
              <a:rPr lang="uk-UA" altLang="en-US" sz="2000" dirty="0"/>
              <a:t>оцтова кислота</a:t>
            </a:r>
            <a:r>
              <a:rPr lang="de-DE" altLang="en-US" sz="2000" dirty="0"/>
              <a:t>,</a:t>
            </a:r>
          </a:p>
          <a:p>
            <a:r>
              <a:rPr lang="de-DE" altLang="en-US" sz="2000" dirty="0"/>
              <a:t>				 </a:t>
            </a:r>
            <a:r>
              <a:rPr lang="uk-UA" altLang="en-US" sz="2000" dirty="0"/>
              <a:t>     </a:t>
            </a:r>
            <a:r>
              <a:rPr lang="de-DE" altLang="en-US" sz="2000" dirty="0"/>
              <a:t>  </a:t>
            </a:r>
            <a:r>
              <a:rPr lang="uk-UA" altLang="en-US" sz="2000" dirty="0"/>
              <a:t>і</a:t>
            </a:r>
            <a:r>
              <a:rPr lang="de-DE" altLang="en-US" sz="2000" dirty="0"/>
              <a:t> 1 x </a:t>
            </a:r>
            <a:r>
              <a:rPr lang="de-DE" altLang="en-US" sz="2000" dirty="0">
                <a:solidFill>
                  <a:srgbClr val="FF0000"/>
                </a:solidFill>
              </a:rPr>
              <a:t>CO</a:t>
            </a:r>
            <a:r>
              <a:rPr lang="de-DE" altLang="en-US" sz="20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Abgerundetes Rechteck 9"/>
          <p:cNvSpPr/>
          <p:nvPr/>
        </p:nvSpPr>
        <p:spPr>
          <a:xfrm rot="21173978">
            <a:off x="3214676" y="4389556"/>
            <a:ext cx="5960042" cy="1196998"/>
          </a:xfrm>
          <a:prstGeom prst="roundRect">
            <a:avLst/>
          </a:prstGeom>
          <a:solidFill>
            <a:srgbClr val="F57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>
                <a:solidFill>
                  <a:schemeClr val="bg1"/>
                </a:solidFill>
              </a:rPr>
              <a:t>нам потрібні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-</a:t>
            </a:r>
            <a:r>
              <a:rPr lang="uk-UA" sz="2000" b="1" dirty="0">
                <a:solidFill>
                  <a:schemeClr val="bg1"/>
                </a:solidFill>
              </a:rPr>
              <a:t>молочна кислота, щоб знизити </a:t>
            </a:r>
            <a:r>
              <a:rPr lang="en-US" sz="2000" b="1" dirty="0">
                <a:solidFill>
                  <a:schemeClr val="bg1"/>
                </a:solidFill>
              </a:rPr>
              <a:t>pH </a:t>
            </a:r>
            <a:r>
              <a:rPr lang="uk-UA" sz="2000" b="1" dirty="0">
                <a:solidFill>
                  <a:schemeClr val="bg1"/>
                </a:solidFill>
              </a:rPr>
              <a:t>і 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-</a:t>
            </a:r>
            <a:r>
              <a:rPr lang="uk-UA" sz="2000" b="1" dirty="0">
                <a:solidFill>
                  <a:schemeClr val="bg1"/>
                </a:solidFill>
              </a:rPr>
              <a:t>оцтова кислота, контролювати дріжджі і плісняву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 rot="21173978">
            <a:off x="2925058" y="3490966"/>
            <a:ext cx="5667518" cy="643248"/>
          </a:xfrm>
          <a:prstGeom prst="roundRect">
            <a:avLst/>
          </a:prstGeom>
          <a:solidFill>
            <a:srgbClr val="F57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>
                <a:solidFill>
                  <a:schemeClr val="bg1"/>
                </a:solidFill>
              </a:rPr>
              <a:t>усі мікроби, що спричинюють псування, потрібно контролювати!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760F434-68EF-82F0-37FB-8B880F2E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784350"/>
            <a:ext cx="4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en-US" sz="2000" b="1" dirty="0">
                <a:latin typeface="Arial" pitchFamily="34" charset="0"/>
              </a:rPr>
              <a:t>Хто/що бере участь у силосуванні</a:t>
            </a:r>
            <a:r>
              <a:rPr lang="de-DE" altLang="en-US" sz="2000" b="1" dirty="0">
                <a:latin typeface="Arial" pitchFamily="34" charset="0"/>
              </a:rPr>
              <a:t>?!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F60C57-FD5D-7EC9-E37E-FE0D16942FBF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2680880" y="1268414"/>
            <a:ext cx="57586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Мікробна популяція на кормових культурах</a:t>
            </a: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600" b="1" dirty="0"/>
              <a:t>                   (</a:t>
            </a:r>
            <a:r>
              <a:rPr lang="en-GB" altLang="en-US" sz="1600" dirty="0" err="1"/>
              <a:t>Ruser</a:t>
            </a:r>
            <a:r>
              <a:rPr lang="en-GB" altLang="en-US" sz="1600" dirty="0"/>
              <a:t> 89, Rahn 95, Lier 95, McDonald et al. 91, more</a:t>
            </a:r>
            <a:r>
              <a:rPr lang="en-GB" altLang="en-US" sz="1600" b="1" dirty="0"/>
              <a:t>)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2846388" y="2252664"/>
            <a:ext cx="5908156" cy="365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КУО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ФР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Аеробні бактерії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разом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		   &gt;10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молочнокислі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ентеробактерії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дріжджі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пліснява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uk-UA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клостридії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оцтовокислі бактерії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uk-UA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пропіонові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бактерії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7860" name="Line 4"/>
          <p:cNvSpPr>
            <a:spLocks noChangeShapeType="1"/>
          </p:cNvSpPr>
          <p:nvPr/>
        </p:nvSpPr>
        <p:spPr bwMode="auto">
          <a:xfrm>
            <a:off x="2855914" y="2708275"/>
            <a:ext cx="5761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7861" name="Line 5"/>
          <p:cNvSpPr>
            <a:spLocks noChangeShapeType="1"/>
          </p:cNvSpPr>
          <p:nvPr/>
        </p:nvSpPr>
        <p:spPr bwMode="auto">
          <a:xfrm>
            <a:off x="2855914" y="5949950"/>
            <a:ext cx="5761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7862" name="Line 6"/>
          <p:cNvSpPr>
            <a:spLocks noChangeShapeType="1"/>
          </p:cNvSpPr>
          <p:nvPr/>
        </p:nvSpPr>
        <p:spPr bwMode="auto">
          <a:xfrm>
            <a:off x="2855914" y="2276475"/>
            <a:ext cx="5761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F4274D2-0577-97E9-CB9A-2F0805667710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RCG Silage-Grafik stabil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10" y="1223095"/>
            <a:ext cx="7178675" cy="5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C914699-6097-FC77-D7F3-08A58C4104AA}"/>
              </a:ext>
            </a:extLst>
          </p:cNvPr>
          <p:cNvSpPr txBox="1"/>
          <p:nvPr/>
        </p:nvSpPr>
        <p:spPr>
          <a:xfrm>
            <a:off x="2122098" y="1388853"/>
            <a:ext cx="6456294" cy="523220"/>
          </a:xfrm>
          <a:prstGeom prst="rect">
            <a:avLst/>
          </a:prstGeom>
          <a:solidFill>
            <a:srgbClr val="008226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Успішна ферментація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CFE858-C7CA-B015-A0E0-EC72EA1DAC73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6F57C3-8709-47F7-903D-4FBE27422179}"/>
              </a:ext>
            </a:extLst>
          </p:cNvPr>
          <p:cNvSpPr txBox="1"/>
          <p:nvPr/>
        </p:nvSpPr>
        <p:spPr>
          <a:xfrm>
            <a:off x="2906973" y="5759355"/>
            <a:ext cx="16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Тривалість, дні</a:t>
            </a:r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7C146-8E2A-4FC2-A186-F2F7B789EC0C}"/>
              </a:ext>
            </a:extLst>
          </p:cNvPr>
          <p:cNvSpPr txBox="1"/>
          <p:nvPr/>
        </p:nvSpPr>
        <p:spPr>
          <a:xfrm>
            <a:off x="6212005" y="5759355"/>
            <a:ext cx="16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Тривалість, дні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A4157-4B0B-4787-8032-16377637F509}"/>
              </a:ext>
            </a:extLst>
          </p:cNvPr>
          <p:cNvSpPr txBox="1"/>
          <p:nvPr/>
        </p:nvSpPr>
        <p:spPr>
          <a:xfrm>
            <a:off x="1816610" y="3758332"/>
            <a:ext cx="369332" cy="6197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1200" dirty="0"/>
              <a:t>У силосі</a:t>
            </a:r>
            <a:endParaRPr lang="ru-UA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9DEBD-ECA4-4BDF-9775-4D61EF92EB45}"/>
              </a:ext>
            </a:extLst>
          </p:cNvPr>
          <p:cNvSpPr txBox="1"/>
          <p:nvPr/>
        </p:nvSpPr>
        <p:spPr>
          <a:xfrm>
            <a:off x="3525589" y="2707961"/>
            <a:ext cx="1331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Молочна кислота</a:t>
            </a:r>
            <a:endParaRPr lang="ru-UA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42079-A733-418A-A078-93C33BA0C745}"/>
              </a:ext>
            </a:extLst>
          </p:cNvPr>
          <p:cNvSpPr txBox="1"/>
          <p:nvPr/>
        </p:nvSpPr>
        <p:spPr>
          <a:xfrm>
            <a:off x="3275208" y="3972048"/>
            <a:ext cx="1204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Оцтова кислота</a:t>
            </a:r>
            <a:endParaRPr lang="ru-UA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 descr="RCG Silage-Grafik labil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52" y="1249362"/>
            <a:ext cx="72390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13716DF-B88E-B8F6-0EAA-163278543B68}"/>
              </a:ext>
            </a:extLst>
          </p:cNvPr>
          <p:cNvSpPr txBox="1"/>
          <p:nvPr/>
        </p:nvSpPr>
        <p:spPr>
          <a:xfrm>
            <a:off x="2122098" y="1388853"/>
            <a:ext cx="6236898" cy="523220"/>
          </a:xfrm>
          <a:prstGeom prst="rect">
            <a:avLst/>
          </a:prstGeom>
          <a:solidFill>
            <a:srgbClr val="FF3928"/>
          </a:solidFill>
        </p:spPr>
        <p:txBody>
          <a:bodyPr wrap="square" rtlCol="0">
            <a:spAutoFit/>
          </a:bodyPr>
          <a:lstStyle/>
          <a:p>
            <a:r>
              <a:rPr lang="uk-UA" sz="2800" b="1" dirty="0" err="1">
                <a:solidFill>
                  <a:schemeClr val="bg1"/>
                </a:solidFill>
              </a:rPr>
              <a:t>Анаеробно</a:t>
            </a:r>
            <a:r>
              <a:rPr lang="uk-UA" sz="2800" b="1" dirty="0">
                <a:solidFill>
                  <a:schemeClr val="bg1"/>
                </a:solidFill>
              </a:rPr>
              <a:t> нестабільний силос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3DC646-FE49-D998-4DCC-36FE8FDD96A1}"/>
              </a:ext>
            </a:extLst>
          </p:cNvPr>
          <p:cNvSpPr txBox="1"/>
          <p:nvPr/>
        </p:nvSpPr>
        <p:spPr>
          <a:xfrm>
            <a:off x="464821" y="27081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7D1-7575-4CD7-98F7-303D88FBE979}"/>
              </a:ext>
            </a:extLst>
          </p:cNvPr>
          <p:cNvSpPr txBox="1"/>
          <p:nvPr/>
        </p:nvSpPr>
        <p:spPr>
          <a:xfrm>
            <a:off x="3566533" y="4668929"/>
            <a:ext cx="1331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Молочна кислота</a:t>
            </a:r>
            <a:endParaRPr lang="ru-UA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4F3D4-50CF-43F6-A05F-57541D8272EB}"/>
              </a:ext>
            </a:extLst>
          </p:cNvPr>
          <p:cNvSpPr txBox="1"/>
          <p:nvPr/>
        </p:nvSpPr>
        <p:spPr>
          <a:xfrm>
            <a:off x="3550824" y="3120007"/>
            <a:ext cx="134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Масляна кислота</a:t>
            </a:r>
            <a:endParaRPr lang="ru-UA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422C8-8493-453E-9024-2A7DC28ACBAB}"/>
              </a:ext>
            </a:extLst>
          </p:cNvPr>
          <p:cNvSpPr txBox="1"/>
          <p:nvPr/>
        </p:nvSpPr>
        <p:spPr>
          <a:xfrm>
            <a:off x="3566533" y="3894468"/>
            <a:ext cx="1204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Оцтова кислота</a:t>
            </a:r>
            <a:endParaRPr lang="ru-UA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C68CE-2E53-46D8-B61F-5DE31391C800}"/>
              </a:ext>
            </a:extLst>
          </p:cNvPr>
          <p:cNvSpPr txBox="1"/>
          <p:nvPr/>
        </p:nvSpPr>
        <p:spPr>
          <a:xfrm>
            <a:off x="2751502" y="5848519"/>
            <a:ext cx="16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Тривалість, дні</a:t>
            </a:r>
            <a:endParaRPr lang="ru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89DB2-C7D6-4324-99D0-D7A4E2D8223F}"/>
              </a:ext>
            </a:extLst>
          </p:cNvPr>
          <p:cNvSpPr txBox="1"/>
          <p:nvPr/>
        </p:nvSpPr>
        <p:spPr>
          <a:xfrm>
            <a:off x="6180376" y="5832296"/>
            <a:ext cx="16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Тривалість, дні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410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2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7755307"/>
              </p:ext>
            </p:extLst>
          </p:nvPr>
        </p:nvGraphicFramePr>
        <p:xfrm>
          <a:off x="791570" y="2826344"/>
          <a:ext cx="8652681" cy="2723326"/>
        </p:xfrm>
        <a:graphic>
          <a:graphicData uri="http://schemas.openxmlformats.org/drawingml/2006/table">
            <a:tbl>
              <a:tblPr/>
              <a:tblGrid>
                <a:gridCol w="3643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7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Сира клітковина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кг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СР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Енергія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МДж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ЧЕЛ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кг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СР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Урожайність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центнери СР/га)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6118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Після скошування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Після прив’ялювання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Після заповнення 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 сховищі 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ферментація, забір) 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Кормовий стіл 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230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260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275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280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6,45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6,15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6,00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5,80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5,75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18,4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17,5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16,3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1412103" y="1582040"/>
            <a:ext cx="84552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en-US" sz="2000" b="1" dirty="0"/>
              <a:t>Зміна якості трав’яного силосу, що піддавався </a:t>
            </a:r>
            <a:r>
              <a:rPr lang="en-US" altLang="en-US" sz="2000" b="1" dirty="0"/>
              <a:t>3…4 </a:t>
            </a:r>
            <a:r>
              <a:rPr lang="uk-UA" altLang="en-US" sz="2000" b="1" dirty="0"/>
              <a:t>дням кисневого стресу</a:t>
            </a:r>
            <a:r>
              <a:rPr lang="en-US" altLang="en-US" sz="2000" b="1" dirty="0"/>
              <a:t> </a:t>
            </a:r>
            <a:r>
              <a:rPr lang="en-US" altLang="en-US" sz="2000" dirty="0"/>
              <a:t>(</a:t>
            </a:r>
            <a:r>
              <a:rPr lang="uk-UA" altLang="en-US" sz="2000" dirty="0"/>
              <a:t>прив’ялювання </a:t>
            </a:r>
            <a:r>
              <a:rPr lang="en-US" altLang="en-US" sz="2000" dirty="0"/>
              <a:t>2 </a:t>
            </a:r>
            <a:r>
              <a:rPr lang="uk-UA" altLang="en-US" sz="2000" dirty="0"/>
              <a:t>дні</a:t>
            </a:r>
            <a:r>
              <a:rPr lang="en-US" altLang="en-US" sz="2000" dirty="0"/>
              <a:t>); </a:t>
            </a:r>
            <a:r>
              <a:rPr lang="uk-UA" altLang="en-US" sz="2000" dirty="0"/>
              <a:t>референтні ферми Саксонії</a:t>
            </a:r>
            <a:r>
              <a:rPr lang="en-US" altLang="en-US" sz="2000" dirty="0"/>
              <a:t>   </a:t>
            </a:r>
            <a:r>
              <a:rPr lang="en-US" altLang="en-US" sz="1600" dirty="0"/>
              <a:t>(</a:t>
            </a:r>
            <a:r>
              <a:rPr lang="en-US" altLang="en-US" sz="1600" dirty="0" err="1"/>
              <a:t>Steinhöfel</a:t>
            </a:r>
            <a:r>
              <a:rPr lang="en-US" altLang="en-US" sz="1600" dirty="0"/>
              <a:t> 2006)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6976940" y="4025195"/>
            <a:ext cx="0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5FCD66A1-AA2F-2B2F-4BEE-9BA7D75109F7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1"/>
          <p:cNvGrpSpPr>
            <a:grpSpLocks/>
          </p:cNvGrpSpPr>
          <p:nvPr/>
        </p:nvGrpSpPr>
        <p:grpSpPr bwMode="auto">
          <a:xfrm>
            <a:off x="808089" y="1412860"/>
            <a:ext cx="9042450" cy="5218061"/>
            <a:chOff x="43907" y="139437"/>
            <a:chExt cx="9042669" cy="5218953"/>
          </a:xfrm>
        </p:grpSpPr>
        <p:sp>
          <p:nvSpPr>
            <p:cNvPr id="28" name="Freeform 2"/>
            <p:cNvSpPr>
              <a:spLocks/>
            </p:cNvSpPr>
            <p:nvPr/>
          </p:nvSpPr>
          <p:spPr bwMode="auto">
            <a:xfrm>
              <a:off x="3614738" y="503238"/>
              <a:ext cx="33337" cy="36512"/>
            </a:xfrm>
            <a:custGeom>
              <a:avLst/>
              <a:gdLst>
                <a:gd name="T0" fmla="*/ 0 w 21"/>
                <a:gd name="T1" fmla="*/ 2147483647 h 23"/>
                <a:gd name="T2" fmla="*/ 2147483647 w 21"/>
                <a:gd name="T3" fmla="*/ 2147483647 h 23"/>
                <a:gd name="T4" fmla="*/ 2147483647 w 21"/>
                <a:gd name="T5" fmla="*/ 2147483647 h 23"/>
                <a:gd name="T6" fmla="*/ 2147483647 w 21"/>
                <a:gd name="T7" fmla="*/ 2147483647 h 23"/>
                <a:gd name="T8" fmla="*/ 2147483647 w 21"/>
                <a:gd name="T9" fmla="*/ 0 h 23"/>
                <a:gd name="T10" fmla="*/ 2147483647 w 21"/>
                <a:gd name="T11" fmla="*/ 2147483647 h 23"/>
                <a:gd name="T12" fmla="*/ 2147483647 w 21"/>
                <a:gd name="T13" fmla="*/ 2147483647 h 23"/>
                <a:gd name="T14" fmla="*/ 2147483647 w 21"/>
                <a:gd name="T15" fmla="*/ 2147483647 h 23"/>
                <a:gd name="T16" fmla="*/ 2147483647 w 21"/>
                <a:gd name="T17" fmla="*/ 2147483647 h 23"/>
                <a:gd name="T18" fmla="*/ 2147483647 w 21"/>
                <a:gd name="T19" fmla="*/ 2147483647 h 23"/>
                <a:gd name="T20" fmla="*/ 2147483647 w 21"/>
                <a:gd name="T21" fmla="*/ 2147483647 h 23"/>
                <a:gd name="T22" fmla="*/ 2147483647 w 21"/>
                <a:gd name="T23" fmla="*/ 2147483647 h 23"/>
                <a:gd name="T24" fmla="*/ 0 w 21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3"/>
                <a:gd name="T41" fmla="*/ 21 w 21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3">
                  <a:moveTo>
                    <a:pt x="0" y="22"/>
                  </a:moveTo>
                  <a:lnTo>
                    <a:pt x="2" y="18"/>
                  </a:lnTo>
                  <a:lnTo>
                    <a:pt x="5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6" y="22"/>
                  </a:lnTo>
                  <a:lnTo>
                    <a:pt x="0" y="22"/>
                  </a:lnTo>
                </a:path>
              </a:pathLst>
            </a:custGeom>
            <a:solidFill>
              <a:srgbClr val="66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" name="Freeform 3"/>
            <p:cNvSpPr>
              <a:spLocks/>
            </p:cNvSpPr>
            <p:nvPr/>
          </p:nvSpPr>
          <p:spPr bwMode="auto">
            <a:xfrm>
              <a:off x="4173538" y="469900"/>
              <a:ext cx="41275" cy="82550"/>
            </a:xfrm>
            <a:custGeom>
              <a:avLst/>
              <a:gdLst>
                <a:gd name="T0" fmla="*/ 2147483647 w 26"/>
                <a:gd name="T1" fmla="*/ 2147483647 h 52"/>
                <a:gd name="T2" fmla="*/ 2147483647 w 26"/>
                <a:gd name="T3" fmla="*/ 2147483647 h 52"/>
                <a:gd name="T4" fmla="*/ 2147483647 w 26"/>
                <a:gd name="T5" fmla="*/ 2147483647 h 52"/>
                <a:gd name="T6" fmla="*/ 2147483647 w 26"/>
                <a:gd name="T7" fmla="*/ 2147483647 h 52"/>
                <a:gd name="T8" fmla="*/ 2147483647 w 26"/>
                <a:gd name="T9" fmla="*/ 2147483647 h 52"/>
                <a:gd name="T10" fmla="*/ 2147483647 w 26"/>
                <a:gd name="T11" fmla="*/ 2147483647 h 52"/>
                <a:gd name="T12" fmla="*/ 2147483647 w 26"/>
                <a:gd name="T13" fmla="*/ 2147483647 h 52"/>
                <a:gd name="T14" fmla="*/ 0 w 26"/>
                <a:gd name="T15" fmla="*/ 2147483647 h 52"/>
                <a:gd name="T16" fmla="*/ 2147483647 w 26"/>
                <a:gd name="T17" fmla="*/ 2147483647 h 52"/>
                <a:gd name="T18" fmla="*/ 2147483647 w 26"/>
                <a:gd name="T19" fmla="*/ 2147483647 h 52"/>
                <a:gd name="T20" fmla="*/ 2147483647 w 26"/>
                <a:gd name="T21" fmla="*/ 2147483647 h 52"/>
                <a:gd name="T22" fmla="*/ 2147483647 w 26"/>
                <a:gd name="T23" fmla="*/ 2147483647 h 52"/>
                <a:gd name="T24" fmla="*/ 2147483647 w 26"/>
                <a:gd name="T25" fmla="*/ 2147483647 h 52"/>
                <a:gd name="T26" fmla="*/ 2147483647 w 26"/>
                <a:gd name="T27" fmla="*/ 2147483647 h 52"/>
                <a:gd name="T28" fmla="*/ 2147483647 w 26"/>
                <a:gd name="T29" fmla="*/ 2147483647 h 52"/>
                <a:gd name="T30" fmla="*/ 2147483647 w 26"/>
                <a:gd name="T31" fmla="*/ 2147483647 h 52"/>
                <a:gd name="T32" fmla="*/ 2147483647 w 26"/>
                <a:gd name="T33" fmla="*/ 0 h 52"/>
                <a:gd name="T34" fmla="*/ 2147483647 w 26"/>
                <a:gd name="T35" fmla="*/ 2147483647 h 52"/>
                <a:gd name="T36" fmla="*/ 2147483647 w 26"/>
                <a:gd name="T37" fmla="*/ 2147483647 h 52"/>
                <a:gd name="T38" fmla="*/ 2147483647 w 26"/>
                <a:gd name="T39" fmla="*/ 2147483647 h 52"/>
                <a:gd name="T40" fmla="*/ 2147483647 w 26"/>
                <a:gd name="T41" fmla="*/ 2147483647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52"/>
                <a:gd name="T65" fmla="*/ 26 w 26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52">
                  <a:moveTo>
                    <a:pt x="6" y="19"/>
                  </a:moveTo>
                  <a:lnTo>
                    <a:pt x="8" y="18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8" y="26"/>
                  </a:lnTo>
                  <a:lnTo>
                    <a:pt x="3" y="35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6" y="36"/>
                  </a:lnTo>
                  <a:lnTo>
                    <a:pt x="20" y="28"/>
                  </a:lnTo>
                  <a:lnTo>
                    <a:pt x="22" y="20"/>
                  </a:lnTo>
                  <a:lnTo>
                    <a:pt x="24" y="14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4" y="8"/>
                  </a:lnTo>
                  <a:lnTo>
                    <a:pt x="9" y="14"/>
                  </a:lnTo>
                  <a:lnTo>
                    <a:pt x="6" y="19"/>
                  </a:lnTo>
                </a:path>
              </a:pathLst>
            </a:custGeom>
            <a:solidFill>
              <a:srgbClr val="66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5105168" y="2918037"/>
              <a:ext cx="1760581" cy="2440353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108000" rIns="108000" bIns="10800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GB" sz="1400" b="1" dirty="0">
                  <a:latin typeface="Arial" pitchFamily="34" charset="0"/>
                </a:rPr>
                <a:t>Management</a:t>
              </a:r>
            </a:p>
            <a:p>
              <a:pPr marL="179388" indent="-179388">
                <a:lnSpc>
                  <a:spcPct val="70000"/>
                </a:lnSpc>
                <a:spcBef>
                  <a:spcPct val="50000"/>
                </a:spcBef>
                <a:buFontTx/>
                <a:buChar char="-"/>
                <a:defRPr/>
              </a:pPr>
              <a:r>
                <a:rPr lang="uk-UA" sz="1200" dirty="0">
                  <a:latin typeface="Arial" pitchFamily="34" charset="0"/>
                </a:rPr>
                <a:t>Ступінь підв’ялювання</a:t>
              </a:r>
              <a:endParaRPr lang="en-GB" sz="1200" dirty="0">
                <a:latin typeface="Arial" pitchFamily="34" charset="0"/>
              </a:endParaRPr>
            </a:p>
            <a:p>
              <a:pPr marL="179388" indent="-179388">
                <a:lnSpc>
                  <a:spcPct val="70000"/>
                </a:lnSpc>
                <a:spcBef>
                  <a:spcPct val="50000"/>
                </a:spcBef>
                <a:buFontTx/>
                <a:buChar char="-"/>
                <a:defRPr/>
              </a:pPr>
              <a:r>
                <a:rPr lang="uk-UA" sz="1200" dirty="0">
                  <a:latin typeface="Arial" pitchFamily="34" charset="0"/>
                </a:rPr>
                <a:t>Висота скошування</a:t>
              </a:r>
              <a:endParaRPr lang="en-GB" sz="1200" dirty="0">
                <a:latin typeface="Arial" pitchFamily="34" charset="0"/>
              </a:endParaRPr>
            </a:p>
            <a:p>
              <a:pPr marL="179388" indent="-179388">
                <a:lnSpc>
                  <a:spcPct val="70000"/>
                </a:lnSpc>
                <a:spcBef>
                  <a:spcPct val="50000"/>
                </a:spcBef>
                <a:buFontTx/>
                <a:buChar char="-"/>
                <a:defRPr/>
              </a:pPr>
              <a:r>
                <a:rPr lang="uk-UA" sz="1200" dirty="0">
                  <a:latin typeface="Arial" pitchFamily="34" charset="0"/>
                </a:rPr>
                <a:t>Забруднення ґрунтом</a:t>
              </a:r>
              <a:endParaRPr lang="en-GB" sz="1200" dirty="0">
                <a:latin typeface="Arial" pitchFamily="34" charset="0"/>
              </a:endParaRPr>
            </a:p>
            <a:p>
              <a:pPr marL="179388" indent="-179388">
                <a:lnSpc>
                  <a:spcPct val="70000"/>
                </a:lnSpc>
                <a:spcBef>
                  <a:spcPct val="50000"/>
                </a:spcBef>
                <a:buFontTx/>
                <a:buChar char="-"/>
                <a:defRPr/>
              </a:pPr>
              <a:r>
                <a:rPr lang="uk-UA" sz="1200" dirty="0">
                  <a:latin typeface="Arial" pitchFamily="34" charset="0"/>
                </a:rPr>
                <a:t>Ущільнення/трамбування</a:t>
              </a:r>
              <a:endParaRPr lang="en-GB" sz="1200" dirty="0">
                <a:latin typeface="Arial" pitchFamily="34" charset="0"/>
              </a:endParaRPr>
            </a:p>
            <a:p>
              <a:pPr marL="179388" indent="-179388">
                <a:lnSpc>
                  <a:spcPct val="70000"/>
                </a:lnSpc>
                <a:spcBef>
                  <a:spcPct val="50000"/>
                </a:spcBef>
                <a:buFontTx/>
                <a:buChar char="-"/>
                <a:defRPr/>
              </a:pPr>
              <a:r>
                <a:rPr lang="uk-UA" sz="1200" dirty="0">
                  <a:latin typeface="Arial" pitchFamily="34" charset="0"/>
                </a:rPr>
                <a:t>Накриття</a:t>
              </a:r>
              <a:endParaRPr lang="en-GB" sz="1200" dirty="0">
                <a:latin typeface="Arial" pitchFamily="34" charset="0"/>
              </a:endParaRPr>
            </a:p>
            <a:p>
              <a:pPr marL="179388" indent="-179388">
                <a:lnSpc>
                  <a:spcPct val="70000"/>
                </a:lnSpc>
                <a:spcBef>
                  <a:spcPct val="50000"/>
                </a:spcBef>
                <a:buFontTx/>
                <a:buChar char="-"/>
                <a:defRPr/>
              </a:pPr>
              <a:r>
                <a:rPr lang="uk-UA" sz="1200" dirty="0">
                  <a:latin typeface="Arial" pitchFamily="34" charset="0"/>
                </a:rPr>
                <a:t>Силосні добавки</a:t>
              </a:r>
              <a:endParaRPr lang="en-GB" sz="1200" dirty="0">
                <a:latin typeface="Arial" pitchFamily="34" charset="0"/>
              </a:endParaRPr>
            </a:p>
            <a:p>
              <a:pPr marL="179388" indent="-179388">
                <a:lnSpc>
                  <a:spcPct val="70000"/>
                </a:lnSpc>
                <a:spcBef>
                  <a:spcPct val="50000"/>
                </a:spcBef>
                <a:buFontTx/>
                <a:buChar char="-"/>
                <a:defRPr/>
              </a:pPr>
              <a:r>
                <a:rPr lang="uk-UA" sz="1200" dirty="0">
                  <a:latin typeface="Arial" pitchFamily="34" charset="0"/>
                </a:rPr>
                <a:t>Швидкість забору</a:t>
              </a:r>
              <a:endParaRPr lang="en-GB" sz="1200" dirty="0">
                <a:latin typeface="Arial" pitchFamily="34" charset="0"/>
              </a:endParaRP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3648075" y="139437"/>
              <a:ext cx="2365376" cy="54851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18800" tIns="118800" rIns="118800" bIns="118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altLang="de-DE" sz="2000" b="1" dirty="0"/>
                <a:t>Якість силосу</a:t>
              </a:r>
              <a:endParaRPr lang="en-GB" altLang="de-DE" sz="2000" b="1" dirty="0"/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945890" y="1459565"/>
              <a:ext cx="1755776" cy="61216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108000" rIns="108000" bIns="10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uk-UA" altLang="de-DE" sz="1600" b="1" dirty="0"/>
                <a:t>Поживна цінність</a:t>
              </a:r>
              <a:endParaRPr lang="en-GB" altLang="de-DE" sz="1600" b="1" dirty="0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4000553" y="1445789"/>
              <a:ext cx="1741488" cy="612168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108000" rIns="108000" bIns="10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uk-UA" altLang="de-DE" sz="1600" b="1" dirty="0"/>
                <a:t>Якість ферментації</a:t>
              </a:r>
              <a:endParaRPr lang="en-GB" altLang="de-DE" sz="1600" b="1" dirty="0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43907" y="2869464"/>
              <a:ext cx="1378641" cy="1295229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108000" rIns="108000" bIns="10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uk-UA" altLang="de-DE" sz="1400" b="1" dirty="0"/>
                <a:t>Фураж/корм</a:t>
              </a:r>
              <a:endParaRPr lang="en-GB" altLang="de-DE" sz="1400" b="1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400" b="1" dirty="0"/>
                <a:t>(</a:t>
              </a:r>
              <a:r>
                <a:rPr lang="uk-UA" altLang="de-DE" sz="1400" b="1" dirty="0"/>
                <a:t>склад</a:t>
              </a:r>
              <a:r>
                <a:rPr lang="en-GB" altLang="de-DE" sz="1400" b="1" dirty="0"/>
                <a:t>)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200" dirty="0"/>
                <a:t>- </a:t>
              </a:r>
              <a:r>
                <a:rPr lang="uk-UA" altLang="de-DE" sz="1200" dirty="0"/>
                <a:t>Зола</a:t>
              </a:r>
              <a:endParaRPr lang="en-GB" altLang="de-DE" sz="1200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200" dirty="0"/>
                <a:t>- </a:t>
              </a:r>
              <a:r>
                <a:rPr lang="uk-UA" altLang="de-DE" sz="1200" dirty="0"/>
                <a:t>Сирий протеїн</a:t>
              </a:r>
              <a:endParaRPr lang="en-GB" altLang="de-DE" sz="1200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200" dirty="0"/>
                <a:t>- </a:t>
              </a:r>
              <a:r>
                <a:rPr lang="uk-UA" altLang="de-DE" sz="1200" dirty="0"/>
                <a:t>Клітковина</a:t>
              </a:r>
              <a:endParaRPr lang="en-GB" altLang="de-DE" sz="1200" dirty="0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1781326" y="2918169"/>
              <a:ext cx="1340655" cy="59337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08000" tIns="108000" rIns="108000" bIns="10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uk-UA" altLang="de-DE" sz="1400" b="1" dirty="0"/>
                <a:t>Стиглість</a:t>
              </a:r>
              <a:endParaRPr lang="en-GB" altLang="de-DE" sz="1400" b="1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200" dirty="0"/>
                <a:t>- </a:t>
              </a:r>
              <a:r>
                <a:rPr lang="uk-UA" altLang="de-DE" sz="1200" dirty="0"/>
                <a:t>Перетравність</a:t>
              </a:r>
              <a:endParaRPr lang="en-GB" altLang="de-DE" sz="1200" dirty="0"/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3305537" y="2924918"/>
              <a:ext cx="1616076" cy="2052489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108000" rIns="108000" bIns="10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uk-UA" altLang="de-DE" sz="1400" b="1" dirty="0"/>
                <a:t>Фураж/корм</a:t>
              </a:r>
              <a:endParaRPr lang="en-GB" altLang="de-DE" sz="1400" b="1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200" dirty="0"/>
                <a:t>- </a:t>
              </a:r>
              <a:r>
                <a:rPr lang="uk-UA" altLang="de-DE" sz="1200" dirty="0"/>
                <a:t>Вміст СР</a:t>
              </a:r>
              <a:endParaRPr lang="en-GB" altLang="de-DE" sz="1200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200" dirty="0"/>
                <a:t>- </a:t>
              </a:r>
              <a:r>
                <a:rPr lang="uk-UA" altLang="de-DE" sz="1200" dirty="0"/>
                <a:t>Цукор</a:t>
              </a:r>
              <a:endParaRPr lang="en-GB" altLang="de-DE" sz="1200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200" dirty="0"/>
                <a:t>- </a:t>
              </a:r>
              <a:r>
                <a:rPr lang="uk-UA" altLang="de-DE" sz="1200" dirty="0"/>
                <a:t>Зола</a:t>
              </a:r>
              <a:endParaRPr lang="en-GB" altLang="de-DE" sz="1200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200" dirty="0"/>
                <a:t>- </a:t>
              </a:r>
              <a:r>
                <a:rPr lang="uk-UA" altLang="de-DE" sz="1200" dirty="0"/>
                <a:t>Сирий протеїн</a:t>
              </a:r>
              <a:endParaRPr lang="en-GB" altLang="de-DE" sz="1200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200" dirty="0"/>
                <a:t>- </a:t>
              </a:r>
              <a:r>
                <a:rPr lang="uk-UA" altLang="de-DE" sz="1200" dirty="0"/>
                <a:t>Клітковина</a:t>
              </a:r>
              <a:endParaRPr lang="en-GB" altLang="de-DE" sz="1200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200" dirty="0"/>
                <a:t>- </a:t>
              </a:r>
              <a:r>
                <a:rPr lang="uk-UA" altLang="de-DE" sz="1200" dirty="0"/>
                <a:t>Буферна ємність</a:t>
              </a:r>
              <a:endParaRPr lang="en-GB" altLang="de-DE" sz="1200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200" dirty="0"/>
                <a:t>- </a:t>
              </a:r>
              <a:r>
                <a:rPr lang="uk-UA" altLang="de-DE" sz="1200" dirty="0" err="1"/>
                <a:t>Епіфітна</a:t>
              </a:r>
              <a:r>
                <a:rPr lang="uk-UA" altLang="de-DE" sz="1200" dirty="0"/>
                <a:t> мікрофлора</a:t>
              </a:r>
              <a:endParaRPr lang="en-GB" altLang="de-DE" sz="1200" dirty="0"/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7048881" y="2924918"/>
              <a:ext cx="2037695" cy="145837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8000" tIns="108000" rIns="108000" bIns="108000">
              <a:spAutoFit/>
            </a:bodyPr>
            <a:lstStyle>
              <a:lvl1pPr marL="179388" indent="-17938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Char char="-"/>
              </a:pPr>
              <a:r>
                <a:rPr lang="uk-UA" altLang="de-DE" sz="1200" dirty="0"/>
                <a:t>Дріжджі</a:t>
              </a:r>
              <a:endParaRPr lang="en-GB" altLang="de-DE" sz="1200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Char char="-"/>
              </a:pPr>
              <a:r>
                <a:rPr lang="uk-UA" altLang="de-DE" sz="1200" dirty="0"/>
                <a:t>Пліснява</a:t>
              </a:r>
              <a:r>
                <a:rPr lang="en-GB" altLang="de-DE" sz="1200" dirty="0"/>
                <a:t> (</a:t>
              </a:r>
              <a:r>
                <a:rPr lang="uk-UA" altLang="de-DE" sz="1200" dirty="0"/>
                <a:t>мікотоксини</a:t>
              </a:r>
              <a:r>
                <a:rPr lang="en-GB" altLang="de-DE" sz="1200" dirty="0"/>
                <a:t>)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Char char="-"/>
              </a:pPr>
              <a:r>
                <a:rPr lang="uk-UA" altLang="de-DE" sz="1200" dirty="0" err="1"/>
                <a:t>Лістерії</a:t>
              </a:r>
              <a:endParaRPr lang="en-GB" altLang="de-DE" sz="1200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Char char="-"/>
              </a:pPr>
              <a:r>
                <a:rPr lang="en-GB" altLang="de-DE" sz="1200" dirty="0"/>
                <a:t>Clostridium </a:t>
              </a:r>
              <a:r>
                <a:rPr lang="en-GB" altLang="de-DE" sz="1200" dirty="0" err="1"/>
                <a:t>botulinum</a:t>
              </a:r>
              <a:endParaRPr lang="en-GB" altLang="de-DE" sz="1200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200" dirty="0"/>
                <a:t>-  </a:t>
              </a:r>
              <a:r>
                <a:rPr lang="uk-UA" altLang="de-DE" sz="1200" dirty="0"/>
                <a:t>Токсичні рослини</a:t>
              </a:r>
              <a:endParaRPr lang="en-GB" altLang="de-DE" sz="1200" dirty="0"/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altLang="de-DE" sz="1200" dirty="0"/>
                <a:t>-  </a:t>
              </a:r>
              <a:r>
                <a:rPr lang="uk-UA" altLang="de-DE" sz="1200" dirty="0"/>
                <a:t>Чужорідні предмети</a:t>
              </a:r>
              <a:endParaRPr lang="en-GB" altLang="de-DE" sz="1200" dirty="0"/>
            </a:p>
          </p:txBody>
        </p:sp>
        <p:grpSp>
          <p:nvGrpSpPr>
            <p:cNvPr id="38" name="Group 15"/>
            <p:cNvGrpSpPr>
              <a:grpSpLocks/>
            </p:cNvGrpSpPr>
            <p:nvPr/>
          </p:nvGrpSpPr>
          <p:grpSpPr bwMode="auto">
            <a:xfrm>
              <a:off x="1090900" y="2038808"/>
              <a:ext cx="1524001" cy="734223"/>
              <a:chOff x="-179" y="2325"/>
              <a:chExt cx="960" cy="427"/>
            </a:xfrm>
          </p:grpSpPr>
          <p:sp>
            <p:nvSpPr>
              <p:cNvPr id="47" name="AutoShape 16"/>
              <p:cNvSpPr>
                <a:spLocks noChangeArrowheads="1"/>
              </p:cNvSpPr>
              <p:nvPr/>
            </p:nvSpPr>
            <p:spPr bwMode="auto">
              <a:xfrm rot="19524327">
                <a:off x="-179" y="2325"/>
                <a:ext cx="432" cy="427"/>
              </a:xfrm>
              <a:prstGeom prst="rightArrow">
                <a:avLst>
                  <a:gd name="adj1" fmla="val 50000"/>
                  <a:gd name="adj2" fmla="val 83077"/>
                </a:avLst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8" name="AutoShape 17"/>
              <p:cNvSpPr>
                <a:spLocks noChangeArrowheads="1"/>
              </p:cNvSpPr>
              <p:nvPr/>
            </p:nvSpPr>
            <p:spPr bwMode="auto">
              <a:xfrm rot="2075673" flipH="1">
                <a:off x="349" y="2325"/>
                <a:ext cx="432" cy="427"/>
              </a:xfrm>
              <a:prstGeom prst="rightArrow">
                <a:avLst>
                  <a:gd name="adj1" fmla="val 50000"/>
                  <a:gd name="adj2" fmla="val 83077"/>
                </a:avLst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4141839" y="2038808"/>
              <a:ext cx="1524001" cy="734223"/>
              <a:chOff x="497" y="2395"/>
              <a:chExt cx="960" cy="427"/>
            </a:xfrm>
          </p:grpSpPr>
          <p:sp>
            <p:nvSpPr>
              <p:cNvPr id="45" name="AutoShape 19"/>
              <p:cNvSpPr>
                <a:spLocks noChangeArrowheads="1"/>
              </p:cNvSpPr>
              <p:nvPr/>
            </p:nvSpPr>
            <p:spPr bwMode="auto">
              <a:xfrm rot="19524327">
                <a:off x="497" y="2395"/>
                <a:ext cx="432" cy="427"/>
              </a:xfrm>
              <a:prstGeom prst="rightArrow">
                <a:avLst>
                  <a:gd name="adj1" fmla="val 50000"/>
                  <a:gd name="adj2" fmla="val 83077"/>
                </a:avLst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auto">
              <a:xfrm rot="2075673" flipH="1">
                <a:off x="1025" y="2395"/>
                <a:ext cx="432" cy="427"/>
              </a:xfrm>
              <a:prstGeom prst="rightArrow">
                <a:avLst>
                  <a:gd name="adj1" fmla="val 50000"/>
                  <a:gd name="adj2" fmla="val 83077"/>
                </a:avLst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sp>
          <p:nvSpPr>
            <p:cNvPr id="40" name="AutoShape 21"/>
            <p:cNvSpPr>
              <a:spLocks noChangeArrowheads="1"/>
            </p:cNvSpPr>
            <p:nvPr/>
          </p:nvSpPr>
          <p:spPr bwMode="auto">
            <a:xfrm rot="19524327">
              <a:off x="2781301" y="791566"/>
              <a:ext cx="685800" cy="735065"/>
            </a:xfrm>
            <a:prstGeom prst="rightArrow">
              <a:avLst>
                <a:gd name="adj1" fmla="val 50000"/>
                <a:gd name="adj2" fmla="val 83077"/>
              </a:avLst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1" name="AutoShape 22"/>
            <p:cNvSpPr>
              <a:spLocks noChangeArrowheads="1"/>
            </p:cNvSpPr>
            <p:nvPr/>
          </p:nvSpPr>
          <p:spPr bwMode="auto">
            <a:xfrm rot="2075673" flipH="1">
              <a:off x="6182509" y="791565"/>
              <a:ext cx="685800" cy="735065"/>
            </a:xfrm>
            <a:prstGeom prst="rightArrow">
              <a:avLst>
                <a:gd name="adj1" fmla="val 50000"/>
                <a:gd name="adj2" fmla="val 83077"/>
              </a:avLst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6947528" y="1459565"/>
              <a:ext cx="1741488" cy="415157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108000" rIns="108000" bIns="10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uk-UA" altLang="de-DE" sz="1600" b="1" dirty="0"/>
                <a:t>Гігієна</a:t>
              </a:r>
              <a:endParaRPr lang="en-GB" altLang="de-DE" sz="1600" b="1" dirty="0"/>
            </a:p>
          </p:txBody>
        </p:sp>
        <p:sp>
          <p:nvSpPr>
            <p:cNvPr id="43" name="AutoShape 21"/>
            <p:cNvSpPr>
              <a:spLocks noChangeArrowheads="1"/>
            </p:cNvSpPr>
            <p:nvPr/>
          </p:nvSpPr>
          <p:spPr bwMode="auto">
            <a:xfrm rot="16003838">
              <a:off x="7696151" y="2155454"/>
              <a:ext cx="446465" cy="734957"/>
            </a:xfrm>
            <a:prstGeom prst="rightArrow">
              <a:avLst>
                <a:gd name="adj1" fmla="val 50000"/>
                <a:gd name="adj2" fmla="val 83076"/>
              </a:avLst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4" name="AutoShape 21"/>
            <p:cNvSpPr>
              <a:spLocks noChangeArrowheads="1"/>
            </p:cNvSpPr>
            <p:nvPr/>
          </p:nvSpPr>
          <p:spPr bwMode="auto">
            <a:xfrm rot="16003838">
              <a:off x="4601572" y="732844"/>
              <a:ext cx="446465" cy="734957"/>
            </a:xfrm>
            <a:prstGeom prst="rightArrow">
              <a:avLst>
                <a:gd name="adj1" fmla="val 50000"/>
                <a:gd name="adj2" fmla="val 83076"/>
              </a:avLst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1062502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494634" y="5699766"/>
            <a:ext cx="7491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Вплив форми покосу/валка на прив’ялювання люцерни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cs typeface="Arial" panose="020B0604020202020204" pitchFamily="34" charset="0"/>
              </a:rPr>
              <a:t>			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(Kung et al. 2010)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4526D3-A37C-BE5E-2E72-F6B71C1E7DEA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4C55A53-9658-F889-B121-EF065E8416B8}"/>
              </a:ext>
            </a:extLst>
          </p:cNvPr>
          <p:cNvGrpSpPr/>
          <p:nvPr/>
        </p:nvGrpSpPr>
        <p:grpSpPr>
          <a:xfrm>
            <a:off x="2494634" y="1015935"/>
            <a:ext cx="6714533" cy="4788980"/>
            <a:chOff x="2494634" y="1015935"/>
            <a:chExt cx="6714533" cy="4788980"/>
          </a:xfrm>
        </p:grpSpPr>
        <p:pic>
          <p:nvPicPr>
            <p:cNvPr id="184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634" y="1051940"/>
              <a:ext cx="6353175" cy="475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2746835" y="1015935"/>
              <a:ext cx="19442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dirty="0"/>
                <a:t>Вміст СР</a:t>
              </a:r>
              <a:r>
                <a:rPr lang="de-DE" dirty="0"/>
                <a:t> (%)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934966" y="5300411"/>
              <a:ext cx="52742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/>
                <a:t>            </a:t>
              </a:r>
              <a:r>
                <a:rPr lang="uk-UA" dirty="0"/>
                <a:t>час прив’ялювання після скошування </a:t>
              </a:r>
              <a:r>
                <a:rPr lang="de-DE" dirty="0"/>
                <a:t>(</a:t>
              </a:r>
              <a:r>
                <a:rPr lang="uk-UA" dirty="0"/>
                <a:t>год.</a:t>
              </a:r>
              <a:r>
                <a:rPr lang="de-DE" dirty="0"/>
                <a:t>)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26779F2F-82B2-1FAA-ABE4-AC76FC6E2544}"/>
                </a:ext>
              </a:extLst>
            </p:cNvPr>
            <p:cNvSpPr txBox="1"/>
            <p:nvPr/>
          </p:nvSpPr>
          <p:spPr>
            <a:xfrm>
              <a:off x="7579149" y="3221606"/>
              <a:ext cx="104623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600" dirty="0"/>
                <a:t>вузький</a:t>
              </a:r>
              <a:endParaRPr lang="en-GB" sz="1600" dirty="0"/>
            </a:p>
            <a:p>
              <a:r>
                <a:rPr lang="uk-UA" sz="1600" dirty="0"/>
                <a:t>широкий</a:t>
              </a:r>
              <a:endParaRPr lang="en-GB" sz="1600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01C36258-A61A-2E03-AB08-CC12D6FCF48B}"/>
                </a:ext>
              </a:extLst>
            </p:cNvPr>
            <p:cNvSpPr txBox="1"/>
            <p:nvPr/>
          </p:nvSpPr>
          <p:spPr>
            <a:xfrm>
              <a:off x="7580717" y="3788787"/>
              <a:ext cx="10446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600" dirty="0"/>
                <a:t>вузький</a:t>
              </a:r>
              <a:endParaRPr lang="en-GB" sz="1600" dirty="0"/>
            </a:p>
            <a:p>
              <a:r>
                <a:rPr lang="uk-UA" sz="1600" dirty="0"/>
                <a:t>широкий</a:t>
              </a:r>
              <a:endParaRPr lang="en-GB" sz="1600" dirty="0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6AB61B07-CA81-7A3A-54B5-4D3E9028CF01}"/>
                </a:ext>
              </a:extLst>
            </p:cNvPr>
            <p:cNvSpPr txBox="1"/>
            <p:nvPr/>
          </p:nvSpPr>
          <p:spPr>
            <a:xfrm>
              <a:off x="6698497" y="4409118"/>
              <a:ext cx="163479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600" dirty="0"/>
                <a:t>Час подрібнення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478986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27173" y="5769260"/>
            <a:ext cx="5922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Вплив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плющилки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на прив’ялювання люцерни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cs typeface="Arial" panose="020B0604020202020204" pitchFamily="34" charset="0"/>
              </a:rPr>
              <a:t>				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Borreani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al. 1999)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CF99BA8-01C6-5F80-0F67-F04BD7235AC7}"/>
              </a:ext>
            </a:extLst>
          </p:cNvPr>
          <p:cNvGrpSpPr/>
          <p:nvPr/>
        </p:nvGrpSpPr>
        <p:grpSpPr>
          <a:xfrm>
            <a:off x="2012020" y="1052736"/>
            <a:ext cx="6657975" cy="4648200"/>
            <a:chOff x="2813300" y="1052736"/>
            <a:chExt cx="6657975" cy="464820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300" y="1052736"/>
              <a:ext cx="6657975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9ACBB8EE-1E97-CB61-6DE7-A21D5135C0E1}"/>
                </a:ext>
              </a:extLst>
            </p:cNvPr>
            <p:cNvSpPr txBox="1"/>
            <p:nvPr/>
          </p:nvSpPr>
          <p:spPr>
            <a:xfrm>
              <a:off x="2922307" y="1157064"/>
              <a:ext cx="16901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dirty="0"/>
                <a:t>вологість</a:t>
              </a:r>
              <a:r>
                <a:rPr lang="en-GB" dirty="0"/>
                <a:t> (%)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FB3CCEEA-4BF1-9F70-A455-C3BF146EA7F4}"/>
                </a:ext>
              </a:extLst>
            </p:cNvPr>
            <p:cNvSpPr txBox="1"/>
            <p:nvPr/>
          </p:nvSpPr>
          <p:spPr>
            <a:xfrm>
              <a:off x="3714160" y="5210221"/>
              <a:ext cx="29420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dirty="0"/>
                <a:t>Час утримання на полі, год.</a:t>
              </a:r>
              <a:endParaRPr lang="en-GB" dirty="0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19B8C2ED-4973-A9E0-1F24-D53019569581}"/>
                </a:ext>
              </a:extLst>
            </p:cNvPr>
            <p:cNvSpPr txBox="1"/>
            <p:nvPr/>
          </p:nvSpPr>
          <p:spPr>
            <a:xfrm>
              <a:off x="7026109" y="1976111"/>
              <a:ext cx="2445166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 conditioning</a:t>
              </a:r>
            </a:p>
            <a:p>
              <a:r>
                <a:rPr lang="en-GB" sz="1400" dirty="0"/>
                <a:t>rubber rolls</a:t>
              </a:r>
            </a:p>
            <a:p>
              <a:r>
                <a:rPr lang="en-GB" sz="1400" dirty="0"/>
                <a:t>plastic mallet</a:t>
              </a:r>
            </a:p>
            <a:p>
              <a:r>
                <a:rPr lang="en-GB" sz="1400" dirty="0"/>
                <a:t>steel mallet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DFDCDECC-730C-44F7-08AE-3636D06E172F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44582A-FAAF-42B6-BD77-48E937109DC2}"/>
              </a:ext>
            </a:extLst>
          </p:cNvPr>
          <p:cNvSpPr txBox="1"/>
          <p:nvPr/>
        </p:nvSpPr>
        <p:spPr>
          <a:xfrm>
            <a:off x="6224829" y="1938494"/>
            <a:ext cx="2026452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400" dirty="0"/>
              <a:t>без обробки/плющення</a:t>
            </a:r>
          </a:p>
          <a:p>
            <a:r>
              <a:rPr lang="uk-UA" sz="1400" dirty="0"/>
              <a:t>гумові вальці</a:t>
            </a:r>
          </a:p>
          <a:p>
            <a:r>
              <a:rPr lang="uk-UA" sz="1400" dirty="0"/>
              <a:t>пластиковий молоток</a:t>
            </a:r>
          </a:p>
          <a:p>
            <a:r>
              <a:rPr lang="uk-UA" sz="1400" dirty="0"/>
              <a:t>металевий молоток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37790580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19A22CA-F20C-4DE7-BB8C-D03883C5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562681"/>
            <a:ext cx="4324669" cy="31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1BA44E5-C32E-4472-ABFF-362BCB7ACB26}"/>
              </a:ext>
            </a:extLst>
          </p:cNvPr>
          <p:cNvSpPr txBox="1"/>
          <p:nvPr/>
        </p:nvSpPr>
        <p:spPr>
          <a:xfrm>
            <a:off x="2142699" y="4872211"/>
            <a:ext cx="93069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Неперетравний протеїн </a:t>
            </a:r>
            <a:r>
              <a:rPr lang="en-US" sz="2000" b="1" dirty="0"/>
              <a:t>UDP5</a:t>
            </a:r>
            <a:r>
              <a:rPr lang="uk-UA" sz="2000" b="1" dirty="0"/>
              <a:t> у силосі залежно від прив’ялювання</a:t>
            </a:r>
            <a:endParaRPr lang="en-US" sz="20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uk-UA" altLang="zh-CN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(Неперетравний у рубці протеїн) </a:t>
            </a:r>
            <a:r>
              <a:rPr lang="de-DE" altLang="zh-CN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RUP=UDP5=5%/</a:t>
            </a:r>
            <a:r>
              <a:rPr lang="uk-UA" altLang="zh-CN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год.</a:t>
            </a:r>
            <a:r>
              <a:rPr lang="de-DE" dirty="0"/>
              <a:t>	</a:t>
            </a:r>
            <a:r>
              <a:rPr lang="de-DE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(Edmunds 2012)</a:t>
            </a:r>
            <a:endParaRPr lang="en-US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2992DA6-201C-0649-402A-EEA3F290AEAC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01EFA-656C-4DEB-9CFF-EA2010EC3AB6}"/>
              </a:ext>
            </a:extLst>
          </p:cNvPr>
          <p:cNvSpPr txBox="1"/>
          <p:nvPr/>
        </p:nvSpPr>
        <p:spPr>
          <a:xfrm>
            <a:off x="2970039" y="948573"/>
            <a:ext cx="461665" cy="39236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dirty="0"/>
              <a:t>Неперетравний у рубці протеїн, г/кг СР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992C3-D118-449C-9D63-638047260158}"/>
              </a:ext>
            </a:extLst>
          </p:cNvPr>
          <p:cNvSpPr txBox="1"/>
          <p:nvPr/>
        </p:nvSpPr>
        <p:spPr>
          <a:xfrm>
            <a:off x="7219206" y="295924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швидкий</a:t>
            </a:r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90CB6-1C8E-486B-B48D-09295407D23E}"/>
              </a:ext>
            </a:extLst>
          </p:cNvPr>
          <p:cNvSpPr txBox="1"/>
          <p:nvPr/>
        </p:nvSpPr>
        <p:spPr>
          <a:xfrm>
            <a:off x="7219206" y="342900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повільний</a:t>
            </a:r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3341F-322E-4E11-88E4-8F81895ACB2C}"/>
              </a:ext>
            </a:extLst>
          </p:cNvPr>
          <p:cNvSpPr txBox="1"/>
          <p:nvPr/>
        </p:nvSpPr>
        <p:spPr>
          <a:xfrm>
            <a:off x="5322627" y="4614012"/>
            <a:ext cx="87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СР, г/кг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91872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DINEngschrift" pitchFamily="34" charset="0"/>
                <a:ea typeface="ＭＳ Ｐゴシック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DINEngschrift" pitchFamily="34" charset="0"/>
                <a:ea typeface="ＭＳ Ｐゴシック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DINEngschrift" pitchFamily="34" charset="0"/>
                <a:ea typeface="ＭＳ Ｐゴシック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DINEngschrift" pitchFamily="34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DINEngschrift" pitchFamily="34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DINEngschrift" pitchFamily="34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DINEngschrift" pitchFamily="34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DINEngschrift" pitchFamily="34" charset="0"/>
                <a:ea typeface="ＭＳ Ｐゴシック" pitchFamily="-112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D7E16D43-E0EF-40E2-91EC-35EAC13B6FF2}" type="slidenum">
              <a:rPr lang="de-DE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de-DE" altLang="en-US">
              <a:solidFill>
                <a:srgbClr val="000000"/>
              </a:solidFill>
            </a:endParaRPr>
          </a:p>
        </p:txBody>
      </p:sp>
      <p:grpSp>
        <p:nvGrpSpPr>
          <p:cNvPr id="26629" name="Group 2"/>
          <p:cNvGrpSpPr>
            <a:grpSpLocks/>
          </p:cNvGrpSpPr>
          <p:nvPr/>
        </p:nvGrpSpPr>
        <p:grpSpPr bwMode="auto">
          <a:xfrm>
            <a:off x="983113" y="2645465"/>
            <a:ext cx="7785100" cy="2376487"/>
            <a:chOff x="382" y="1661"/>
            <a:chExt cx="4904" cy="1497"/>
          </a:xfrm>
        </p:grpSpPr>
        <p:sp>
          <p:nvSpPr>
            <p:cNvPr id="26636" name="Text Box 3"/>
            <p:cNvSpPr txBox="1">
              <a:spLocks noChangeArrowheads="1"/>
            </p:cNvSpPr>
            <p:nvPr/>
          </p:nvSpPr>
          <p:spPr bwMode="auto">
            <a:xfrm>
              <a:off x="382" y="1748"/>
              <a:ext cx="4904" cy="1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en-US" sz="2000" dirty="0"/>
                <a:t>Перебування на полі </a:t>
              </a:r>
              <a:r>
                <a:rPr lang="de-DE" altLang="en-US" sz="2000" dirty="0"/>
                <a:t>(</a:t>
              </a:r>
              <a:r>
                <a:rPr lang="uk-UA" altLang="en-US" sz="2000" dirty="0"/>
                <a:t>дні</a:t>
              </a:r>
              <a:r>
                <a:rPr lang="de-DE" altLang="en-US" sz="2000" dirty="0"/>
                <a:t>)	0	1	2	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en-US" sz="2000" dirty="0"/>
            </a:p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FontTx/>
                <a:buNone/>
              </a:pPr>
              <a:r>
                <a:rPr lang="uk-UA" altLang="en-US" sz="2000" dirty="0"/>
                <a:t>Втрати СР </a:t>
              </a:r>
              <a:r>
                <a:rPr lang="de-DE" altLang="en-US" sz="2000" dirty="0"/>
                <a:t>(%)</a:t>
              </a:r>
            </a:p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FontTx/>
                <a:buNone/>
              </a:pPr>
              <a:r>
                <a:rPr lang="uk-UA" altLang="en-US" sz="2000" dirty="0"/>
                <a:t>Розчинні вуглеводи</a:t>
              </a:r>
              <a:r>
                <a:rPr lang="de-DE" altLang="en-US" sz="2000" dirty="0"/>
                <a:t> (</a:t>
              </a:r>
              <a:r>
                <a:rPr lang="uk-UA" altLang="en-US" sz="2000" dirty="0"/>
                <a:t>г</a:t>
              </a:r>
              <a:r>
                <a:rPr lang="de-DE" altLang="en-US" sz="2000" dirty="0"/>
                <a:t>/</a:t>
              </a:r>
              <a:r>
                <a:rPr lang="uk-UA" altLang="en-US" sz="2000" dirty="0"/>
                <a:t>кг</a:t>
              </a:r>
              <a:r>
                <a:rPr lang="de-DE" altLang="en-US" sz="2000" dirty="0"/>
                <a:t> </a:t>
              </a:r>
              <a:r>
                <a:rPr lang="uk-UA" altLang="en-US" sz="2000" dirty="0"/>
                <a:t>СР</a:t>
              </a:r>
              <a:r>
                <a:rPr lang="de-DE" altLang="en-US" sz="2000" dirty="0"/>
                <a:t>)</a:t>
              </a:r>
            </a:p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FontTx/>
                <a:buNone/>
              </a:pPr>
              <a:r>
                <a:rPr lang="uk-UA" altLang="en-US" sz="2000" dirty="0"/>
                <a:t>Вміст енергії</a:t>
              </a:r>
              <a:r>
                <a:rPr lang="de-DE" altLang="en-US" sz="2000" dirty="0"/>
                <a:t> (</a:t>
              </a:r>
              <a:r>
                <a:rPr lang="uk-UA" altLang="en-US" sz="2000" dirty="0"/>
                <a:t>МДж ЧЕЛ</a:t>
              </a:r>
              <a:r>
                <a:rPr lang="de-DE" altLang="en-US" sz="2000" dirty="0"/>
                <a:t>)</a:t>
              </a:r>
            </a:p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FontTx/>
                <a:buNone/>
              </a:pPr>
              <a:r>
                <a:rPr lang="uk-UA" altLang="en-US" sz="2000" dirty="0"/>
                <a:t>Цукри/Буферна ємність</a:t>
              </a:r>
              <a:endParaRPr lang="de-DE" altLang="en-US" sz="2000" dirty="0"/>
            </a:p>
          </p:txBody>
        </p:sp>
        <p:sp>
          <p:nvSpPr>
            <p:cNvPr id="26637" name="Line 4"/>
            <p:cNvSpPr>
              <a:spLocks noChangeShapeType="1"/>
            </p:cNvSpPr>
            <p:nvPr/>
          </p:nvSpPr>
          <p:spPr bwMode="auto">
            <a:xfrm>
              <a:off x="1020" y="3158"/>
              <a:ext cx="3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5"/>
            <p:cNvSpPr>
              <a:spLocks noChangeShapeType="1"/>
            </p:cNvSpPr>
            <p:nvPr/>
          </p:nvSpPr>
          <p:spPr bwMode="auto">
            <a:xfrm>
              <a:off x="1020" y="2069"/>
              <a:ext cx="3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6"/>
            <p:cNvSpPr>
              <a:spLocks noChangeShapeType="1"/>
            </p:cNvSpPr>
            <p:nvPr/>
          </p:nvSpPr>
          <p:spPr bwMode="auto">
            <a:xfrm>
              <a:off x="1020" y="1661"/>
              <a:ext cx="3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443864" y="3366190"/>
            <a:ext cx="608013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0</a:t>
            </a:r>
          </a:p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134</a:t>
            </a:r>
          </a:p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6,4</a:t>
            </a:r>
          </a:p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3,3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5412333" y="3366189"/>
            <a:ext cx="574581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4</a:t>
            </a:r>
          </a:p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111</a:t>
            </a:r>
          </a:p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6,2</a:t>
            </a:r>
          </a:p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2,6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6386964" y="3366190"/>
            <a:ext cx="536575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8</a:t>
            </a:r>
          </a:p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89</a:t>
            </a:r>
          </a:p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6,0</a:t>
            </a:r>
          </a:p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1,7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7323589" y="3366190"/>
            <a:ext cx="536575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13</a:t>
            </a:r>
          </a:p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74</a:t>
            </a:r>
          </a:p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5,9</a:t>
            </a:r>
          </a:p>
          <a:p>
            <a:pPr algn="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de-DE" altLang="en-US" sz="2000"/>
              <a:t>1,5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1823589" y="1745351"/>
            <a:ext cx="62993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000" b="1" dirty="0"/>
              <a:t>Вплив перебування на полі на різні ознаки</a:t>
            </a: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			(</a:t>
            </a:r>
            <a:r>
              <a:rPr lang="en-US" altLang="en-US" sz="1600" dirty="0"/>
              <a:t>according Knabe und Weise 1980)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040AD8-5836-B55C-AB82-4D2D5731133E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50" grpId="0"/>
      <p:bldP spid="870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58" y="5438692"/>
            <a:ext cx="1642233" cy="9889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8084" y="6389405"/>
            <a:ext cx="2809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 r o u d   m e m b e 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C1B5F7C-3F74-2532-80CD-72096ADDFC97}"/>
              </a:ext>
            </a:extLst>
          </p:cNvPr>
          <p:cNvSpPr txBox="1"/>
          <p:nvPr/>
        </p:nvSpPr>
        <p:spPr>
          <a:xfrm>
            <a:off x="768422" y="5221778"/>
            <a:ext cx="3963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data: </a:t>
            </a:r>
            <a:r>
              <a:rPr lang="en-GB" sz="1400" dirty="0" err="1"/>
              <a:t>Sächsische</a:t>
            </a:r>
            <a:r>
              <a:rPr lang="en-GB" sz="1400" dirty="0"/>
              <a:t> accounting farms (Steinhöfel 2022)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E6E18E2-ADA4-7414-AE29-CB6A1648802E}"/>
              </a:ext>
            </a:extLst>
          </p:cNvPr>
          <p:cNvSpPr txBox="1"/>
          <p:nvPr/>
        </p:nvSpPr>
        <p:spPr>
          <a:xfrm>
            <a:off x="683579" y="1929331"/>
            <a:ext cx="476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ґрунт</a:t>
            </a:r>
            <a:r>
              <a:rPr lang="en-GB" sz="2400" dirty="0"/>
              <a:t> / </a:t>
            </a:r>
            <a:r>
              <a:rPr lang="uk-UA" sz="2400" dirty="0"/>
              <a:t>сира зола не має кормової цінності</a:t>
            </a:r>
            <a:endParaRPr lang="en-GB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63015D-8BDB-FE27-8570-7F28FF7E1A2D}"/>
              </a:ext>
            </a:extLst>
          </p:cNvPr>
          <p:cNvSpPr txBox="1"/>
          <p:nvPr/>
        </p:nvSpPr>
        <p:spPr>
          <a:xfrm>
            <a:off x="685402" y="2631022"/>
            <a:ext cx="4955203" cy="2522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 </a:t>
            </a:r>
            <a:r>
              <a:rPr lang="uk-UA" sz="2000" dirty="0"/>
              <a:t>Сира</a:t>
            </a:r>
            <a:r>
              <a:rPr lang="en-GB" sz="2000" dirty="0"/>
              <a:t> </a:t>
            </a:r>
            <a:r>
              <a:rPr lang="uk-UA" sz="2000" dirty="0"/>
              <a:t>зола</a:t>
            </a:r>
            <a:r>
              <a:rPr lang="en-GB" sz="2000" dirty="0"/>
              <a:t>	</a:t>
            </a:r>
            <a:r>
              <a:rPr lang="uk-UA" sz="2000" dirty="0"/>
              <a:t>Сира клітковина</a:t>
            </a:r>
            <a:r>
              <a:rPr lang="en-GB" sz="2000" dirty="0"/>
              <a:t>	</a:t>
            </a:r>
            <a:r>
              <a:rPr lang="uk-UA" sz="2000" dirty="0"/>
              <a:t>    ЧЕЛ</a:t>
            </a:r>
            <a:endParaRPr lang="en-GB" sz="2000" dirty="0"/>
          </a:p>
          <a:p>
            <a:r>
              <a:rPr lang="en-GB" sz="1600" dirty="0"/>
              <a:t> (</a:t>
            </a:r>
            <a:r>
              <a:rPr lang="uk-UA" sz="1600" dirty="0"/>
              <a:t>г</a:t>
            </a:r>
            <a:r>
              <a:rPr lang="en-GB" sz="1600" dirty="0"/>
              <a:t>/</a:t>
            </a:r>
            <a:r>
              <a:rPr lang="uk-UA" sz="1600" dirty="0"/>
              <a:t>кг</a:t>
            </a:r>
            <a:r>
              <a:rPr lang="en-GB" sz="1600" dirty="0"/>
              <a:t> </a:t>
            </a:r>
            <a:r>
              <a:rPr lang="uk-UA" sz="1600" dirty="0"/>
              <a:t>СР</a:t>
            </a:r>
            <a:r>
              <a:rPr lang="en-GB" sz="1600" dirty="0"/>
              <a:t>)		(</a:t>
            </a:r>
            <a:r>
              <a:rPr lang="uk-UA" sz="1600" dirty="0"/>
              <a:t>г</a:t>
            </a:r>
            <a:r>
              <a:rPr lang="en-GB" sz="1600" dirty="0"/>
              <a:t>/</a:t>
            </a:r>
            <a:r>
              <a:rPr lang="uk-UA" sz="1600" dirty="0"/>
              <a:t>кг</a:t>
            </a:r>
            <a:r>
              <a:rPr lang="en-GB" sz="1600" dirty="0"/>
              <a:t> </a:t>
            </a:r>
            <a:r>
              <a:rPr lang="uk-UA" sz="1600" dirty="0"/>
              <a:t>СР</a:t>
            </a:r>
            <a:r>
              <a:rPr lang="en-GB" sz="1600" dirty="0"/>
              <a:t>)		(</a:t>
            </a:r>
            <a:r>
              <a:rPr lang="uk-UA" sz="1600" dirty="0"/>
              <a:t>МДж</a:t>
            </a:r>
            <a:r>
              <a:rPr lang="en-GB" sz="1600" dirty="0"/>
              <a:t>/</a:t>
            </a:r>
            <a:r>
              <a:rPr lang="uk-UA" sz="1600" dirty="0"/>
              <a:t>кг</a:t>
            </a:r>
            <a:r>
              <a:rPr lang="en-GB" sz="1600" dirty="0"/>
              <a:t> </a:t>
            </a:r>
            <a:r>
              <a:rPr lang="uk-UA" sz="1600" dirty="0"/>
              <a:t>СР</a:t>
            </a:r>
            <a:r>
              <a:rPr lang="en-GB" sz="1600" dirty="0"/>
              <a:t>)</a:t>
            </a:r>
          </a:p>
          <a:p>
            <a:endParaRPr lang="en-GB" sz="2000" dirty="0"/>
          </a:p>
          <a:p>
            <a:pPr>
              <a:lnSpc>
                <a:spcPct val="130000"/>
              </a:lnSpc>
            </a:pPr>
            <a:r>
              <a:rPr lang="en-GB" sz="2000" dirty="0"/>
              <a:t>    80		  240		  6,51</a:t>
            </a:r>
          </a:p>
          <a:p>
            <a:pPr>
              <a:lnSpc>
                <a:spcPct val="130000"/>
              </a:lnSpc>
            </a:pPr>
            <a:r>
              <a:rPr lang="en-GB" sz="2000" dirty="0"/>
              <a:t>  100		  235		  6,36</a:t>
            </a:r>
          </a:p>
          <a:p>
            <a:pPr>
              <a:lnSpc>
                <a:spcPct val="130000"/>
              </a:lnSpc>
            </a:pPr>
            <a:r>
              <a:rPr lang="en-GB" sz="2000" dirty="0"/>
              <a:t>  120		  230		  6,22</a:t>
            </a:r>
          </a:p>
          <a:p>
            <a:pPr>
              <a:lnSpc>
                <a:spcPct val="130000"/>
              </a:lnSpc>
            </a:pPr>
            <a:r>
              <a:rPr lang="en-GB" sz="2000" dirty="0"/>
              <a:t>  140		  224		  6,08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1A56BB8-0DA2-251F-B95D-466D2367F163}"/>
              </a:ext>
            </a:extLst>
          </p:cNvPr>
          <p:cNvCxnSpPr>
            <a:cxnSpLocks/>
          </p:cNvCxnSpPr>
          <p:nvPr/>
        </p:nvCxnSpPr>
        <p:spPr>
          <a:xfrm>
            <a:off x="768422" y="3416100"/>
            <a:ext cx="459085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A8A3813-6810-FE61-C0EE-15D518B30551}"/>
              </a:ext>
            </a:extLst>
          </p:cNvPr>
          <p:cNvCxnSpPr>
            <a:cxnSpLocks/>
          </p:cNvCxnSpPr>
          <p:nvPr/>
        </p:nvCxnSpPr>
        <p:spPr>
          <a:xfrm>
            <a:off x="773132" y="5134397"/>
            <a:ext cx="459085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AB38ABD-7E62-0858-069E-AD739EA47D25}"/>
              </a:ext>
            </a:extLst>
          </p:cNvPr>
          <p:cNvCxnSpPr>
            <a:cxnSpLocks/>
          </p:cNvCxnSpPr>
          <p:nvPr/>
        </p:nvCxnSpPr>
        <p:spPr>
          <a:xfrm>
            <a:off x="773133" y="2665094"/>
            <a:ext cx="459085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C53976A-F0D6-5A3E-D1A6-F0DD132C05AB}"/>
              </a:ext>
            </a:extLst>
          </p:cNvPr>
          <p:cNvCxnSpPr>
            <a:cxnSpLocks/>
          </p:cNvCxnSpPr>
          <p:nvPr/>
        </p:nvCxnSpPr>
        <p:spPr>
          <a:xfrm>
            <a:off x="5133028" y="3821453"/>
            <a:ext cx="0" cy="10086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66BFD84-7809-1F5F-1552-FE5956B125AC}"/>
              </a:ext>
            </a:extLst>
          </p:cNvPr>
          <p:cNvCxnSpPr>
            <a:cxnSpLocks/>
          </p:cNvCxnSpPr>
          <p:nvPr/>
        </p:nvCxnSpPr>
        <p:spPr>
          <a:xfrm>
            <a:off x="3179435" y="3885538"/>
            <a:ext cx="0" cy="944583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E08EB839-8599-39C9-C0C7-4FF1542FF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58" y="2018104"/>
            <a:ext cx="4915273" cy="324574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E0DDF98-0643-3F59-3623-86BFA28C72EA}"/>
              </a:ext>
            </a:extLst>
          </p:cNvPr>
          <p:cNvSpPr txBox="1"/>
          <p:nvPr/>
        </p:nvSpPr>
        <p:spPr>
          <a:xfrm>
            <a:off x="6426330" y="5307207"/>
            <a:ext cx="462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Вплив СР на сиру золу </a:t>
            </a:r>
            <a:r>
              <a:rPr lang="en-GB" sz="1600" dirty="0"/>
              <a:t>(Resch 2014)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34CAE9-96CD-440F-0825-713DB4D04725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9C4B11F-2D66-2AF8-74B4-E0E70B1734BD}"/>
              </a:ext>
            </a:extLst>
          </p:cNvPr>
          <p:cNvSpPr/>
          <p:nvPr/>
        </p:nvSpPr>
        <p:spPr>
          <a:xfrm>
            <a:off x="6278758" y="2018103"/>
            <a:ext cx="4915273" cy="324574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92173332-3496-4F76-8C61-D5744B285D99}"/>
              </a:ext>
            </a:extLst>
          </p:cNvPr>
          <p:cNvCxnSpPr/>
          <p:nvPr/>
        </p:nvCxnSpPr>
        <p:spPr>
          <a:xfrm flipV="1">
            <a:off x="6426330" y="1594148"/>
            <a:ext cx="312130" cy="1834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96F64890-76B9-443B-9CE8-6053FB8E9B08}"/>
              </a:ext>
            </a:extLst>
          </p:cNvPr>
          <p:cNvSpPr/>
          <p:nvPr/>
        </p:nvSpPr>
        <p:spPr>
          <a:xfrm>
            <a:off x="6426330" y="1150683"/>
            <a:ext cx="1775135" cy="443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Сира зола, г/кг СР</a:t>
            </a:r>
          </a:p>
        </p:txBody>
      </p: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7E4D2C6B-1E77-470C-8AAE-9079621505BE}"/>
              </a:ext>
            </a:extLst>
          </p:cNvPr>
          <p:cNvCxnSpPr/>
          <p:nvPr/>
        </p:nvCxnSpPr>
        <p:spPr>
          <a:xfrm>
            <a:off x="9045526" y="5221778"/>
            <a:ext cx="1275632" cy="216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177B1DC4-144E-4071-942F-F6E79B5B0840}"/>
              </a:ext>
            </a:extLst>
          </p:cNvPr>
          <p:cNvSpPr/>
          <p:nvPr/>
        </p:nvSpPr>
        <p:spPr>
          <a:xfrm>
            <a:off x="10355609" y="5236940"/>
            <a:ext cx="1775135" cy="443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Суха речовина, г/кг СР</a:t>
            </a:r>
          </a:p>
        </p:txBody>
      </p:sp>
    </p:spTree>
    <p:extLst>
      <p:ext uri="{BB962C8B-B14F-4D97-AF65-F5344CB8AC3E}">
        <p14:creationId xmlns:p14="http://schemas.microsoft.com/office/powerpoint/2010/main" val="677999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draußen, LKW, Maschine enthält.&#10;&#10;Automatisch generierte Beschreibung">
            <a:extLst>
              <a:ext uri="{FF2B5EF4-FFF2-40B4-BE49-F238E27FC236}">
                <a16:creationId xmlns:a16="http://schemas.microsoft.com/office/drawing/2014/main" id="{AC0DF56A-3F29-43C4-8408-7FEC9BB77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484784"/>
            <a:ext cx="6372200" cy="47791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E256636-D06C-7DC8-25ED-CA1E7F415499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42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990C2-C3A6-CB9F-9061-44685D64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AEA4C-255D-62BE-865E-7C7BC078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316" y="966788"/>
            <a:ext cx="7181850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8F43597-87F5-A437-4A30-4B5318DE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56" t="21449" b="18591"/>
          <a:stretch>
            <a:fillRect/>
          </a:stretch>
        </p:blipFill>
        <p:spPr bwMode="auto">
          <a:xfrm>
            <a:off x="92242" y="1227138"/>
            <a:ext cx="21748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36" name="Textfeld 3">
            <a:extLst>
              <a:ext uri="{FF2B5EF4-FFF2-40B4-BE49-F238E27FC236}">
                <a16:creationId xmlns:a16="http://schemas.microsoft.com/office/drawing/2014/main" id="{D7E19732-C9EA-CAC8-97AD-7A091197B69B}"/>
              </a:ext>
            </a:extLst>
          </p:cNvPr>
          <p:cNvSpPr txBox="1">
            <a:spLocks noChangeArrowheads="1"/>
          </p:cNvSpPr>
          <p:nvPr/>
        </p:nvSpPr>
        <p:spPr bwMode="auto">
          <a:xfrm rot="-1031329">
            <a:off x="5339979" y="2378832"/>
            <a:ext cx="2045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uk-UA" sz="1800" b="1" dirty="0">
                <a:solidFill>
                  <a:srgbClr val="C00000"/>
                </a:solidFill>
                <a:latin typeface="DINEngschrift" charset="0"/>
              </a:rPr>
              <a:t>Сира клітковина</a:t>
            </a:r>
            <a:endParaRPr lang="de-DE" sz="1800" b="1" dirty="0">
              <a:solidFill>
                <a:srgbClr val="C00000"/>
              </a:solidFill>
              <a:latin typeface="DINEngschrift" charset="0"/>
            </a:endParaRPr>
          </a:p>
        </p:txBody>
      </p:sp>
      <p:sp>
        <p:nvSpPr>
          <p:cNvPr id="44037" name="Textfeld 3">
            <a:extLst>
              <a:ext uri="{FF2B5EF4-FFF2-40B4-BE49-F238E27FC236}">
                <a16:creationId xmlns:a16="http://schemas.microsoft.com/office/drawing/2014/main" id="{94D3F865-BBED-0AB3-C24A-D3C0C52DB720}"/>
              </a:ext>
            </a:extLst>
          </p:cNvPr>
          <p:cNvSpPr txBox="1">
            <a:spLocks noChangeArrowheads="1"/>
          </p:cNvSpPr>
          <p:nvPr/>
        </p:nvSpPr>
        <p:spPr bwMode="auto">
          <a:xfrm rot="548434">
            <a:off x="6464466" y="3324225"/>
            <a:ext cx="67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uk-UA" sz="1800" b="1" dirty="0">
                <a:solidFill>
                  <a:srgbClr val="009900"/>
                </a:solidFill>
                <a:latin typeface="DINEngschrift" charset="0"/>
              </a:rPr>
              <a:t>ЧЕЛ</a:t>
            </a:r>
            <a:endParaRPr lang="de-DE" sz="1800" b="1" dirty="0">
              <a:solidFill>
                <a:srgbClr val="009900"/>
              </a:solidFill>
              <a:latin typeface="DINEngschrift" charset="0"/>
            </a:endParaRPr>
          </a:p>
        </p:txBody>
      </p:sp>
      <p:sp>
        <p:nvSpPr>
          <p:cNvPr id="10" name="Pfeil nach unten 9">
            <a:extLst>
              <a:ext uri="{FF2B5EF4-FFF2-40B4-BE49-F238E27FC236}">
                <a16:creationId xmlns:a16="http://schemas.microsoft.com/office/drawing/2014/main" id="{53BDE06A-0801-6FDF-149D-04A0E61EF603}"/>
              </a:ext>
            </a:extLst>
          </p:cNvPr>
          <p:cNvSpPr/>
          <p:nvPr/>
        </p:nvSpPr>
        <p:spPr>
          <a:xfrm rot="16200000">
            <a:off x="4543591" y="5934075"/>
            <a:ext cx="266700" cy="844550"/>
          </a:xfrm>
          <a:prstGeom prst="downArrow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Pfeil nach unten 10">
            <a:extLst>
              <a:ext uri="{FF2B5EF4-FFF2-40B4-BE49-F238E27FC236}">
                <a16:creationId xmlns:a16="http://schemas.microsoft.com/office/drawing/2014/main" id="{82692D33-6B88-BFD3-9011-0B9C68B6D593}"/>
              </a:ext>
            </a:extLst>
          </p:cNvPr>
          <p:cNvSpPr/>
          <p:nvPr/>
        </p:nvSpPr>
        <p:spPr>
          <a:xfrm rot="5400000">
            <a:off x="6355723" y="5880895"/>
            <a:ext cx="273050" cy="903287"/>
          </a:xfrm>
          <a:prstGeom prst="downArrow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C05C70E-F597-68BB-5E4D-DCED77D143C8}"/>
              </a:ext>
            </a:extLst>
          </p:cNvPr>
          <p:cNvSpPr/>
          <p:nvPr/>
        </p:nvSpPr>
        <p:spPr>
          <a:xfrm>
            <a:off x="4588126" y="2838450"/>
            <a:ext cx="2128837" cy="260350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Pfeil nach unten 12">
            <a:extLst>
              <a:ext uri="{FF2B5EF4-FFF2-40B4-BE49-F238E27FC236}">
                <a16:creationId xmlns:a16="http://schemas.microsoft.com/office/drawing/2014/main" id="{21FDB9DE-D381-62DF-89D3-B2CAEA9D7092}"/>
              </a:ext>
            </a:extLst>
          </p:cNvPr>
          <p:cNvSpPr/>
          <p:nvPr/>
        </p:nvSpPr>
        <p:spPr>
          <a:xfrm>
            <a:off x="5719090" y="2179890"/>
            <a:ext cx="300037" cy="58896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Pfeil nach unten 13">
            <a:extLst>
              <a:ext uri="{FF2B5EF4-FFF2-40B4-BE49-F238E27FC236}">
                <a16:creationId xmlns:a16="http://schemas.microsoft.com/office/drawing/2014/main" id="{C0227541-1DB6-34A4-4925-65FFC4803AE6}"/>
              </a:ext>
            </a:extLst>
          </p:cNvPr>
          <p:cNvSpPr/>
          <p:nvPr/>
        </p:nvSpPr>
        <p:spPr>
          <a:xfrm rot="10800000">
            <a:off x="5704802" y="3188369"/>
            <a:ext cx="333375" cy="70326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08E6EFB-8C18-D3F3-8556-36879AD7C06F}"/>
              </a:ext>
            </a:extLst>
          </p:cNvPr>
          <p:cNvSpPr/>
          <p:nvPr/>
        </p:nvSpPr>
        <p:spPr>
          <a:xfrm>
            <a:off x="5184275" y="6197601"/>
            <a:ext cx="715284" cy="2603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</a:rPr>
              <a:t>5 </a:t>
            </a:r>
            <a:r>
              <a:rPr lang="uk-UA" sz="1600" dirty="0">
                <a:solidFill>
                  <a:schemeClr val="tx1"/>
                </a:solidFill>
              </a:rPr>
              <a:t>днів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4044" name="Textfeld 12">
            <a:extLst>
              <a:ext uri="{FF2B5EF4-FFF2-40B4-BE49-F238E27FC236}">
                <a16:creationId xmlns:a16="http://schemas.microsoft.com/office/drawing/2014/main" id="{C15933D9-E618-F998-73E7-1078CC40B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1" y="938214"/>
            <a:ext cx="237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 sz="1800">
                <a:latin typeface="DINEngschrift" charset="0"/>
              </a:rPr>
              <a:t>www.wetteronline.de</a:t>
            </a:r>
          </a:p>
        </p:txBody>
      </p:sp>
      <p:sp>
        <p:nvSpPr>
          <p:cNvPr id="44045" name="Foliennummernplatzhalter 1">
            <a:extLst>
              <a:ext uri="{FF2B5EF4-FFF2-40B4-BE49-F238E27FC236}">
                <a16:creationId xmlns:a16="http://schemas.microsoft.com/office/drawing/2014/main" id="{F4365856-0482-83FC-D5B9-E97395B9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137B9F87-5E2D-DE40-9B82-09C24F6A8255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D9B6460-E905-BBC9-88A7-7404417D9068}"/>
              </a:ext>
            </a:extLst>
          </p:cNvPr>
          <p:cNvCxnSpPr>
            <a:cxnSpLocks/>
          </p:cNvCxnSpPr>
          <p:nvPr/>
        </p:nvCxnSpPr>
        <p:spPr>
          <a:xfrm>
            <a:off x="5887531" y="3098800"/>
            <a:ext cx="0" cy="30829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F73820C-C536-461D-8B74-90514B9E83F6}"/>
              </a:ext>
            </a:extLst>
          </p:cNvPr>
          <p:cNvCxnSpPr>
            <a:cxnSpLocks/>
          </p:cNvCxnSpPr>
          <p:nvPr/>
        </p:nvCxnSpPr>
        <p:spPr>
          <a:xfrm>
            <a:off x="5185692" y="2838450"/>
            <a:ext cx="0" cy="33633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CFB9BB79-42B5-BB5B-D14B-8F778953B70C}"/>
              </a:ext>
            </a:extLst>
          </p:cNvPr>
          <p:cNvSpPr txBox="1"/>
          <p:nvPr/>
        </p:nvSpPr>
        <p:spPr>
          <a:xfrm>
            <a:off x="9192116" y="3252500"/>
            <a:ext cx="29881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Що робити,</a:t>
            </a:r>
            <a:endParaRPr lang="en-GB" sz="2000" b="1" dirty="0">
              <a:solidFill>
                <a:srgbClr val="FF0000"/>
              </a:solidFill>
            </a:endParaRPr>
          </a:p>
          <a:p>
            <a:r>
              <a:rPr lang="uk-UA" sz="2000" b="1" dirty="0">
                <a:solidFill>
                  <a:srgbClr val="FF0000"/>
                </a:solidFill>
              </a:rPr>
              <a:t>якщо вміст СР</a:t>
            </a:r>
            <a:endParaRPr lang="en-GB" sz="2000" b="1" dirty="0">
              <a:solidFill>
                <a:srgbClr val="FF0000"/>
              </a:solidFill>
            </a:endParaRPr>
          </a:p>
          <a:p>
            <a:r>
              <a:rPr lang="uk-UA" sz="2000" b="1" dirty="0">
                <a:solidFill>
                  <a:srgbClr val="FF0000"/>
                </a:solidFill>
              </a:rPr>
              <a:t>нижче</a:t>
            </a:r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30%</a:t>
            </a:r>
          </a:p>
          <a:p>
            <a:r>
              <a:rPr lang="uk-UA" sz="2000" b="1" dirty="0">
                <a:solidFill>
                  <a:srgbClr val="FF0000"/>
                </a:solidFill>
              </a:rPr>
              <a:t>і часове «вікно»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>
                <a:solidFill>
                  <a:srgbClr val="FF0000"/>
                </a:solidFill>
              </a:rPr>
              <a:t>заготівлі</a:t>
            </a:r>
            <a:endParaRPr lang="en-GB" sz="2000" b="1" dirty="0">
              <a:solidFill>
                <a:srgbClr val="FF0000"/>
              </a:solidFill>
            </a:endParaRPr>
          </a:p>
          <a:p>
            <a:r>
              <a:rPr lang="uk-UA" sz="2000" b="1" dirty="0">
                <a:solidFill>
                  <a:srgbClr val="FF0000"/>
                </a:solidFill>
              </a:rPr>
              <a:t>спливає</a:t>
            </a:r>
            <a:r>
              <a:rPr lang="en-GB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2E1991-B03D-9E54-3E86-E5A0573AAE63}"/>
              </a:ext>
            </a:extLst>
          </p:cNvPr>
          <p:cNvSpPr txBox="1"/>
          <p:nvPr/>
        </p:nvSpPr>
        <p:spPr>
          <a:xfrm>
            <a:off x="205513" y="1940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ферментації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2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87625" y="1303338"/>
            <a:ext cx="3327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en-US" sz="2000" b="1" dirty="0">
                <a:latin typeface="Arial" pitchFamily="34" charset="0"/>
              </a:rPr>
              <a:t>Вибір силосних добавок</a:t>
            </a:r>
            <a:endParaRPr lang="de-DE" altLang="en-US" sz="2000" b="1" dirty="0">
              <a:latin typeface="Arial" pitchFamily="34" charset="0"/>
            </a:endParaRPr>
          </a:p>
        </p:txBody>
      </p:sp>
      <p:grpSp>
        <p:nvGrpSpPr>
          <p:cNvPr id="23574" name="Group 22"/>
          <p:cNvGrpSpPr>
            <a:grpSpLocks/>
          </p:cNvGrpSpPr>
          <p:nvPr/>
        </p:nvGrpSpPr>
        <p:grpSpPr bwMode="auto">
          <a:xfrm>
            <a:off x="2640013" y="1989139"/>
            <a:ext cx="4032250" cy="719137"/>
            <a:chOff x="249" y="1117"/>
            <a:chExt cx="2540" cy="453"/>
          </a:xfrm>
        </p:grpSpPr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249" y="1117"/>
              <a:ext cx="2450" cy="4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249" y="1117"/>
              <a:ext cx="254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altLang="en-US" sz="2000" dirty="0">
                  <a:latin typeface="Arial" pitchFamily="34" charset="0"/>
                </a:rPr>
                <a:t>Поліпшення ферментації</a:t>
              </a:r>
              <a:r>
                <a:rPr lang="de-DE" altLang="en-US" sz="2000" dirty="0">
                  <a:latin typeface="Arial" pitchFamily="34" charset="0"/>
                </a:rPr>
                <a:t>/</a:t>
              </a:r>
            </a:p>
            <a:p>
              <a:r>
                <a:rPr lang="uk-UA" altLang="en-US" sz="2000" dirty="0">
                  <a:latin typeface="Arial" pitchFamily="34" charset="0"/>
                </a:rPr>
                <a:t>анаеробна стабільність</a:t>
              </a:r>
              <a:endParaRPr lang="de-DE" altLang="en-US" sz="2000" dirty="0">
                <a:latin typeface="Arial" pitchFamily="34" charset="0"/>
              </a:endParaRPr>
            </a:p>
          </p:txBody>
        </p:sp>
      </p:grp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7248526" y="1989139"/>
            <a:ext cx="3274108" cy="725487"/>
            <a:chOff x="2925" y="1117"/>
            <a:chExt cx="1678" cy="457"/>
          </a:xfrm>
        </p:grpSpPr>
        <p:sp>
          <p:nvSpPr>
            <p:cNvPr id="23572" name="Rectangle 20"/>
            <p:cNvSpPr>
              <a:spLocks noChangeArrowheads="1"/>
            </p:cNvSpPr>
            <p:nvPr/>
          </p:nvSpPr>
          <p:spPr bwMode="auto">
            <a:xfrm>
              <a:off x="2925" y="1117"/>
              <a:ext cx="1678" cy="4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2925" y="1128"/>
              <a:ext cx="154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altLang="en-US" sz="2000" dirty="0">
                  <a:latin typeface="Arial" pitchFamily="34" charset="0"/>
                </a:rPr>
                <a:t>Поліпшення</a:t>
              </a:r>
              <a:r>
                <a:rPr lang="de-DE" altLang="en-US" sz="2000" dirty="0">
                  <a:latin typeface="Arial" pitchFamily="34" charset="0"/>
                </a:rPr>
                <a:t> </a:t>
              </a:r>
              <a:r>
                <a:rPr lang="uk-UA" altLang="en-US" sz="2000" dirty="0">
                  <a:latin typeface="Arial" pitchFamily="34" charset="0"/>
                </a:rPr>
                <a:t>аеробної стабільності</a:t>
              </a:r>
              <a:endParaRPr lang="de-DE" altLang="en-US" sz="2000" dirty="0">
                <a:latin typeface="Arial" pitchFamily="34" charset="0"/>
              </a:endParaRPr>
            </a:p>
          </p:txBody>
        </p:sp>
      </p:grpSp>
      <p:grpSp>
        <p:nvGrpSpPr>
          <p:cNvPr id="23612" name="Group 60"/>
          <p:cNvGrpSpPr>
            <a:grpSpLocks/>
          </p:cNvGrpSpPr>
          <p:nvPr/>
        </p:nvGrpSpPr>
        <p:grpSpPr bwMode="auto">
          <a:xfrm>
            <a:off x="4584701" y="2708276"/>
            <a:ext cx="4300538" cy="1152525"/>
            <a:chOff x="1928" y="1706"/>
            <a:chExt cx="2709" cy="726"/>
          </a:xfrm>
        </p:grpSpPr>
        <p:grpSp>
          <p:nvGrpSpPr>
            <p:cNvPr id="23575" name="Group 23"/>
            <p:cNvGrpSpPr>
              <a:grpSpLocks/>
            </p:cNvGrpSpPr>
            <p:nvPr/>
          </p:nvGrpSpPr>
          <p:grpSpPr bwMode="auto">
            <a:xfrm>
              <a:off x="2200" y="2115"/>
              <a:ext cx="1180" cy="317"/>
              <a:chOff x="2245" y="2024"/>
              <a:chExt cx="1180" cy="317"/>
            </a:xfrm>
          </p:grpSpPr>
          <p:sp>
            <p:nvSpPr>
              <p:cNvPr id="23570" name="Rectangle 18"/>
              <p:cNvSpPr>
                <a:spLocks noChangeArrowheads="1"/>
              </p:cNvSpPr>
              <p:nvPr/>
            </p:nvSpPr>
            <p:spPr bwMode="auto">
              <a:xfrm>
                <a:off x="2245" y="2024"/>
                <a:ext cx="1180" cy="317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2" name="Rectangle 10"/>
              <p:cNvSpPr>
                <a:spLocks noChangeArrowheads="1"/>
              </p:cNvSpPr>
              <p:nvPr/>
            </p:nvSpPr>
            <p:spPr bwMode="auto">
              <a:xfrm>
                <a:off x="2336" y="2045"/>
                <a:ext cx="8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altLang="en-US" sz="2000" b="1" dirty="0">
                    <a:latin typeface="Arial" pitchFamily="34" charset="0"/>
                  </a:rPr>
                  <a:t>Вміст</a:t>
                </a:r>
                <a:r>
                  <a:rPr lang="de-DE" altLang="en-US" sz="2000" b="1" dirty="0">
                    <a:latin typeface="Arial" pitchFamily="34" charset="0"/>
                  </a:rPr>
                  <a:t> </a:t>
                </a:r>
                <a:r>
                  <a:rPr lang="uk-UA" altLang="en-US" sz="2000" b="1" dirty="0">
                    <a:latin typeface="Arial" pitchFamily="34" charset="0"/>
                  </a:rPr>
                  <a:t>СР</a:t>
                </a:r>
                <a:endParaRPr lang="de-DE" altLang="en-US" sz="2000" b="1" dirty="0">
                  <a:latin typeface="Arial" pitchFamily="34" charset="0"/>
                </a:endParaRPr>
              </a:p>
            </p:txBody>
          </p:sp>
        </p:grpSp>
        <p:cxnSp>
          <p:nvCxnSpPr>
            <p:cNvPr id="23594" name="AutoShape 42"/>
            <p:cNvCxnSpPr>
              <a:cxnSpLocks noChangeShapeType="1"/>
              <a:stCxn id="23569" idx="2"/>
              <a:endCxn id="23570" idx="1"/>
            </p:cNvCxnSpPr>
            <p:nvPr/>
          </p:nvCxnSpPr>
          <p:spPr bwMode="auto">
            <a:xfrm>
              <a:off x="1928" y="1706"/>
              <a:ext cx="272" cy="5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95" name="AutoShape 43"/>
            <p:cNvCxnSpPr>
              <a:cxnSpLocks noChangeShapeType="1"/>
              <a:stCxn id="23572" idx="2"/>
              <a:endCxn id="23570" idx="3"/>
            </p:cNvCxnSpPr>
            <p:nvPr/>
          </p:nvCxnSpPr>
          <p:spPr bwMode="auto">
            <a:xfrm flipH="1">
              <a:off x="3380" y="1706"/>
              <a:ext cx="1257" cy="5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607" name="Group 55"/>
          <p:cNvGrpSpPr>
            <a:grpSpLocks/>
          </p:cNvGrpSpPr>
          <p:nvPr/>
        </p:nvGrpSpPr>
        <p:grpSpPr bwMode="auto">
          <a:xfrm>
            <a:off x="2711451" y="3860800"/>
            <a:ext cx="3241675" cy="939800"/>
            <a:chOff x="748" y="2432"/>
            <a:chExt cx="2042" cy="592"/>
          </a:xfrm>
        </p:grpSpPr>
        <p:grpSp>
          <p:nvGrpSpPr>
            <p:cNvPr id="23591" name="Group 39"/>
            <p:cNvGrpSpPr>
              <a:grpSpLocks/>
            </p:cNvGrpSpPr>
            <p:nvPr/>
          </p:nvGrpSpPr>
          <p:grpSpPr bwMode="auto">
            <a:xfrm>
              <a:off x="748" y="2743"/>
              <a:ext cx="998" cy="281"/>
              <a:chOff x="748" y="2607"/>
              <a:chExt cx="998" cy="281"/>
            </a:xfrm>
          </p:grpSpPr>
          <p:sp>
            <p:nvSpPr>
              <p:cNvPr id="23576" name="Rectangle 24"/>
              <p:cNvSpPr>
                <a:spLocks noChangeArrowheads="1"/>
              </p:cNvSpPr>
              <p:nvPr/>
            </p:nvSpPr>
            <p:spPr bwMode="auto">
              <a:xfrm>
                <a:off x="748" y="2607"/>
                <a:ext cx="998" cy="27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Rectangle 11"/>
              <p:cNvSpPr>
                <a:spLocks noChangeArrowheads="1"/>
              </p:cNvSpPr>
              <p:nvPr/>
            </p:nvSpPr>
            <p:spPr bwMode="auto">
              <a:xfrm>
                <a:off x="748" y="2636"/>
                <a:ext cx="89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altLang="en-US" sz="2000" dirty="0">
                    <a:latin typeface="Arial" pitchFamily="34" charset="0"/>
                  </a:rPr>
                  <a:t>СР</a:t>
                </a:r>
                <a:r>
                  <a:rPr lang="de-DE" altLang="en-US" sz="2000" dirty="0">
                    <a:latin typeface="Arial" pitchFamily="34" charset="0"/>
                  </a:rPr>
                  <a:t> </a:t>
                </a:r>
                <a:r>
                  <a:rPr lang="uk-UA" altLang="en-US" sz="1200" dirty="0">
                    <a:latin typeface="Arial" pitchFamily="34" charset="0"/>
                  </a:rPr>
                  <a:t>до </a:t>
                </a:r>
                <a:r>
                  <a:rPr lang="de-DE" altLang="en-US" sz="2000" dirty="0">
                    <a:latin typeface="Arial" pitchFamily="34" charset="0"/>
                  </a:rPr>
                  <a:t>30 %</a:t>
                </a:r>
              </a:p>
            </p:txBody>
          </p:sp>
        </p:grpSp>
        <p:cxnSp>
          <p:nvCxnSpPr>
            <p:cNvPr id="23597" name="AutoShape 45"/>
            <p:cNvCxnSpPr>
              <a:cxnSpLocks noChangeShapeType="1"/>
              <a:stCxn id="23570" idx="2"/>
              <a:endCxn id="23576" idx="0"/>
            </p:cNvCxnSpPr>
            <p:nvPr/>
          </p:nvCxnSpPr>
          <p:spPr bwMode="auto">
            <a:xfrm flipH="1">
              <a:off x="1247" y="2432"/>
              <a:ext cx="1543" cy="31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608" name="Group 56"/>
          <p:cNvGrpSpPr>
            <a:grpSpLocks/>
          </p:cNvGrpSpPr>
          <p:nvPr/>
        </p:nvGrpSpPr>
        <p:grpSpPr bwMode="auto">
          <a:xfrm>
            <a:off x="4872039" y="3860800"/>
            <a:ext cx="1693862" cy="939800"/>
            <a:chOff x="2109" y="2432"/>
            <a:chExt cx="1067" cy="592"/>
          </a:xfrm>
        </p:grpSpPr>
        <p:grpSp>
          <p:nvGrpSpPr>
            <p:cNvPr id="23592" name="Group 40"/>
            <p:cNvGrpSpPr>
              <a:grpSpLocks/>
            </p:cNvGrpSpPr>
            <p:nvPr/>
          </p:nvGrpSpPr>
          <p:grpSpPr bwMode="auto">
            <a:xfrm>
              <a:off x="2109" y="2743"/>
              <a:ext cx="1067" cy="281"/>
              <a:chOff x="2109" y="2607"/>
              <a:chExt cx="1067" cy="281"/>
            </a:xfrm>
          </p:grpSpPr>
          <p:sp>
            <p:nvSpPr>
              <p:cNvPr id="23577" name="Rectangle 25"/>
              <p:cNvSpPr>
                <a:spLocks noChangeArrowheads="1"/>
              </p:cNvSpPr>
              <p:nvPr/>
            </p:nvSpPr>
            <p:spPr bwMode="auto">
              <a:xfrm>
                <a:off x="2109" y="2607"/>
                <a:ext cx="1043" cy="27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12"/>
              <p:cNvSpPr>
                <a:spLocks noChangeArrowheads="1"/>
              </p:cNvSpPr>
              <p:nvPr/>
            </p:nvSpPr>
            <p:spPr bwMode="auto">
              <a:xfrm>
                <a:off x="2109" y="2636"/>
                <a:ext cx="106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altLang="en-US" sz="2000" dirty="0">
                    <a:latin typeface="Arial" pitchFamily="34" charset="0"/>
                  </a:rPr>
                  <a:t>СР</a:t>
                </a:r>
                <a:r>
                  <a:rPr lang="de-DE" altLang="en-US" sz="2000" dirty="0">
                    <a:latin typeface="Arial" pitchFamily="34" charset="0"/>
                  </a:rPr>
                  <a:t> 30...40 %</a:t>
                </a:r>
              </a:p>
            </p:txBody>
          </p:sp>
        </p:grpSp>
        <p:cxnSp>
          <p:nvCxnSpPr>
            <p:cNvPr id="23598" name="AutoShape 46"/>
            <p:cNvCxnSpPr>
              <a:cxnSpLocks noChangeShapeType="1"/>
              <a:stCxn id="23570" idx="2"/>
              <a:endCxn id="23577" idx="0"/>
            </p:cNvCxnSpPr>
            <p:nvPr/>
          </p:nvCxnSpPr>
          <p:spPr bwMode="auto">
            <a:xfrm flipH="1">
              <a:off x="2631" y="2432"/>
              <a:ext cx="159" cy="31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614" name="Group 62"/>
          <p:cNvGrpSpPr>
            <a:grpSpLocks/>
          </p:cNvGrpSpPr>
          <p:nvPr/>
        </p:nvGrpSpPr>
        <p:grpSpPr bwMode="auto">
          <a:xfrm>
            <a:off x="6889750" y="3609976"/>
            <a:ext cx="2230438" cy="1190625"/>
            <a:chOff x="3380" y="2274"/>
            <a:chExt cx="1405" cy="750"/>
          </a:xfrm>
        </p:grpSpPr>
        <p:grpSp>
          <p:nvGrpSpPr>
            <p:cNvPr id="23593" name="Group 41"/>
            <p:cNvGrpSpPr>
              <a:grpSpLocks/>
            </p:cNvGrpSpPr>
            <p:nvPr/>
          </p:nvGrpSpPr>
          <p:grpSpPr bwMode="auto">
            <a:xfrm>
              <a:off x="3696" y="2743"/>
              <a:ext cx="1089" cy="281"/>
              <a:chOff x="3696" y="2607"/>
              <a:chExt cx="1089" cy="281"/>
            </a:xfrm>
          </p:grpSpPr>
          <p:sp>
            <p:nvSpPr>
              <p:cNvPr id="23588" name="Rectangle 36"/>
              <p:cNvSpPr>
                <a:spLocks noChangeArrowheads="1"/>
              </p:cNvSpPr>
              <p:nvPr/>
            </p:nvSpPr>
            <p:spPr bwMode="auto">
              <a:xfrm>
                <a:off x="3696" y="2607"/>
                <a:ext cx="1089" cy="27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Rectangle 37"/>
              <p:cNvSpPr>
                <a:spLocks noChangeArrowheads="1"/>
              </p:cNvSpPr>
              <p:nvPr/>
            </p:nvSpPr>
            <p:spPr bwMode="auto">
              <a:xfrm>
                <a:off x="3696" y="2636"/>
                <a:ext cx="106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altLang="en-US" sz="2000" dirty="0">
                    <a:latin typeface="Arial" pitchFamily="34" charset="0"/>
                  </a:rPr>
                  <a:t>СР</a:t>
                </a:r>
                <a:r>
                  <a:rPr lang="de-DE" altLang="en-US" sz="2000" dirty="0">
                    <a:latin typeface="Arial" pitchFamily="34" charset="0"/>
                  </a:rPr>
                  <a:t> </a:t>
                </a:r>
                <a:r>
                  <a:rPr lang="uk-UA" altLang="en-US" sz="1200" dirty="0">
                    <a:latin typeface="Arial" pitchFamily="34" charset="0"/>
                  </a:rPr>
                  <a:t>понад</a:t>
                </a:r>
                <a:r>
                  <a:rPr lang="de-DE" altLang="en-US" sz="2000" dirty="0">
                    <a:latin typeface="Arial" pitchFamily="34" charset="0"/>
                  </a:rPr>
                  <a:t> 40 %</a:t>
                </a:r>
              </a:p>
            </p:txBody>
          </p:sp>
        </p:grpSp>
        <p:cxnSp>
          <p:nvCxnSpPr>
            <p:cNvPr id="23599" name="AutoShape 47"/>
            <p:cNvCxnSpPr>
              <a:cxnSpLocks noChangeShapeType="1"/>
              <a:stCxn id="23570" idx="3"/>
              <a:endCxn id="23588" idx="0"/>
            </p:cNvCxnSpPr>
            <p:nvPr/>
          </p:nvCxnSpPr>
          <p:spPr bwMode="auto">
            <a:xfrm>
              <a:off x="3380" y="2274"/>
              <a:ext cx="861" cy="46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613" name="Group 61"/>
          <p:cNvGrpSpPr>
            <a:grpSpLocks/>
          </p:cNvGrpSpPr>
          <p:nvPr/>
        </p:nvGrpSpPr>
        <p:grpSpPr bwMode="auto">
          <a:xfrm>
            <a:off x="8185151" y="2708275"/>
            <a:ext cx="2573339" cy="1646238"/>
            <a:chOff x="4196" y="1706"/>
            <a:chExt cx="1621" cy="1037"/>
          </a:xfrm>
        </p:grpSpPr>
        <p:grpSp>
          <p:nvGrpSpPr>
            <p:cNvPr id="23579" name="Group 27"/>
            <p:cNvGrpSpPr>
              <a:grpSpLocks/>
            </p:cNvGrpSpPr>
            <p:nvPr/>
          </p:nvGrpSpPr>
          <p:grpSpPr bwMode="auto">
            <a:xfrm>
              <a:off x="4196" y="2160"/>
              <a:ext cx="1621" cy="432"/>
              <a:chOff x="3833" y="1888"/>
              <a:chExt cx="1621" cy="432"/>
            </a:xfrm>
          </p:grpSpPr>
          <p:sp>
            <p:nvSpPr>
              <p:cNvPr id="23578" name="Rectangle 26"/>
              <p:cNvSpPr>
                <a:spLocks noChangeArrowheads="1"/>
              </p:cNvSpPr>
              <p:nvPr/>
            </p:nvSpPr>
            <p:spPr bwMode="auto">
              <a:xfrm>
                <a:off x="3833" y="1888"/>
                <a:ext cx="1347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568" name="Rectangle 16"/>
              <p:cNvSpPr>
                <a:spLocks noChangeArrowheads="1"/>
              </p:cNvSpPr>
              <p:nvPr/>
            </p:nvSpPr>
            <p:spPr bwMode="auto">
              <a:xfrm>
                <a:off x="3923" y="1910"/>
                <a:ext cx="1531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uk-UA" altLang="en-US" sz="1600" dirty="0">
                    <a:latin typeface="Arial" pitchFamily="34" charset="0"/>
                  </a:rPr>
                  <a:t>Розчинні у воді вуглеводи</a:t>
                </a:r>
                <a:endParaRPr lang="de-DE" altLang="en-US" sz="1600" dirty="0">
                  <a:latin typeface="Arial" pitchFamily="34" charset="0"/>
                </a:endParaRPr>
              </a:p>
            </p:txBody>
          </p:sp>
        </p:grpSp>
        <p:cxnSp>
          <p:nvCxnSpPr>
            <p:cNvPr id="23596" name="AutoShape 44"/>
            <p:cNvCxnSpPr>
              <a:cxnSpLocks noChangeShapeType="1"/>
              <a:stCxn id="23572" idx="2"/>
              <a:endCxn id="23578" idx="0"/>
            </p:cNvCxnSpPr>
            <p:nvPr/>
          </p:nvCxnSpPr>
          <p:spPr bwMode="auto">
            <a:xfrm>
              <a:off x="4637" y="1706"/>
              <a:ext cx="232" cy="4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00" name="AutoShape 48"/>
            <p:cNvCxnSpPr>
              <a:cxnSpLocks noChangeShapeType="1"/>
              <a:stCxn id="23578" idx="2"/>
              <a:endCxn id="23588" idx="0"/>
            </p:cNvCxnSpPr>
            <p:nvPr/>
          </p:nvCxnSpPr>
          <p:spPr bwMode="auto">
            <a:xfrm flipH="1">
              <a:off x="4240" y="2592"/>
              <a:ext cx="629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609" name="Group 57"/>
          <p:cNvGrpSpPr>
            <a:grpSpLocks/>
          </p:cNvGrpSpPr>
          <p:nvPr/>
        </p:nvGrpSpPr>
        <p:grpSpPr bwMode="auto">
          <a:xfrm>
            <a:off x="2206626" y="4797425"/>
            <a:ext cx="2233613" cy="939800"/>
            <a:chOff x="430" y="3022"/>
            <a:chExt cx="1407" cy="592"/>
          </a:xfrm>
        </p:grpSpPr>
        <p:grpSp>
          <p:nvGrpSpPr>
            <p:cNvPr id="23586" name="Group 34"/>
            <p:cNvGrpSpPr>
              <a:grpSpLocks/>
            </p:cNvGrpSpPr>
            <p:nvPr/>
          </p:nvGrpSpPr>
          <p:grpSpPr bwMode="auto">
            <a:xfrm>
              <a:off x="430" y="3333"/>
              <a:ext cx="1407" cy="281"/>
              <a:chOff x="430" y="3203"/>
              <a:chExt cx="1407" cy="281"/>
            </a:xfrm>
          </p:grpSpPr>
          <p:sp>
            <p:nvSpPr>
              <p:cNvPr id="23571" name="Rectangle 19"/>
              <p:cNvSpPr>
                <a:spLocks noChangeArrowheads="1"/>
              </p:cNvSpPr>
              <p:nvPr/>
            </p:nvSpPr>
            <p:spPr bwMode="auto">
              <a:xfrm>
                <a:off x="430" y="3203"/>
                <a:ext cx="1407" cy="272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Rectangle 13"/>
              <p:cNvSpPr>
                <a:spLocks noChangeArrowheads="1"/>
              </p:cNvSpPr>
              <p:nvPr/>
            </p:nvSpPr>
            <p:spPr bwMode="auto">
              <a:xfrm>
                <a:off x="431" y="3232"/>
                <a:ext cx="137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en-US" sz="2000" dirty="0">
                    <a:latin typeface="Arial" pitchFamily="34" charset="0"/>
                  </a:rPr>
                  <a:t>  </a:t>
                </a:r>
                <a:r>
                  <a:rPr lang="uk-UA" altLang="en-US" sz="2000" dirty="0">
                    <a:latin typeface="Arial" pitchFamily="34" charset="0"/>
                  </a:rPr>
                  <a:t>добавка</a:t>
                </a:r>
                <a:r>
                  <a:rPr lang="de-DE" altLang="en-US" sz="2000" dirty="0">
                    <a:latin typeface="Arial" pitchFamily="34" charset="0"/>
                  </a:rPr>
                  <a:t> </a:t>
                </a:r>
                <a:r>
                  <a:rPr lang="de-DE" altLang="en-US" sz="2000" dirty="0" err="1">
                    <a:latin typeface="Arial" pitchFamily="34" charset="0"/>
                  </a:rPr>
                  <a:t>AoA</a:t>
                </a:r>
                <a:r>
                  <a:rPr lang="de-DE" altLang="en-US" sz="2000" dirty="0">
                    <a:latin typeface="Arial" pitchFamily="34" charset="0"/>
                  </a:rPr>
                  <a:t> 1a</a:t>
                </a:r>
              </a:p>
            </p:txBody>
          </p:sp>
        </p:grpSp>
        <p:sp>
          <p:nvSpPr>
            <p:cNvPr id="23604" name="Line 52"/>
            <p:cNvSpPr>
              <a:spLocks noChangeShapeType="1"/>
            </p:cNvSpPr>
            <p:nvPr/>
          </p:nvSpPr>
          <p:spPr bwMode="auto">
            <a:xfrm>
              <a:off x="1247" y="3022"/>
              <a:ext cx="0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4800600" y="4797425"/>
            <a:ext cx="2590800" cy="939800"/>
            <a:chOff x="2064" y="3022"/>
            <a:chExt cx="1632" cy="592"/>
          </a:xfrm>
        </p:grpSpPr>
        <p:grpSp>
          <p:nvGrpSpPr>
            <p:cNvPr id="23590" name="Group 38"/>
            <p:cNvGrpSpPr>
              <a:grpSpLocks/>
            </p:cNvGrpSpPr>
            <p:nvPr/>
          </p:nvGrpSpPr>
          <p:grpSpPr bwMode="auto">
            <a:xfrm>
              <a:off x="2064" y="3333"/>
              <a:ext cx="1632" cy="281"/>
              <a:chOff x="2064" y="3333"/>
              <a:chExt cx="1632" cy="281"/>
            </a:xfrm>
          </p:grpSpPr>
          <p:sp>
            <p:nvSpPr>
              <p:cNvPr id="23582" name="Rectangle 30"/>
              <p:cNvSpPr>
                <a:spLocks noChangeArrowheads="1"/>
              </p:cNvSpPr>
              <p:nvPr/>
            </p:nvSpPr>
            <p:spPr bwMode="auto">
              <a:xfrm>
                <a:off x="2064" y="3333"/>
                <a:ext cx="1632" cy="272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6" name="Rectangle 14"/>
              <p:cNvSpPr>
                <a:spLocks noChangeArrowheads="1"/>
              </p:cNvSpPr>
              <p:nvPr/>
            </p:nvSpPr>
            <p:spPr bwMode="auto">
              <a:xfrm>
                <a:off x="2064" y="3362"/>
                <a:ext cx="15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en-US" sz="2000" dirty="0">
                    <a:latin typeface="Arial" pitchFamily="34" charset="0"/>
                  </a:rPr>
                  <a:t>  </a:t>
                </a:r>
                <a:r>
                  <a:rPr lang="uk-UA" altLang="en-US" sz="2000" dirty="0">
                    <a:latin typeface="Arial" pitchFamily="34" charset="0"/>
                  </a:rPr>
                  <a:t>добавка</a:t>
                </a:r>
                <a:r>
                  <a:rPr lang="de-DE" altLang="en-US" sz="2000" dirty="0">
                    <a:latin typeface="Arial" pitchFamily="34" charset="0"/>
                  </a:rPr>
                  <a:t> </a:t>
                </a:r>
                <a:r>
                  <a:rPr lang="de-DE" altLang="en-US" sz="2000" dirty="0" err="1">
                    <a:latin typeface="Arial" pitchFamily="34" charset="0"/>
                  </a:rPr>
                  <a:t>AoA</a:t>
                </a:r>
                <a:r>
                  <a:rPr lang="de-DE" altLang="en-US" sz="2000" dirty="0">
                    <a:latin typeface="Arial" pitchFamily="34" charset="0"/>
                  </a:rPr>
                  <a:t> 1b/1c</a:t>
                </a:r>
              </a:p>
            </p:txBody>
          </p:sp>
        </p:grpSp>
        <p:sp>
          <p:nvSpPr>
            <p:cNvPr id="23605" name="Line 53"/>
            <p:cNvSpPr>
              <a:spLocks noChangeShapeType="1"/>
            </p:cNvSpPr>
            <p:nvPr/>
          </p:nvSpPr>
          <p:spPr bwMode="auto">
            <a:xfrm>
              <a:off x="2653" y="3022"/>
              <a:ext cx="0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11" name="Group 59"/>
          <p:cNvGrpSpPr>
            <a:grpSpLocks/>
          </p:cNvGrpSpPr>
          <p:nvPr/>
        </p:nvGrpSpPr>
        <p:grpSpPr bwMode="auto">
          <a:xfrm>
            <a:off x="7824788" y="4797425"/>
            <a:ext cx="2087562" cy="939800"/>
            <a:chOff x="3969" y="3022"/>
            <a:chExt cx="1315" cy="592"/>
          </a:xfrm>
        </p:grpSpPr>
        <p:grpSp>
          <p:nvGrpSpPr>
            <p:cNvPr id="23584" name="Group 32"/>
            <p:cNvGrpSpPr>
              <a:grpSpLocks/>
            </p:cNvGrpSpPr>
            <p:nvPr/>
          </p:nvGrpSpPr>
          <p:grpSpPr bwMode="auto">
            <a:xfrm>
              <a:off x="3969" y="3333"/>
              <a:ext cx="1315" cy="281"/>
              <a:chOff x="4105" y="3249"/>
              <a:chExt cx="1315" cy="281"/>
            </a:xfrm>
          </p:grpSpPr>
          <p:sp>
            <p:nvSpPr>
              <p:cNvPr id="23583" name="Rectangle 31"/>
              <p:cNvSpPr>
                <a:spLocks noChangeArrowheads="1"/>
              </p:cNvSpPr>
              <p:nvPr/>
            </p:nvSpPr>
            <p:spPr bwMode="auto">
              <a:xfrm>
                <a:off x="4105" y="3249"/>
                <a:ext cx="1315" cy="272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Rectangle 15"/>
              <p:cNvSpPr>
                <a:spLocks noChangeArrowheads="1"/>
              </p:cNvSpPr>
              <p:nvPr/>
            </p:nvSpPr>
            <p:spPr bwMode="auto">
              <a:xfrm>
                <a:off x="4105" y="3278"/>
                <a:ext cx="12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en-US" sz="2000" dirty="0">
                    <a:latin typeface="Arial" pitchFamily="34" charset="0"/>
                  </a:rPr>
                  <a:t>  </a:t>
                </a:r>
                <a:r>
                  <a:rPr lang="uk-UA" altLang="en-US" sz="2000" dirty="0">
                    <a:latin typeface="Arial" pitchFamily="34" charset="0"/>
                  </a:rPr>
                  <a:t>добавка</a:t>
                </a:r>
                <a:r>
                  <a:rPr lang="de-DE" altLang="en-US" sz="2000" dirty="0">
                    <a:latin typeface="Arial" pitchFamily="34" charset="0"/>
                  </a:rPr>
                  <a:t> </a:t>
                </a:r>
                <a:r>
                  <a:rPr lang="de-DE" altLang="en-US" sz="2000" dirty="0" err="1">
                    <a:latin typeface="Arial" pitchFamily="34" charset="0"/>
                  </a:rPr>
                  <a:t>AoA</a:t>
                </a:r>
                <a:r>
                  <a:rPr lang="de-DE" altLang="en-US" sz="2000" dirty="0">
                    <a:latin typeface="Arial" pitchFamily="34" charset="0"/>
                  </a:rPr>
                  <a:t> 2</a:t>
                </a:r>
              </a:p>
            </p:txBody>
          </p:sp>
        </p:grpSp>
        <p:sp>
          <p:nvSpPr>
            <p:cNvPr id="23606" name="Line 54"/>
            <p:cNvSpPr>
              <a:spLocks noChangeShapeType="1"/>
            </p:cNvSpPr>
            <p:nvPr/>
          </p:nvSpPr>
          <p:spPr bwMode="auto">
            <a:xfrm>
              <a:off x="4241" y="3022"/>
              <a:ext cx="0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2415988" y="5877272"/>
            <a:ext cx="1234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Kofasil</a:t>
            </a:r>
            <a:r>
              <a:rPr lang="de-DE" sz="1600" dirty="0"/>
              <a:t> liquid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016500" y="5877271"/>
            <a:ext cx="1662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Kofasil</a:t>
            </a:r>
            <a:r>
              <a:rPr lang="de-DE" sz="1600" dirty="0"/>
              <a:t> LAC / FQM</a:t>
            </a:r>
            <a:endParaRPr lang="en-US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8061546" y="5877271"/>
            <a:ext cx="1477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Kofasil</a:t>
            </a:r>
            <a:r>
              <a:rPr lang="de-DE" sz="1600" dirty="0"/>
              <a:t> Ultra NR</a:t>
            </a:r>
          </a:p>
          <a:p>
            <a:r>
              <a:rPr lang="de-DE" sz="1600" dirty="0"/>
              <a:t>MKL</a:t>
            </a:r>
          </a:p>
          <a:p>
            <a:r>
              <a:rPr lang="de-DE" sz="1600" dirty="0" err="1"/>
              <a:t>Kofasil</a:t>
            </a:r>
            <a:r>
              <a:rPr lang="de-DE" sz="1600" dirty="0"/>
              <a:t> S</a:t>
            </a:r>
            <a:endParaRPr lang="en-US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D26383-A438-45F7-B2CF-8CFB12C88BFB}"/>
              </a:ext>
            </a:extLst>
          </p:cNvPr>
          <p:cNvSpPr txBox="1"/>
          <p:nvPr/>
        </p:nvSpPr>
        <p:spPr>
          <a:xfrm>
            <a:off x="205513" y="194047"/>
            <a:ext cx="478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Консерванти/силосні добавки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847528" y="3717032"/>
            <a:ext cx="288032" cy="13681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722820" y="2577966"/>
            <a:ext cx="8837676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СР</a:t>
            </a:r>
            <a:r>
              <a:rPr lang="de-DE" sz="1600" dirty="0"/>
              <a:t>  </a:t>
            </a:r>
            <a:r>
              <a:rPr lang="uk-UA" sz="1600" dirty="0"/>
              <a:t>Ц/БЄ</a:t>
            </a:r>
            <a:r>
              <a:rPr lang="de-DE" sz="1600" dirty="0"/>
              <a:t> </a:t>
            </a:r>
            <a:r>
              <a:rPr lang="uk-UA" sz="1600" dirty="0"/>
              <a:t>  КФ</a:t>
            </a:r>
            <a:r>
              <a:rPr lang="de-DE" sz="1600" dirty="0"/>
              <a:t>	</a:t>
            </a:r>
            <a:r>
              <a:rPr lang="uk-UA" sz="1600" dirty="0"/>
              <a:t>Контроль</a:t>
            </a:r>
            <a:r>
              <a:rPr lang="de-DE" sz="1600" dirty="0"/>
              <a:t>		</a:t>
            </a:r>
            <a:r>
              <a:rPr lang="de-DE" sz="1600" dirty="0" err="1"/>
              <a:t>LAB</a:t>
            </a:r>
            <a:r>
              <a:rPr lang="de-DE" sz="1400" dirty="0" err="1"/>
              <a:t>homo</a:t>
            </a:r>
            <a:r>
              <a:rPr lang="de-DE" sz="1600" dirty="0"/>
              <a:t>		</a:t>
            </a:r>
            <a:r>
              <a:rPr lang="de-DE" sz="1600" dirty="0" err="1">
                <a:solidFill>
                  <a:srgbClr val="000000"/>
                </a:solidFill>
              </a:rPr>
              <a:t>LAB</a:t>
            </a:r>
            <a:r>
              <a:rPr lang="de-DE" sz="1400" dirty="0" err="1">
                <a:solidFill>
                  <a:srgbClr val="000000"/>
                </a:solidFill>
              </a:rPr>
              <a:t>homo</a:t>
            </a:r>
            <a:r>
              <a:rPr lang="de-DE" sz="1600" dirty="0">
                <a:solidFill>
                  <a:srgbClr val="000000"/>
                </a:solidFill>
              </a:rPr>
              <a:t>	   	</a:t>
            </a:r>
            <a:r>
              <a:rPr lang="de-DE" sz="1600" dirty="0" err="1">
                <a:solidFill>
                  <a:srgbClr val="000000"/>
                </a:solidFill>
              </a:rPr>
              <a:t>Kofasil</a:t>
            </a:r>
            <a:endParaRPr lang="de-DE" sz="1600" dirty="0">
              <a:solidFill>
                <a:srgbClr val="000000"/>
              </a:solidFill>
            </a:endParaRPr>
          </a:p>
          <a:p>
            <a:r>
              <a:rPr lang="de-DE" sz="1600" dirty="0">
                <a:solidFill>
                  <a:srgbClr val="000000"/>
                </a:solidFill>
              </a:rPr>
              <a:t>						2% </a:t>
            </a:r>
            <a:r>
              <a:rPr lang="uk-UA" sz="1600" dirty="0">
                <a:solidFill>
                  <a:srgbClr val="000000"/>
                </a:solidFill>
              </a:rPr>
              <a:t>глюкози</a:t>
            </a:r>
            <a:r>
              <a:rPr lang="de-DE" sz="1600" dirty="0">
                <a:solidFill>
                  <a:srgbClr val="000000"/>
                </a:solidFill>
              </a:rPr>
              <a:t>	liquid</a:t>
            </a:r>
          </a:p>
          <a:p>
            <a:r>
              <a:rPr lang="de-DE" sz="1600" dirty="0">
                <a:solidFill>
                  <a:srgbClr val="000000"/>
                </a:solidFill>
              </a:rPr>
              <a:t>		  BA	Cl.	BA	Cl.	BA	Cl.	BA	Cl.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rgbClr val="000000"/>
                </a:solidFill>
              </a:rPr>
              <a:t>			           (</a:t>
            </a:r>
            <a:r>
              <a:rPr lang="uk-UA" sz="1600" dirty="0">
                <a:solidFill>
                  <a:srgbClr val="000000"/>
                </a:solidFill>
              </a:rPr>
              <a:t>кислота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в</a:t>
            </a:r>
            <a:r>
              <a:rPr lang="de-DE" sz="1600" dirty="0">
                <a:solidFill>
                  <a:srgbClr val="000000"/>
                </a:solidFill>
              </a:rPr>
              <a:t> % </a:t>
            </a:r>
            <a:r>
              <a:rPr lang="uk-UA" sz="1600" dirty="0">
                <a:solidFill>
                  <a:srgbClr val="000000"/>
                </a:solidFill>
              </a:rPr>
              <a:t>СР</a:t>
            </a:r>
            <a:r>
              <a:rPr lang="de-DE" sz="1600" dirty="0">
                <a:solidFill>
                  <a:srgbClr val="000000"/>
                </a:solidFill>
              </a:rPr>
              <a:t>, </a:t>
            </a:r>
            <a:r>
              <a:rPr lang="uk-UA" sz="1600" dirty="0" err="1">
                <a:solidFill>
                  <a:srgbClr val="000000"/>
                </a:solidFill>
              </a:rPr>
              <a:t>Клостридії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к-сть спор/г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зеленої маси</a:t>
            </a:r>
            <a:r>
              <a:rPr lang="de-DE" sz="16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 22    3.1     47	  </a:t>
            </a:r>
            <a:r>
              <a:rPr lang="de-DE" sz="1600" b="1" dirty="0">
                <a:solidFill>
                  <a:srgbClr val="FF0000"/>
                </a:solidFill>
              </a:rPr>
              <a:t>4.6</a:t>
            </a:r>
            <a:r>
              <a:rPr lang="de-DE" sz="1600" dirty="0"/>
              <a:t>	1.1x10</a:t>
            </a:r>
            <a:r>
              <a:rPr lang="de-DE" sz="1600" baseline="30000" dirty="0"/>
              <a:t>6</a:t>
            </a:r>
            <a:r>
              <a:rPr lang="de-DE" sz="1600" dirty="0"/>
              <a:t>	</a:t>
            </a:r>
            <a:r>
              <a:rPr lang="de-DE" sz="1600" b="1" dirty="0">
                <a:solidFill>
                  <a:srgbClr val="FF0000"/>
                </a:solidFill>
              </a:rPr>
              <a:t>1.3</a:t>
            </a:r>
            <a:r>
              <a:rPr lang="de-DE" sz="1600" dirty="0"/>
              <a:t>	9.6x10</a:t>
            </a:r>
            <a:r>
              <a:rPr lang="de-DE" sz="1600" baseline="30000" dirty="0"/>
              <a:t>5</a:t>
            </a:r>
            <a:r>
              <a:rPr lang="de-DE" sz="1600" dirty="0"/>
              <a:t>	</a:t>
            </a:r>
            <a:r>
              <a:rPr lang="de-DE" sz="1600" b="1" dirty="0">
                <a:solidFill>
                  <a:srgbClr val="FF0000"/>
                </a:solidFill>
              </a:rPr>
              <a:t>0.4</a:t>
            </a:r>
            <a:r>
              <a:rPr lang="de-DE" sz="1600" dirty="0"/>
              <a:t>	2.5x10</a:t>
            </a:r>
            <a:r>
              <a:rPr lang="de-DE" sz="1600" baseline="30000" dirty="0"/>
              <a:t>4</a:t>
            </a:r>
            <a:r>
              <a:rPr lang="de-DE" sz="1600" dirty="0"/>
              <a:t>	  </a:t>
            </a:r>
            <a:r>
              <a:rPr lang="de-DE" sz="1600" b="1" dirty="0">
                <a:solidFill>
                  <a:srgbClr val="00B050"/>
                </a:solidFill>
              </a:rPr>
              <a:t>0.0</a:t>
            </a:r>
            <a:r>
              <a:rPr lang="de-DE" sz="1600" dirty="0"/>
              <a:t>	</a:t>
            </a:r>
            <a:r>
              <a:rPr lang="de-DE" sz="1600" dirty="0" err="1"/>
              <a:t>n.d</a:t>
            </a:r>
            <a:r>
              <a:rPr lang="de-DE" sz="1600" dirty="0"/>
              <a:t>.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 32    2.4     52	  </a:t>
            </a:r>
            <a:r>
              <a:rPr lang="de-DE" sz="1600" b="1" dirty="0">
                <a:solidFill>
                  <a:srgbClr val="FF0000"/>
                </a:solidFill>
              </a:rPr>
              <a:t>1.7</a:t>
            </a:r>
            <a:r>
              <a:rPr lang="de-DE" sz="1600" dirty="0"/>
              <a:t>	3.0x10</a:t>
            </a:r>
            <a:r>
              <a:rPr lang="de-DE" sz="1600" baseline="30000" dirty="0"/>
              <a:t>4</a:t>
            </a:r>
            <a:r>
              <a:rPr lang="de-DE" sz="1600" dirty="0"/>
              <a:t>	</a:t>
            </a:r>
            <a:r>
              <a:rPr lang="de-DE" sz="1600" b="1" dirty="0">
                <a:solidFill>
                  <a:srgbClr val="FF0000"/>
                </a:solidFill>
              </a:rPr>
              <a:t>1.0</a:t>
            </a:r>
            <a:r>
              <a:rPr lang="de-DE" sz="1600" dirty="0"/>
              <a:t>	1.8x10</a:t>
            </a:r>
            <a:r>
              <a:rPr lang="de-DE" sz="1600" baseline="30000" dirty="0"/>
              <a:t>6</a:t>
            </a:r>
            <a:r>
              <a:rPr lang="de-DE" sz="1600" dirty="0"/>
              <a:t>	</a:t>
            </a:r>
            <a:r>
              <a:rPr lang="de-DE" sz="1600" b="1" dirty="0">
                <a:solidFill>
                  <a:srgbClr val="FF0000"/>
                </a:solidFill>
              </a:rPr>
              <a:t>0.6</a:t>
            </a:r>
            <a:r>
              <a:rPr lang="de-DE" sz="1600" dirty="0"/>
              <a:t>	3.7x10</a:t>
            </a:r>
            <a:r>
              <a:rPr lang="de-DE" sz="1600" baseline="30000" dirty="0"/>
              <a:t>3</a:t>
            </a:r>
            <a:r>
              <a:rPr lang="de-DE" sz="1600" dirty="0"/>
              <a:t>	  </a:t>
            </a:r>
            <a:r>
              <a:rPr lang="de-DE" sz="1600" b="1" dirty="0">
                <a:solidFill>
                  <a:srgbClr val="00B050"/>
                </a:solidFill>
              </a:rPr>
              <a:t>0.0</a:t>
            </a:r>
            <a:r>
              <a:rPr lang="de-DE" sz="1600" dirty="0"/>
              <a:t>	</a:t>
            </a:r>
            <a:r>
              <a:rPr lang="de-DE" sz="1600" dirty="0" err="1"/>
              <a:t>n.d</a:t>
            </a:r>
            <a:r>
              <a:rPr lang="de-DE" sz="1600" dirty="0"/>
              <a:t>.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 42    2.0     57	  </a:t>
            </a:r>
            <a:r>
              <a:rPr lang="de-DE" sz="1600" b="1" dirty="0">
                <a:solidFill>
                  <a:srgbClr val="FF0000"/>
                </a:solidFill>
              </a:rPr>
              <a:t>1.1</a:t>
            </a:r>
            <a:r>
              <a:rPr lang="de-DE" sz="1600" dirty="0"/>
              <a:t>	6.0x10</a:t>
            </a:r>
            <a:r>
              <a:rPr lang="de-DE" sz="1600" baseline="30000" dirty="0"/>
              <a:t>2</a:t>
            </a:r>
            <a:r>
              <a:rPr lang="de-DE" sz="1600" dirty="0"/>
              <a:t>	0.3	  </a:t>
            </a:r>
            <a:r>
              <a:rPr lang="de-DE" sz="1600" dirty="0" err="1"/>
              <a:t>n.d</a:t>
            </a:r>
            <a:r>
              <a:rPr lang="de-DE" sz="1600" dirty="0"/>
              <a:t>.	</a:t>
            </a:r>
            <a:r>
              <a:rPr lang="de-DE" sz="1600" b="1" dirty="0">
                <a:solidFill>
                  <a:srgbClr val="00B050"/>
                </a:solidFill>
              </a:rPr>
              <a:t>0.2</a:t>
            </a:r>
            <a:r>
              <a:rPr lang="de-DE" sz="1600" dirty="0"/>
              <a:t>	15	  </a:t>
            </a:r>
            <a:r>
              <a:rPr lang="de-DE" sz="1600" b="1" dirty="0">
                <a:solidFill>
                  <a:srgbClr val="00B050"/>
                </a:solidFill>
              </a:rPr>
              <a:t>0.0</a:t>
            </a:r>
            <a:r>
              <a:rPr lang="de-DE" sz="1600" dirty="0"/>
              <a:t>	</a:t>
            </a:r>
            <a:r>
              <a:rPr lang="de-DE" sz="1600" dirty="0" err="1"/>
              <a:t>n.d</a:t>
            </a:r>
            <a:r>
              <a:rPr lang="de-DE" sz="1600" dirty="0"/>
              <a:t>.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 52    1,7     65	</a:t>
            </a:r>
            <a:r>
              <a:rPr lang="de-DE" sz="1600" b="1" dirty="0">
                <a:solidFill>
                  <a:srgbClr val="00B050"/>
                </a:solidFill>
              </a:rPr>
              <a:t>  0.0</a:t>
            </a:r>
            <a:r>
              <a:rPr lang="de-DE" sz="1600" dirty="0"/>
              <a:t>	1.1x10</a:t>
            </a:r>
            <a:r>
              <a:rPr lang="de-DE" sz="1600" baseline="30000" dirty="0"/>
              <a:t>2</a:t>
            </a:r>
            <a:r>
              <a:rPr lang="de-DE" sz="1600" dirty="0"/>
              <a:t>	</a:t>
            </a:r>
            <a:r>
              <a:rPr lang="de-DE" sz="1600" b="1" dirty="0">
                <a:solidFill>
                  <a:srgbClr val="00B050"/>
                </a:solidFill>
              </a:rPr>
              <a:t>0.0</a:t>
            </a:r>
            <a:r>
              <a:rPr lang="de-DE" sz="1600" dirty="0"/>
              <a:t>	  </a:t>
            </a:r>
            <a:r>
              <a:rPr lang="de-DE" sz="1600" dirty="0" err="1"/>
              <a:t>n.d</a:t>
            </a:r>
            <a:r>
              <a:rPr lang="de-DE" sz="1600" dirty="0"/>
              <a:t>.	</a:t>
            </a:r>
            <a:r>
              <a:rPr lang="de-DE" sz="1600" b="1" dirty="0">
                <a:solidFill>
                  <a:srgbClr val="00B050"/>
                </a:solidFill>
              </a:rPr>
              <a:t>0.0</a:t>
            </a:r>
            <a:r>
              <a:rPr lang="de-DE" sz="1600" dirty="0"/>
              <a:t>	  </a:t>
            </a:r>
            <a:r>
              <a:rPr lang="de-DE" sz="1600" dirty="0" err="1"/>
              <a:t>n.d</a:t>
            </a:r>
            <a:r>
              <a:rPr lang="de-DE" sz="1600" dirty="0"/>
              <a:t>.	  </a:t>
            </a:r>
            <a:r>
              <a:rPr lang="de-DE" sz="1600" b="1" dirty="0">
                <a:solidFill>
                  <a:srgbClr val="00B050"/>
                </a:solidFill>
              </a:rPr>
              <a:t>0.0</a:t>
            </a:r>
            <a:r>
              <a:rPr lang="de-DE" sz="1600" dirty="0"/>
              <a:t>	</a:t>
            </a:r>
            <a:r>
              <a:rPr lang="de-DE" sz="1600" dirty="0" err="1"/>
              <a:t>n.d</a:t>
            </a:r>
            <a:r>
              <a:rPr lang="de-DE" sz="1600" dirty="0"/>
              <a:t>.</a:t>
            </a:r>
            <a:endParaRPr lang="en-US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1722820" y="1556793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Вплив</a:t>
            </a:r>
            <a:r>
              <a:rPr lang="en-US" b="1" dirty="0"/>
              <a:t> </a:t>
            </a:r>
            <a:r>
              <a:rPr lang="uk-UA" b="1" dirty="0"/>
              <a:t>СР</a:t>
            </a:r>
            <a:r>
              <a:rPr lang="en-US" b="1" dirty="0"/>
              <a:t> </a:t>
            </a:r>
            <a:r>
              <a:rPr lang="uk-UA" b="1" dirty="0"/>
              <a:t>та</a:t>
            </a:r>
            <a:r>
              <a:rPr lang="en-US" b="1" dirty="0"/>
              <a:t> </a:t>
            </a:r>
            <a:r>
              <a:rPr lang="uk-UA" b="1" dirty="0"/>
              <a:t>добавки</a:t>
            </a:r>
            <a:r>
              <a:rPr lang="en-US" b="1" dirty="0"/>
              <a:t> </a:t>
            </a:r>
            <a:r>
              <a:rPr lang="uk-UA" b="1" dirty="0"/>
              <a:t>на</a:t>
            </a:r>
            <a:r>
              <a:rPr lang="en-US" b="1" dirty="0"/>
              <a:t> </a:t>
            </a:r>
            <a:r>
              <a:rPr lang="uk-UA" b="1" dirty="0"/>
              <a:t>масляну</a:t>
            </a:r>
            <a:r>
              <a:rPr lang="en-US" b="1" dirty="0"/>
              <a:t> </a:t>
            </a:r>
            <a:r>
              <a:rPr lang="uk-UA" b="1" dirty="0"/>
              <a:t>кислоту</a:t>
            </a:r>
            <a:r>
              <a:rPr lang="en-US" b="1" dirty="0"/>
              <a:t> </a:t>
            </a:r>
            <a:r>
              <a:rPr lang="uk-UA" b="1" dirty="0"/>
              <a:t>і</a:t>
            </a:r>
            <a:r>
              <a:rPr lang="en-US" b="1" dirty="0"/>
              <a:t> </a:t>
            </a:r>
            <a:r>
              <a:rPr lang="uk-UA" b="1" dirty="0"/>
              <a:t>кількість </a:t>
            </a:r>
            <a:r>
              <a:rPr lang="uk-UA" b="1" dirty="0" err="1"/>
              <a:t>клостридій</a:t>
            </a:r>
            <a:r>
              <a:rPr lang="en-US" b="1" dirty="0"/>
              <a:t>; </a:t>
            </a:r>
            <a:r>
              <a:rPr lang="uk-UA" b="1" dirty="0"/>
              <a:t>трав’яний силос 1-го укосу </a:t>
            </a:r>
            <a:r>
              <a:rPr lang="en-US" dirty="0"/>
              <a:t>(</a:t>
            </a:r>
            <a:r>
              <a:rPr lang="uk-UA" dirty="0"/>
              <a:t>забруднений грястицею збірною (</a:t>
            </a:r>
            <a:r>
              <a:rPr lang="en-US" sz="1600" i="1" dirty="0"/>
              <a:t>Dactylis glomerata</a:t>
            </a:r>
            <a:r>
              <a:rPr lang="uk-UA" sz="1600" i="1" dirty="0"/>
              <a:t>) </a:t>
            </a:r>
            <a:r>
              <a:rPr lang="uk-UA" sz="1600" dirty="0"/>
              <a:t>і</a:t>
            </a:r>
            <a:r>
              <a:rPr lang="en-US" sz="1600" i="1" dirty="0"/>
              <a:t> </a:t>
            </a:r>
            <a:r>
              <a:rPr lang="uk-UA" sz="1600" dirty="0" err="1"/>
              <a:t>клостридіями</a:t>
            </a:r>
            <a:r>
              <a:rPr lang="en-US" dirty="0"/>
              <a:t>)			</a:t>
            </a:r>
            <a:r>
              <a:rPr lang="en-US" sz="1400" dirty="0"/>
              <a:t>(</a:t>
            </a:r>
            <a:r>
              <a:rPr lang="en-US" sz="1400" dirty="0" err="1"/>
              <a:t>Polip</a:t>
            </a:r>
            <a:r>
              <a:rPr lang="en-US" sz="1400" dirty="0"/>
              <a:t> 2002)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1722820" y="2564904"/>
            <a:ext cx="86409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1722820" y="3645024"/>
            <a:ext cx="86409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1722820" y="5157192"/>
            <a:ext cx="86409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775520" y="5157193"/>
            <a:ext cx="5234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LAB=</a:t>
            </a:r>
            <a:r>
              <a:rPr lang="uk-UA" sz="1400" dirty="0"/>
              <a:t>молочнокислі бактерії</a:t>
            </a:r>
            <a:r>
              <a:rPr lang="de-DE" sz="1400" dirty="0"/>
              <a:t>,   BA=</a:t>
            </a:r>
            <a:r>
              <a:rPr lang="uk-UA" sz="1400" dirty="0"/>
              <a:t>масляна</a:t>
            </a:r>
            <a:r>
              <a:rPr lang="de-DE" sz="1400" dirty="0"/>
              <a:t> </a:t>
            </a:r>
            <a:r>
              <a:rPr lang="uk-UA" sz="1400" dirty="0"/>
              <a:t>кислота</a:t>
            </a:r>
            <a:r>
              <a:rPr lang="de-DE" sz="1400" dirty="0"/>
              <a:t>,   Cl.=</a:t>
            </a:r>
            <a:r>
              <a:rPr lang="uk-UA" sz="1400" dirty="0" err="1"/>
              <a:t>Клостридії</a:t>
            </a:r>
            <a:endParaRPr lang="en-US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E73E3BA-DD3F-AB02-379E-D92CFD673D67}"/>
              </a:ext>
            </a:extLst>
          </p:cNvPr>
          <p:cNvSpPr txBox="1"/>
          <p:nvPr/>
        </p:nvSpPr>
        <p:spPr>
          <a:xfrm>
            <a:off x="205513" y="194047"/>
            <a:ext cx="3425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uk-UA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інокулянти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27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782192265"/>
              </p:ext>
            </p:extLst>
          </p:nvPr>
        </p:nvGraphicFramePr>
        <p:xfrm>
          <a:off x="2878482" y="1160749"/>
          <a:ext cx="4619389" cy="418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878482" y="5374085"/>
            <a:ext cx="49074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Втрати при ферментації залежно від</a:t>
            </a:r>
            <a:r>
              <a:rPr lang="en-GB" b="1" dirty="0"/>
              <a:t> pH </a:t>
            </a:r>
            <a:r>
              <a:rPr lang="uk-UA" b="1" dirty="0"/>
              <a:t>і використання</a:t>
            </a:r>
            <a:r>
              <a:rPr lang="en-GB" b="1" dirty="0"/>
              <a:t> </a:t>
            </a:r>
            <a:r>
              <a:rPr lang="en-GB" b="1" dirty="0" err="1"/>
              <a:t>Kofasil</a:t>
            </a:r>
            <a:r>
              <a:rPr lang="en-GB" b="1" dirty="0"/>
              <a:t> liquid</a:t>
            </a:r>
          </a:p>
          <a:p>
            <a:r>
              <a:rPr lang="en-GB" sz="1600" dirty="0"/>
              <a:t>(</a:t>
            </a:r>
            <a:r>
              <a:rPr lang="uk-UA" sz="1600" dirty="0"/>
              <a:t>трав’яний</a:t>
            </a:r>
            <a:r>
              <a:rPr lang="en-GB" sz="1600" dirty="0"/>
              <a:t> </a:t>
            </a:r>
            <a:r>
              <a:rPr lang="uk-UA" sz="1600" dirty="0"/>
              <a:t>силос</a:t>
            </a:r>
            <a:r>
              <a:rPr lang="en-GB" sz="1600" dirty="0"/>
              <a:t>, 25…30% </a:t>
            </a:r>
            <a:r>
              <a:rPr lang="uk-UA" sz="1600" dirty="0"/>
              <a:t>СР</a:t>
            </a:r>
            <a:r>
              <a:rPr lang="en-GB" sz="1600" dirty="0"/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3B3735-0EF0-7060-50A3-730A7E0BD539}"/>
              </a:ext>
            </a:extLst>
          </p:cNvPr>
          <p:cNvSpPr txBox="1"/>
          <p:nvPr/>
        </p:nvSpPr>
        <p:spPr>
          <a:xfrm>
            <a:off x="205513" y="194047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76D1C73-ED99-4972-A1F3-CE0FFC41FD90}"/>
              </a:ext>
            </a:extLst>
          </p:cNvPr>
          <p:cNvSpPr/>
          <p:nvPr/>
        </p:nvSpPr>
        <p:spPr>
          <a:xfrm>
            <a:off x="2743200" y="2222695"/>
            <a:ext cx="436098" cy="146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Втрата СР, %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7EBE8A3-63B4-4CA8-ADC2-22C640F393E7}"/>
              </a:ext>
            </a:extLst>
          </p:cNvPr>
          <p:cNvSpPr/>
          <p:nvPr/>
        </p:nvSpPr>
        <p:spPr>
          <a:xfrm>
            <a:off x="4495800" y="4861560"/>
            <a:ext cx="502920" cy="405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>
                <a:solidFill>
                  <a:schemeClr val="tx1"/>
                </a:solidFill>
              </a:rPr>
              <a:t>Втрата СР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CBE2CC6-433B-41C8-853C-D94A1A2F66A6}"/>
              </a:ext>
            </a:extLst>
          </p:cNvPr>
          <p:cNvSpPr/>
          <p:nvPr/>
        </p:nvSpPr>
        <p:spPr>
          <a:xfrm>
            <a:off x="5134002" y="5034369"/>
            <a:ext cx="1776504" cy="202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Втрата СР без </a:t>
            </a:r>
            <a:r>
              <a:rPr lang="en-US" sz="1200" dirty="0">
                <a:solidFill>
                  <a:schemeClr val="tx1"/>
                </a:solidFill>
              </a:rPr>
              <a:t>KL</a:t>
            </a:r>
            <a:endParaRPr lang="uk-U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5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E67D-AEC2-4618-9EB0-74B38F954C31}" type="slidenum">
              <a:rPr lang="de-DE" altLang="en-US"/>
              <a:pPr/>
              <a:t>3</a:t>
            </a:fld>
            <a:endParaRPr lang="de-DE" alt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03801" y="2772195"/>
            <a:ext cx="6835167" cy="205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4638" indent="-2746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lnSpc>
                <a:spcPct val="130000"/>
              </a:lnSpc>
              <a:buClr>
                <a:schemeClr val="tx1"/>
              </a:buClr>
              <a:buSzPct val="80000"/>
              <a:buFont typeface="+mj-lt"/>
              <a:buAutoNum type="arabicParenR"/>
            </a:pPr>
            <a:r>
              <a:rPr lang="uk-UA" altLang="en-US" sz="2000" u="sng" dirty="0">
                <a:latin typeface="Arial" pitchFamily="34" charset="0"/>
              </a:rPr>
              <a:t>властивості культури/маси , </a:t>
            </a:r>
            <a:r>
              <a:rPr lang="uk-UA" altLang="en-US" sz="2000" dirty="0">
                <a:latin typeface="Arial" pitchFamily="34" charset="0"/>
              </a:rPr>
              <a:t>наприклад, СР, розчинні вуглеводи</a:t>
            </a:r>
            <a:r>
              <a:rPr lang="en-GB" altLang="en-US" sz="2000" dirty="0">
                <a:latin typeface="Arial" pitchFamily="34" charset="0"/>
              </a:rPr>
              <a:t>, </a:t>
            </a:r>
            <a:r>
              <a:rPr lang="uk-UA" altLang="en-US" sz="2000" dirty="0">
                <a:latin typeface="Arial" pitchFamily="34" charset="0"/>
              </a:rPr>
              <a:t>сирий протеїн, зола, </a:t>
            </a:r>
            <a:r>
              <a:rPr lang="en-GB" altLang="en-US" sz="2000" dirty="0">
                <a:latin typeface="Arial" pitchFamily="34" charset="0"/>
              </a:rPr>
              <a:t>…  </a:t>
            </a:r>
          </a:p>
          <a:p>
            <a:pPr marL="457200" indent="-457200">
              <a:lnSpc>
                <a:spcPct val="130000"/>
              </a:lnSpc>
              <a:buClr>
                <a:schemeClr val="tx1"/>
              </a:buClr>
              <a:buSzPct val="80000"/>
              <a:buFont typeface="+mj-lt"/>
              <a:buAutoNum type="arabicParenR"/>
            </a:pPr>
            <a:r>
              <a:rPr lang="uk-UA" altLang="en-US" sz="2000" dirty="0">
                <a:latin typeface="Arial" pitchFamily="34" charset="0"/>
              </a:rPr>
              <a:t>профіль</a:t>
            </a:r>
            <a:r>
              <a:rPr lang="en-GB" altLang="en-US" sz="2000" dirty="0">
                <a:latin typeface="Arial" pitchFamily="34" charset="0"/>
              </a:rPr>
              <a:t>/</a:t>
            </a:r>
            <a:r>
              <a:rPr lang="uk-UA" altLang="en-US" sz="2000" dirty="0">
                <a:latin typeface="Arial" pitchFamily="34" charset="0"/>
              </a:rPr>
              <a:t>кількість </a:t>
            </a:r>
            <a:r>
              <a:rPr lang="uk-UA" altLang="en-US" sz="2000" u="sng" dirty="0">
                <a:latin typeface="Arial" pitchFamily="34" charset="0"/>
              </a:rPr>
              <a:t>мікробів </a:t>
            </a:r>
            <a:r>
              <a:rPr lang="uk-UA" altLang="en-US" sz="2000" dirty="0">
                <a:latin typeface="Arial" pitchFamily="34" charset="0"/>
              </a:rPr>
              <a:t>на культурі/масі</a:t>
            </a:r>
            <a:endParaRPr lang="en-GB" altLang="en-US" sz="2000" dirty="0">
              <a:latin typeface="Arial" pitchFamily="34" charset="0"/>
            </a:endParaRPr>
          </a:p>
          <a:p>
            <a:pPr marL="457200" indent="-457200">
              <a:lnSpc>
                <a:spcPct val="130000"/>
              </a:lnSpc>
              <a:buClr>
                <a:schemeClr val="tx1"/>
              </a:buClr>
              <a:buSzPct val="80000"/>
              <a:buFont typeface="+mj-lt"/>
              <a:buAutoNum type="arabicParenR"/>
            </a:pPr>
            <a:r>
              <a:rPr lang="uk-UA" altLang="en-US" sz="2000" u="sng" dirty="0">
                <a:latin typeface="Arial" pitchFamily="34" charset="0"/>
              </a:rPr>
              <a:t>агротехнічні прийоми </a:t>
            </a:r>
            <a:r>
              <a:rPr lang="en-GB" altLang="en-US" sz="2000" dirty="0">
                <a:latin typeface="Arial" pitchFamily="34" charset="0"/>
              </a:rPr>
              <a:t>(</a:t>
            </a:r>
            <a:r>
              <a:rPr lang="uk-UA" altLang="en-US" sz="2000" dirty="0">
                <a:latin typeface="Arial" pitchFamily="34" charset="0"/>
              </a:rPr>
              <a:t>якість роботи фермерів)</a:t>
            </a:r>
            <a:endParaRPr lang="en-GB" altLang="en-US" sz="2000" dirty="0">
              <a:latin typeface="Arial" pitchFamily="34" charset="0"/>
            </a:endParaRPr>
          </a:p>
          <a:p>
            <a:pPr marL="457200" indent="-457200">
              <a:lnSpc>
                <a:spcPct val="130000"/>
              </a:lnSpc>
              <a:buClr>
                <a:schemeClr val="tx1"/>
              </a:buClr>
              <a:buSzPct val="80000"/>
              <a:buFont typeface="+mj-lt"/>
              <a:buAutoNum type="arabicParenR"/>
            </a:pPr>
            <a:r>
              <a:rPr lang="uk-UA" altLang="en-US" sz="2000" u="sng" dirty="0">
                <a:latin typeface="Arial" pitchFamily="34" charset="0"/>
              </a:rPr>
              <a:t>силосні добавки</a:t>
            </a:r>
            <a:endParaRPr lang="en-GB" altLang="en-US" sz="2000" u="sng" dirty="0">
              <a:latin typeface="Arial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65069" y="2051469"/>
            <a:ext cx="55589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en-US" sz="2000" b="1" dirty="0">
                <a:latin typeface="Arial" pitchFamily="34" charset="0"/>
              </a:rPr>
              <a:t>Основні фактори впливу на якість силосу</a:t>
            </a:r>
            <a:endParaRPr lang="de-DE" altLang="en-US" sz="2000" b="1" dirty="0">
              <a:latin typeface="Arial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E13A35D-EF1F-E8F3-3059-B90FAEEC3994}"/>
              </a:ext>
            </a:extLst>
          </p:cNvPr>
          <p:cNvSpPr txBox="1"/>
          <p:nvPr/>
        </p:nvSpPr>
        <p:spPr>
          <a:xfrm>
            <a:off x="205513" y="194047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86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6BEC3D4-9758-4DF3-B55E-5C4B0D79D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981873"/>
              </p:ext>
            </p:extLst>
          </p:nvPr>
        </p:nvGraphicFramePr>
        <p:xfrm>
          <a:off x="2694064" y="1571663"/>
          <a:ext cx="4579144" cy="361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694065" y="5185292"/>
            <a:ext cx="5169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Кількість</a:t>
            </a:r>
            <a:r>
              <a:rPr lang="en-GB" dirty="0"/>
              <a:t> </a:t>
            </a:r>
            <a:r>
              <a:rPr lang="uk-UA" dirty="0"/>
              <a:t>спор </a:t>
            </a:r>
            <a:r>
              <a:rPr lang="uk-UA" dirty="0" err="1"/>
              <a:t>Клостридій</a:t>
            </a:r>
            <a:r>
              <a:rPr lang="en-GB" dirty="0"/>
              <a:t> (</a:t>
            </a:r>
            <a:r>
              <a:rPr lang="uk-UA" dirty="0"/>
              <a:t>к-сть спор</a:t>
            </a:r>
            <a:r>
              <a:rPr lang="en-GB" dirty="0"/>
              <a:t>/</a:t>
            </a:r>
            <a:r>
              <a:rPr lang="uk-UA" dirty="0"/>
              <a:t>г</a:t>
            </a:r>
            <a:r>
              <a:rPr lang="en-GB" dirty="0"/>
              <a:t>) </a:t>
            </a:r>
            <a:r>
              <a:rPr lang="uk-UA" dirty="0"/>
              <a:t>в</a:t>
            </a:r>
            <a:r>
              <a:rPr lang="en-GB" dirty="0"/>
              <a:t> </a:t>
            </a:r>
            <a:r>
              <a:rPr lang="uk-UA" dirty="0"/>
              <a:t>трав’яних </a:t>
            </a:r>
            <a:r>
              <a:rPr lang="uk-UA" dirty="0" err="1"/>
              <a:t>силосах</a:t>
            </a:r>
            <a:r>
              <a:rPr lang="uk-UA" dirty="0"/>
              <a:t> з району </a:t>
            </a:r>
            <a:r>
              <a:rPr lang="uk-UA" dirty="0" err="1"/>
              <a:t>Ругаланн</a:t>
            </a:r>
            <a:r>
              <a:rPr lang="en-GB" dirty="0"/>
              <a:t>, </a:t>
            </a:r>
            <a:r>
              <a:rPr lang="uk-UA" dirty="0"/>
              <a:t>Норвегія</a:t>
            </a:r>
          </a:p>
          <a:p>
            <a:r>
              <a:rPr lang="en-GB" dirty="0"/>
              <a:t> 	    	</a:t>
            </a:r>
            <a:r>
              <a:rPr lang="en-GB" sz="1400" dirty="0"/>
              <a:t>(Tine dairy, 2017)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F36B660-730E-EB9D-8E49-A67DC8C5B24F}"/>
              </a:ext>
            </a:extLst>
          </p:cNvPr>
          <p:cNvSpPr txBox="1"/>
          <p:nvPr/>
        </p:nvSpPr>
        <p:spPr>
          <a:xfrm>
            <a:off x="205513" y="194047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F1EA3C2-8AC2-47E4-A444-AE3C4CDCCD5D}"/>
              </a:ext>
            </a:extLst>
          </p:cNvPr>
          <p:cNvSpPr/>
          <p:nvPr/>
        </p:nvSpPr>
        <p:spPr>
          <a:xfrm>
            <a:off x="2912012" y="4726745"/>
            <a:ext cx="1772530" cy="458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На основі мурашиної кислоти</a:t>
            </a:r>
          </a:p>
        </p:txBody>
      </p:sp>
    </p:spTree>
    <p:extLst>
      <p:ext uri="{BB962C8B-B14F-4D97-AF65-F5344CB8AC3E}">
        <p14:creationId xmlns:p14="http://schemas.microsoft.com/office/powerpoint/2010/main" val="3765595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0D928C5-5C6F-BA0C-BDB2-415C1E9AFDB9}"/>
              </a:ext>
            </a:extLst>
          </p:cNvPr>
          <p:cNvSpPr txBox="1"/>
          <p:nvPr/>
        </p:nvSpPr>
        <p:spPr>
          <a:xfrm>
            <a:off x="2320905" y="1448413"/>
            <a:ext cx="5975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Склад трав’яного силосу, який використовувався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 дослідженні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(Nadeau et al 2014)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772288-B782-FF67-86FB-1447729EEF39}"/>
              </a:ext>
            </a:extLst>
          </p:cNvPr>
          <p:cNvSpPr txBox="1"/>
          <p:nvPr/>
        </p:nvSpPr>
        <p:spPr>
          <a:xfrm>
            <a:off x="2412586" y="2368384"/>
            <a:ext cx="4848230" cy="379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/>
              <a:t>		             </a:t>
            </a:r>
            <a:r>
              <a:rPr lang="uk-UA" sz="1600" dirty="0"/>
              <a:t>      </a:t>
            </a:r>
            <a:r>
              <a:rPr lang="de-DE" sz="1600" dirty="0"/>
              <a:t> </a:t>
            </a:r>
            <a:r>
              <a:rPr lang="en-US" sz="1200" dirty="0" err="1"/>
              <a:t>Kofasil</a:t>
            </a:r>
            <a:r>
              <a:rPr lang="en-US" sz="1200" dirty="0"/>
              <a:t> ultra K, </a:t>
            </a:r>
            <a:r>
              <a:rPr lang="uk-UA" sz="1200" dirty="0"/>
              <a:t>подібний до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de-DE" sz="1600" dirty="0"/>
              <a:t>		</a:t>
            </a:r>
            <a:r>
              <a:rPr lang="uk-UA" sz="1600" dirty="0"/>
              <a:t>Контроль</a:t>
            </a:r>
            <a:r>
              <a:rPr lang="de-DE" sz="1600" dirty="0"/>
              <a:t>	</a:t>
            </a:r>
            <a:r>
              <a:rPr lang="de-DE" sz="1600" dirty="0" err="1"/>
              <a:t>Kofasil</a:t>
            </a:r>
            <a:r>
              <a:rPr lang="de-DE" sz="1600" dirty="0"/>
              <a:t> liquid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WSC</a:t>
            </a:r>
            <a:r>
              <a:rPr lang="de-DE" sz="1600" dirty="0"/>
              <a:t> </a:t>
            </a:r>
            <a:r>
              <a:rPr lang="de-DE" sz="1400" dirty="0"/>
              <a:t>(% </a:t>
            </a:r>
            <a:r>
              <a:rPr lang="uk-UA" sz="1400" dirty="0"/>
              <a:t>СР</a:t>
            </a:r>
            <a:r>
              <a:rPr lang="de-DE" sz="1400" dirty="0"/>
              <a:t>)</a:t>
            </a:r>
            <a:r>
              <a:rPr lang="de-DE" sz="1600" dirty="0"/>
              <a:t>	  	    1,9	    4,6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pH		    4,6	    4,6</a:t>
            </a:r>
          </a:p>
          <a:p>
            <a:pPr>
              <a:lnSpc>
                <a:spcPct val="150000"/>
              </a:lnSpc>
            </a:pPr>
            <a:r>
              <a:rPr lang="uk-UA" sz="1600" dirty="0"/>
              <a:t>Молочна к-та</a:t>
            </a:r>
            <a:r>
              <a:rPr lang="de-DE" sz="1600" dirty="0"/>
              <a:t> </a:t>
            </a:r>
            <a:r>
              <a:rPr lang="de-DE" sz="1400" dirty="0"/>
              <a:t>(% </a:t>
            </a:r>
            <a:r>
              <a:rPr lang="uk-UA" sz="1400" dirty="0"/>
              <a:t>СР)</a:t>
            </a:r>
            <a:r>
              <a:rPr lang="de-DE" sz="1600" dirty="0"/>
              <a:t> </a:t>
            </a:r>
            <a:r>
              <a:rPr lang="uk-UA" sz="1600" dirty="0"/>
              <a:t>      </a:t>
            </a:r>
            <a:r>
              <a:rPr lang="de-DE" sz="1600" dirty="0"/>
              <a:t>8,6	    8,2	</a:t>
            </a:r>
          </a:p>
          <a:p>
            <a:pPr>
              <a:lnSpc>
                <a:spcPct val="150000"/>
              </a:lnSpc>
            </a:pPr>
            <a:r>
              <a:rPr lang="uk-UA" sz="1600" dirty="0"/>
              <a:t>Оцтова</a:t>
            </a:r>
            <a:r>
              <a:rPr lang="de-DE" sz="1600" dirty="0"/>
              <a:t> </a:t>
            </a:r>
            <a:r>
              <a:rPr lang="uk-UA" sz="1600" dirty="0"/>
              <a:t>к-та </a:t>
            </a:r>
            <a:r>
              <a:rPr lang="de-DE" sz="1400" dirty="0"/>
              <a:t>(% </a:t>
            </a:r>
            <a:r>
              <a:rPr lang="uk-UA" sz="1400" dirty="0"/>
              <a:t>СР</a:t>
            </a:r>
            <a:r>
              <a:rPr lang="de-DE" sz="1400" dirty="0"/>
              <a:t>)</a:t>
            </a:r>
            <a:r>
              <a:rPr lang="de-DE" dirty="0"/>
              <a:t>	</a:t>
            </a:r>
            <a:r>
              <a:rPr lang="de-DE" sz="1600" dirty="0"/>
              <a:t>    2,6	    1,7	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NH3-N </a:t>
            </a:r>
            <a:r>
              <a:rPr lang="de-DE" sz="1400" dirty="0"/>
              <a:t>(% </a:t>
            </a:r>
            <a:r>
              <a:rPr lang="de-DE" sz="1400" dirty="0" err="1"/>
              <a:t>N</a:t>
            </a:r>
            <a:r>
              <a:rPr lang="de-DE" sz="1400" baseline="-25000" dirty="0" err="1"/>
              <a:t>t</a:t>
            </a:r>
            <a:r>
              <a:rPr lang="de-DE" sz="1400" dirty="0"/>
              <a:t>)</a:t>
            </a:r>
            <a:r>
              <a:rPr lang="de-DE" sz="1600" dirty="0"/>
              <a:t>	  </a:t>
            </a:r>
            <a:r>
              <a:rPr lang="uk-UA" sz="1600" dirty="0"/>
              <a:t>  </a:t>
            </a:r>
            <a:r>
              <a:rPr lang="de-DE" sz="1600" dirty="0"/>
              <a:t>11,3	    8,8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NPN </a:t>
            </a:r>
            <a:r>
              <a:rPr lang="de-DE" sz="1400" dirty="0"/>
              <a:t>(% </a:t>
            </a:r>
            <a:r>
              <a:rPr lang="uk-UA" sz="1400" dirty="0"/>
              <a:t>СП</a:t>
            </a:r>
            <a:r>
              <a:rPr lang="de-DE" sz="1400" dirty="0"/>
              <a:t>)</a:t>
            </a:r>
            <a:r>
              <a:rPr lang="de-DE" sz="1600" dirty="0"/>
              <a:t>	  	  </a:t>
            </a:r>
            <a:r>
              <a:rPr lang="uk-UA" sz="1600" dirty="0"/>
              <a:t>   </a:t>
            </a:r>
            <a:r>
              <a:rPr lang="de-DE" sz="1600" dirty="0"/>
              <a:t>52	  </a:t>
            </a:r>
            <a:r>
              <a:rPr lang="uk-UA" sz="1600" dirty="0"/>
              <a:t>   </a:t>
            </a:r>
            <a:r>
              <a:rPr lang="de-DE" sz="1600" dirty="0"/>
              <a:t>48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NDSP </a:t>
            </a:r>
            <a:r>
              <a:rPr lang="de-DE" sz="1400" dirty="0"/>
              <a:t>(% </a:t>
            </a:r>
            <a:r>
              <a:rPr lang="uk-UA" sz="1400" dirty="0"/>
              <a:t>СП</a:t>
            </a:r>
            <a:r>
              <a:rPr lang="de-DE" sz="1400" dirty="0"/>
              <a:t>) </a:t>
            </a:r>
            <a:r>
              <a:rPr lang="de-DE" sz="1600" dirty="0"/>
              <a:t>	 </a:t>
            </a:r>
            <a:r>
              <a:rPr lang="uk-UA" sz="1600" dirty="0"/>
              <a:t>   </a:t>
            </a:r>
            <a:r>
              <a:rPr lang="de-DE" sz="1600" dirty="0"/>
              <a:t> 32	  </a:t>
            </a:r>
            <a:r>
              <a:rPr lang="uk-UA" sz="1600" dirty="0"/>
              <a:t>   </a:t>
            </a:r>
            <a:r>
              <a:rPr lang="de-DE" sz="1600" dirty="0"/>
              <a:t>36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RUP5 </a:t>
            </a:r>
            <a:r>
              <a:rPr lang="de-DE" sz="1400" dirty="0"/>
              <a:t>(% </a:t>
            </a:r>
            <a:r>
              <a:rPr lang="uk-UA" sz="1400" dirty="0"/>
              <a:t>СП</a:t>
            </a:r>
            <a:r>
              <a:rPr lang="de-DE" sz="1400" dirty="0"/>
              <a:t>) </a:t>
            </a:r>
            <a:r>
              <a:rPr lang="de-DE" sz="1600" dirty="0"/>
              <a:t>	  </a:t>
            </a:r>
            <a:r>
              <a:rPr lang="uk-UA" sz="1600" dirty="0"/>
              <a:t>   </a:t>
            </a:r>
            <a:r>
              <a:rPr lang="de-DE" sz="1600" dirty="0"/>
              <a:t>22	  </a:t>
            </a:r>
            <a:r>
              <a:rPr lang="uk-UA" sz="1600" dirty="0"/>
              <a:t>  </a:t>
            </a:r>
            <a:r>
              <a:rPr lang="de-DE" sz="1600" dirty="0"/>
              <a:t>24</a:t>
            </a:r>
            <a:endParaRPr lang="en-US" sz="1600" dirty="0"/>
          </a:p>
        </p:txBody>
      </p:sp>
      <p:cxnSp>
        <p:nvCxnSpPr>
          <p:cNvPr id="6" name="Gerade Verbindung 6">
            <a:extLst>
              <a:ext uri="{FF2B5EF4-FFF2-40B4-BE49-F238E27FC236}">
                <a16:creationId xmlns:a16="http://schemas.microsoft.com/office/drawing/2014/main" id="{D6EFE1F7-4D03-EF4A-F295-F33339658C37}"/>
              </a:ext>
            </a:extLst>
          </p:cNvPr>
          <p:cNvCxnSpPr>
            <a:cxnSpLocks/>
          </p:cNvCxnSpPr>
          <p:nvPr/>
        </p:nvCxnSpPr>
        <p:spPr>
          <a:xfrm>
            <a:off x="2393393" y="3120901"/>
            <a:ext cx="400740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1662D3F3-4434-23CF-CB37-27169B08EBA9}"/>
              </a:ext>
            </a:extLst>
          </p:cNvPr>
          <p:cNvCxnSpPr>
            <a:cxnSpLocks/>
          </p:cNvCxnSpPr>
          <p:nvPr/>
        </p:nvCxnSpPr>
        <p:spPr>
          <a:xfrm>
            <a:off x="2412585" y="6158627"/>
            <a:ext cx="398821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0">
            <a:extLst>
              <a:ext uri="{FF2B5EF4-FFF2-40B4-BE49-F238E27FC236}">
                <a16:creationId xmlns:a16="http://schemas.microsoft.com/office/drawing/2014/main" id="{CD3B3DC5-E741-BA6A-5B16-2AA74B7D196C}"/>
              </a:ext>
            </a:extLst>
          </p:cNvPr>
          <p:cNvCxnSpPr>
            <a:cxnSpLocks/>
          </p:cNvCxnSpPr>
          <p:nvPr/>
        </p:nvCxnSpPr>
        <p:spPr>
          <a:xfrm>
            <a:off x="2403707" y="2443751"/>
            <a:ext cx="39970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529019B9-EFF7-18AC-D1A9-D48A52DFF1D5}"/>
              </a:ext>
            </a:extLst>
          </p:cNvPr>
          <p:cNvSpPr/>
          <p:nvPr/>
        </p:nvSpPr>
        <p:spPr>
          <a:xfrm rot="525934">
            <a:off x="5107837" y="4645360"/>
            <a:ext cx="792088" cy="14597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24CFDA6-C151-BD09-E60A-608D3170F697}"/>
              </a:ext>
            </a:extLst>
          </p:cNvPr>
          <p:cNvSpPr txBox="1"/>
          <p:nvPr/>
        </p:nvSpPr>
        <p:spPr>
          <a:xfrm>
            <a:off x="205513" y="194047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 зі стрілкою 3">
            <a:extLst>
              <a:ext uri="{FF2B5EF4-FFF2-40B4-BE49-F238E27FC236}">
                <a16:creationId xmlns:a16="http://schemas.microsoft.com/office/drawing/2014/main" id="{DBD0C6F8-581A-4C2D-A6B8-81C9D8DA999E}"/>
              </a:ext>
            </a:extLst>
          </p:cNvPr>
          <p:cNvCxnSpPr>
            <a:cxnSpLocks/>
          </p:cNvCxnSpPr>
          <p:nvPr/>
        </p:nvCxnSpPr>
        <p:spPr>
          <a:xfrm flipH="1">
            <a:off x="2053883" y="3295073"/>
            <a:ext cx="3587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11532F8-36B9-4C51-9991-A6366244B67F}"/>
              </a:ext>
            </a:extLst>
          </p:cNvPr>
          <p:cNvSpPr/>
          <p:nvPr/>
        </p:nvSpPr>
        <p:spPr>
          <a:xfrm>
            <a:off x="520505" y="2997274"/>
            <a:ext cx="1533378" cy="595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1100" dirty="0">
                <a:solidFill>
                  <a:schemeClr val="tx1"/>
                </a:solidFill>
              </a:rPr>
              <a:t>Розчинні у воді вуглеводи</a:t>
            </a: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571175E3-2A2A-4DAB-8128-3B31C76D5EDA}"/>
              </a:ext>
            </a:extLst>
          </p:cNvPr>
          <p:cNvCxnSpPr>
            <a:cxnSpLocks/>
          </p:cNvCxnSpPr>
          <p:nvPr/>
        </p:nvCxnSpPr>
        <p:spPr>
          <a:xfrm flipH="1" flipV="1">
            <a:off x="2029591" y="5162844"/>
            <a:ext cx="3638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D62FFCFC-508E-4F04-9776-D7F9D7C32507}"/>
              </a:ext>
            </a:extLst>
          </p:cNvPr>
          <p:cNvSpPr/>
          <p:nvPr/>
        </p:nvSpPr>
        <p:spPr>
          <a:xfrm>
            <a:off x="486617" y="4865045"/>
            <a:ext cx="1533378" cy="595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1100" dirty="0">
                <a:solidFill>
                  <a:schemeClr val="tx1"/>
                </a:solidFill>
              </a:rPr>
              <a:t>Небілковий азот</a:t>
            </a:r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E17C41A1-A486-4D5C-8D59-9C6253C82CE9}"/>
              </a:ext>
            </a:extLst>
          </p:cNvPr>
          <p:cNvCxnSpPr>
            <a:cxnSpLocks/>
          </p:cNvCxnSpPr>
          <p:nvPr/>
        </p:nvCxnSpPr>
        <p:spPr>
          <a:xfrm flipH="1" flipV="1">
            <a:off x="2039903" y="5924149"/>
            <a:ext cx="3638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F47E1E04-D60F-4A25-B899-08872714B6A9}"/>
              </a:ext>
            </a:extLst>
          </p:cNvPr>
          <p:cNvSpPr/>
          <p:nvPr/>
        </p:nvSpPr>
        <p:spPr>
          <a:xfrm>
            <a:off x="460685" y="5636634"/>
            <a:ext cx="1533378" cy="595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1100" dirty="0">
                <a:solidFill>
                  <a:schemeClr val="tx1"/>
                </a:solidFill>
              </a:rPr>
              <a:t>Нерозчинний у рубці протеїн</a:t>
            </a:r>
          </a:p>
        </p:txBody>
      </p:sp>
    </p:spTree>
    <p:extLst>
      <p:ext uri="{BB962C8B-B14F-4D97-AF65-F5344CB8AC3E}">
        <p14:creationId xmlns:p14="http://schemas.microsoft.com/office/powerpoint/2010/main" val="13701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87DEC2D-4C40-4F81-A993-1ED78DC25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93049"/>
              </p:ext>
            </p:extLst>
          </p:nvPr>
        </p:nvGraphicFramePr>
        <p:xfrm>
          <a:off x="1975132" y="3077244"/>
          <a:ext cx="6268825" cy="2039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3445">
                  <a:extLst>
                    <a:ext uri="{9D8B030D-6E8A-4147-A177-3AD203B41FA5}">
                      <a16:colId xmlns:a16="http://schemas.microsoft.com/office/drawing/2014/main" val="3018187282"/>
                    </a:ext>
                  </a:extLst>
                </a:gridCol>
                <a:gridCol w="1086478">
                  <a:extLst>
                    <a:ext uri="{9D8B030D-6E8A-4147-A177-3AD203B41FA5}">
                      <a16:colId xmlns:a16="http://schemas.microsoft.com/office/drawing/2014/main" val="1676522397"/>
                    </a:ext>
                  </a:extLst>
                </a:gridCol>
                <a:gridCol w="1011717">
                  <a:extLst>
                    <a:ext uri="{9D8B030D-6E8A-4147-A177-3AD203B41FA5}">
                      <a16:colId xmlns:a16="http://schemas.microsoft.com/office/drawing/2014/main" val="734929418"/>
                    </a:ext>
                  </a:extLst>
                </a:gridCol>
                <a:gridCol w="974055">
                  <a:extLst>
                    <a:ext uri="{9D8B030D-6E8A-4147-A177-3AD203B41FA5}">
                      <a16:colId xmlns:a16="http://schemas.microsoft.com/office/drawing/2014/main" val="2798718519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27357068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СП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СР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NH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-N 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[%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400" b="0" baseline="-25000" dirty="0" err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</a:rPr>
                        <a:t>Перетр.СП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СР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Масляна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к-та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[%]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185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Без добавки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014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KOFASIL liquid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 9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93986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290F5407-699C-4481-80A6-035E0976E74E}"/>
              </a:ext>
            </a:extLst>
          </p:cNvPr>
          <p:cNvSpPr txBox="1"/>
          <p:nvPr/>
        </p:nvSpPr>
        <p:spPr>
          <a:xfrm>
            <a:off x="2171794" y="1974387"/>
            <a:ext cx="61926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Мета-аналіз даних щодо люцернового силосу з ферми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(LKS lab, 2020)</a:t>
            </a:r>
            <a:endParaRPr lang="en-GB" sz="160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0998558-2389-4389-8710-8BC9FF6BF896}"/>
              </a:ext>
            </a:extLst>
          </p:cNvPr>
          <p:cNvCxnSpPr/>
          <p:nvPr/>
        </p:nvCxnSpPr>
        <p:spPr bwMode="auto">
          <a:xfrm>
            <a:off x="2121030" y="3958722"/>
            <a:ext cx="624345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31F1F9D-D22E-447B-94E7-98BE2FD1F5C1}"/>
              </a:ext>
            </a:extLst>
          </p:cNvPr>
          <p:cNvCxnSpPr/>
          <p:nvPr/>
        </p:nvCxnSpPr>
        <p:spPr bwMode="auto">
          <a:xfrm>
            <a:off x="2121030" y="5099876"/>
            <a:ext cx="624345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C90B81A-3ABD-4821-B0D4-D1C4E70D2507}"/>
              </a:ext>
            </a:extLst>
          </p:cNvPr>
          <p:cNvCxnSpPr/>
          <p:nvPr/>
        </p:nvCxnSpPr>
        <p:spPr bwMode="auto">
          <a:xfrm>
            <a:off x="2121030" y="3050899"/>
            <a:ext cx="624345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C14113D5-3260-22FE-004B-334EBECF9191}"/>
              </a:ext>
            </a:extLst>
          </p:cNvPr>
          <p:cNvSpPr txBox="1"/>
          <p:nvPr/>
        </p:nvSpPr>
        <p:spPr>
          <a:xfrm>
            <a:off x="205513" y="194047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19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CBE0D-8370-229C-AA94-3765738ED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733C64F-038C-F94E-71D9-8F368D6CD77C}"/>
              </a:ext>
            </a:extLst>
          </p:cNvPr>
          <p:cNvSpPr txBox="1"/>
          <p:nvPr/>
        </p:nvSpPr>
        <p:spPr>
          <a:xfrm>
            <a:off x="858677" y="2857394"/>
            <a:ext cx="10354962" cy="204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/>
              <a:t>			pH	LA	AA	BA	NH3-N	</a:t>
            </a:r>
            <a:r>
              <a:rPr lang="uk-UA" sz="2000" dirty="0" err="1"/>
              <a:t>Клостридії</a:t>
            </a:r>
            <a:r>
              <a:rPr lang="en-GB" sz="2000" dirty="0"/>
              <a:t>   FDM-loss</a:t>
            </a:r>
          </a:p>
          <a:p>
            <a:pPr>
              <a:lnSpc>
                <a:spcPct val="150000"/>
              </a:lnSpc>
            </a:pPr>
            <a:r>
              <a:rPr lang="uk-UA" dirty="0"/>
              <a:t>Контроль</a:t>
            </a:r>
            <a:r>
              <a:rPr lang="en-GB" sz="2000" dirty="0"/>
              <a:t>			5,4</a:t>
            </a:r>
            <a:r>
              <a:rPr lang="en-GB" sz="2000" baseline="30000" dirty="0"/>
              <a:t>a</a:t>
            </a:r>
            <a:r>
              <a:rPr lang="en-GB" sz="2000" dirty="0"/>
              <a:t>	7,7</a:t>
            </a:r>
            <a:r>
              <a:rPr lang="en-GB" sz="2000" baseline="30000" dirty="0"/>
              <a:t>a</a:t>
            </a:r>
            <a:r>
              <a:rPr lang="en-GB" sz="2000" dirty="0"/>
              <a:t>	3,9</a:t>
            </a:r>
            <a:r>
              <a:rPr lang="en-GB" sz="2000" baseline="30000" dirty="0"/>
              <a:t>a</a:t>
            </a:r>
            <a:r>
              <a:rPr lang="en-GB" sz="2000" dirty="0"/>
              <a:t>	3,2</a:t>
            </a:r>
            <a:r>
              <a:rPr lang="en-GB" sz="2000" baseline="30000" dirty="0"/>
              <a:t>a</a:t>
            </a:r>
            <a:r>
              <a:rPr lang="en-GB" sz="2000" dirty="0"/>
              <a:t>	  28,5</a:t>
            </a:r>
            <a:r>
              <a:rPr lang="en-GB" sz="2000" baseline="30000" dirty="0"/>
              <a:t>a</a:t>
            </a:r>
            <a:r>
              <a:rPr lang="en-GB" sz="2000" dirty="0"/>
              <a:t>	 </a:t>
            </a:r>
            <a:r>
              <a:rPr lang="uk-UA" sz="2000" dirty="0"/>
              <a:t>  </a:t>
            </a:r>
            <a:r>
              <a:rPr lang="en-GB" sz="2000" dirty="0"/>
              <a:t>  </a:t>
            </a:r>
            <a:r>
              <a:rPr lang="uk-UA" sz="2000" dirty="0"/>
              <a:t> </a:t>
            </a:r>
            <a:r>
              <a:rPr lang="en-GB" sz="2000" dirty="0"/>
              <a:t>820</a:t>
            </a:r>
            <a:r>
              <a:rPr lang="en-GB" sz="2000" baseline="30000" dirty="0"/>
              <a:t>a</a:t>
            </a:r>
            <a:r>
              <a:rPr lang="en-GB" sz="2000" dirty="0"/>
              <a:t>	         9,2</a:t>
            </a:r>
            <a:r>
              <a:rPr lang="en-GB" sz="2000" baseline="30000" dirty="0"/>
              <a:t>a</a:t>
            </a:r>
            <a:r>
              <a:rPr lang="en-GB" sz="2000" dirty="0"/>
              <a:t>	</a:t>
            </a:r>
          </a:p>
          <a:p>
            <a:pPr>
              <a:lnSpc>
                <a:spcPct val="150000"/>
              </a:lnSpc>
            </a:pPr>
            <a:r>
              <a:rPr lang="en-GB" sz="2000" dirty="0" err="1"/>
              <a:t>Kofasil</a:t>
            </a:r>
            <a:r>
              <a:rPr lang="en-GB" sz="2000" dirty="0"/>
              <a:t> liquid (3 </a:t>
            </a:r>
            <a:r>
              <a:rPr lang="uk-UA" sz="2000" dirty="0"/>
              <a:t>л</a:t>
            </a:r>
            <a:r>
              <a:rPr lang="en-GB" sz="2000" dirty="0"/>
              <a:t>/</a:t>
            </a:r>
            <a:r>
              <a:rPr lang="uk-UA" sz="2000" dirty="0"/>
              <a:t>т</a:t>
            </a:r>
            <a:r>
              <a:rPr lang="en-GB" sz="2000" dirty="0"/>
              <a:t>)	4,5</a:t>
            </a:r>
            <a:r>
              <a:rPr lang="en-GB" sz="2000" baseline="30000" dirty="0"/>
              <a:t>b</a:t>
            </a:r>
            <a:r>
              <a:rPr lang="en-GB" sz="2000" dirty="0"/>
              <a:t>	7,8</a:t>
            </a:r>
            <a:r>
              <a:rPr lang="en-GB" sz="2000" baseline="30000" dirty="0"/>
              <a:t>a</a:t>
            </a:r>
            <a:r>
              <a:rPr lang="en-GB" sz="2000" dirty="0"/>
              <a:t>	1,5</a:t>
            </a:r>
            <a:r>
              <a:rPr lang="en-GB" sz="2000" baseline="30000" dirty="0"/>
              <a:t>b</a:t>
            </a:r>
            <a:r>
              <a:rPr lang="en-GB" sz="2000" dirty="0"/>
              <a:t>	0,0</a:t>
            </a:r>
            <a:r>
              <a:rPr lang="en-GB" sz="2000" baseline="30000" dirty="0"/>
              <a:t>b</a:t>
            </a:r>
            <a:r>
              <a:rPr lang="en-GB" sz="2000" dirty="0"/>
              <a:t>	    7,3</a:t>
            </a:r>
            <a:r>
              <a:rPr lang="en-GB" sz="2000" baseline="30000" dirty="0"/>
              <a:t>b</a:t>
            </a:r>
            <a:r>
              <a:rPr lang="en-GB" sz="2000" dirty="0"/>
              <a:t>	       5,0</a:t>
            </a:r>
            <a:r>
              <a:rPr lang="en-GB" sz="2000" baseline="30000" dirty="0"/>
              <a:t>b</a:t>
            </a:r>
            <a:r>
              <a:rPr lang="en-GB" sz="2000" dirty="0"/>
              <a:t>	         2,5</a:t>
            </a:r>
            <a:r>
              <a:rPr lang="en-GB" sz="2000" baseline="30000" dirty="0"/>
              <a:t>b</a:t>
            </a:r>
          </a:p>
          <a:p>
            <a:pPr>
              <a:lnSpc>
                <a:spcPct val="150000"/>
              </a:lnSpc>
            </a:pPr>
            <a:r>
              <a:rPr lang="en-GB" sz="2000" dirty="0" err="1"/>
              <a:t>Kofasil</a:t>
            </a:r>
            <a:r>
              <a:rPr lang="en-GB" sz="2000" dirty="0"/>
              <a:t> liquid NR (3 </a:t>
            </a:r>
            <a:r>
              <a:rPr lang="uk-UA" sz="2000" dirty="0"/>
              <a:t>л</a:t>
            </a:r>
            <a:r>
              <a:rPr lang="en-GB" sz="2000" dirty="0"/>
              <a:t>/</a:t>
            </a:r>
            <a:r>
              <a:rPr lang="uk-UA" sz="2000" dirty="0"/>
              <a:t>т</a:t>
            </a:r>
            <a:r>
              <a:rPr lang="en-GB" sz="2000" dirty="0"/>
              <a:t>)	4,8</a:t>
            </a:r>
            <a:r>
              <a:rPr lang="en-GB" sz="2000" baseline="30000" dirty="0"/>
              <a:t>c</a:t>
            </a:r>
            <a:r>
              <a:rPr lang="en-GB" sz="2000" dirty="0"/>
              <a:t>	8,0</a:t>
            </a:r>
            <a:r>
              <a:rPr lang="en-GB" sz="2000" baseline="30000" dirty="0"/>
              <a:t>b</a:t>
            </a:r>
            <a:r>
              <a:rPr lang="en-GB" sz="2000" dirty="0"/>
              <a:t>	2,7</a:t>
            </a:r>
            <a:r>
              <a:rPr lang="en-GB" sz="2000" baseline="30000" dirty="0"/>
              <a:t>c</a:t>
            </a:r>
            <a:r>
              <a:rPr lang="en-GB" sz="2000" dirty="0"/>
              <a:t>	0,0</a:t>
            </a:r>
            <a:r>
              <a:rPr lang="en-GB" sz="2000" baseline="30000" dirty="0"/>
              <a:t>b</a:t>
            </a:r>
            <a:r>
              <a:rPr lang="en-GB" sz="2000" dirty="0"/>
              <a:t>	    5,5</a:t>
            </a:r>
            <a:r>
              <a:rPr lang="en-GB" sz="2000" baseline="30000" dirty="0"/>
              <a:t>c</a:t>
            </a:r>
            <a:r>
              <a:rPr lang="en-GB" sz="2000" dirty="0"/>
              <a:t>	       5,0</a:t>
            </a:r>
            <a:r>
              <a:rPr lang="en-GB" sz="2000" baseline="30000" dirty="0"/>
              <a:t>b</a:t>
            </a:r>
            <a:r>
              <a:rPr lang="en-GB" sz="2000" dirty="0"/>
              <a:t>	         3,3</a:t>
            </a:r>
            <a:r>
              <a:rPr lang="en-GB" sz="2000" baseline="30000" dirty="0"/>
              <a:t>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0AE39B-1E56-7294-1F00-8AB6F329CD81}"/>
              </a:ext>
            </a:extLst>
          </p:cNvPr>
          <p:cNvSpPr txBox="1"/>
          <p:nvPr/>
        </p:nvSpPr>
        <p:spPr>
          <a:xfrm>
            <a:off x="858677" y="2111779"/>
            <a:ext cx="9000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Вплив </a:t>
            </a:r>
            <a:r>
              <a:rPr lang="en-GB" sz="2000" b="1" dirty="0"/>
              <a:t>KL, </a:t>
            </a:r>
            <a:r>
              <a:rPr lang="en-GB" sz="2000" b="1" dirty="0" err="1"/>
              <a:t>Kofasil</a:t>
            </a:r>
            <a:r>
              <a:rPr lang="en-GB" sz="2000" b="1" dirty="0"/>
              <a:t> liquid NR </a:t>
            </a:r>
            <a:r>
              <a:rPr lang="uk-UA" sz="2000" b="1" dirty="0"/>
              <a:t>та</a:t>
            </a:r>
            <a:r>
              <a:rPr lang="en-GB" sz="2000" b="1" dirty="0"/>
              <a:t> </a:t>
            </a:r>
            <a:r>
              <a:rPr lang="en-GB" sz="2000" b="1" dirty="0" err="1"/>
              <a:t>Kofasil</a:t>
            </a:r>
            <a:r>
              <a:rPr lang="en-GB" sz="2000" b="1" dirty="0"/>
              <a:t> Ultra NR </a:t>
            </a:r>
            <a:r>
              <a:rPr lang="uk-UA" sz="2000" b="1" dirty="0"/>
              <a:t>на</a:t>
            </a:r>
            <a:r>
              <a:rPr lang="en-GB" sz="2000" b="1" dirty="0"/>
              <a:t> </a:t>
            </a:r>
            <a:r>
              <a:rPr lang="uk-UA" sz="2000" b="1" dirty="0"/>
              <a:t>параметри</a:t>
            </a:r>
            <a:r>
              <a:rPr lang="en-GB" sz="2000" b="1" dirty="0"/>
              <a:t> </a:t>
            </a:r>
            <a:r>
              <a:rPr lang="uk-UA" sz="2000" b="1" dirty="0"/>
              <a:t>ферментації</a:t>
            </a:r>
            <a:r>
              <a:rPr lang="en-GB" sz="2000" b="1" dirty="0"/>
              <a:t> </a:t>
            </a:r>
            <a:r>
              <a:rPr lang="uk-UA" sz="2000" b="1" dirty="0"/>
              <a:t>на </a:t>
            </a:r>
            <a:r>
              <a:rPr lang="en-GB" sz="2000" b="1" dirty="0"/>
              <a:t>60</a:t>
            </a:r>
            <a:r>
              <a:rPr lang="uk-UA" sz="2000" b="1" dirty="0"/>
              <a:t> день</a:t>
            </a:r>
            <a:r>
              <a:rPr lang="en-GB" sz="2000" b="1" dirty="0"/>
              <a:t> </a:t>
            </a:r>
            <a:r>
              <a:rPr lang="uk-UA" sz="2000" b="1" dirty="0"/>
              <a:t>силосування люцерни</a:t>
            </a:r>
            <a:r>
              <a:rPr lang="en-GB" sz="2000" dirty="0"/>
              <a:t>(2024, </a:t>
            </a:r>
            <a:r>
              <a:rPr lang="uk-UA" sz="2000" dirty="0"/>
              <a:t>СР</a:t>
            </a:r>
            <a:r>
              <a:rPr lang="en-GB" sz="2000" dirty="0"/>
              <a:t> 22%, </a:t>
            </a:r>
            <a:r>
              <a:rPr lang="uk-UA" sz="2000" dirty="0"/>
              <a:t>КФ</a:t>
            </a:r>
            <a:r>
              <a:rPr lang="en-GB" sz="2000" dirty="0"/>
              <a:t> 29)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DC21984-7AB4-9FE1-79C4-705FE1F4C7C3}"/>
              </a:ext>
            </a:extLst>
          </p:cNvPr>
          <p:cNvCxnSpPr/>
          <p:nvPr/>
        </p:nvCxnSpPr>
        <p:spPr>
          <a:xfrm>
            <a:off x="858677" y="3597214"/>
            <a:ext cx="95270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84C8DAA-BD4D-1CA0-B826-F1C445D6916D}"/>
              </a:ext>
            </a:extLst>
          </p:cNvPr>
          <p:cNvCxnSpPr/>
          <p:nvPr/>
        </p:nvCxnSpPr>
        <p:spPr>
          <a:xfrm>
            <a:off x="873057" y="4888300"/>
            <a:ext cx="95270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80DA470-F62C-5A68-D6DD-1BDAE0C7CF15}"/>
              </a:ext>
            </a:extLst>
          </p:cNvPr>
          <p:cNvCxnSpPr/>
          <p:nvPr/>
        </p:nvCxnSpPr>
        <p:spPr>
          <a:xfrm>
            <a:off x="861557" y="3039376"/>
            <a:ext cx="95270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9CE65034-9BBF-9BB7-B071-2FC7EE0D58D0}"/>
              </a:ext>
            </a:extLst>
          </p:cNvPr>
          <p:cNvSpPr/>
          <p:nvPr/>
        </p:nvSpPr>
        <p:spPr>
          <a:xfrm>
            <a:off x="7348034" y="3947521"/>
            <a:ext cx="854014" cy="1012553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040C14B-4D3E-978A-B75D-D6C8516AA093}"/>
              </a:ext>
            </a:extLst>
          </p:cNvPr>
          <p:cNvSpPr/>
          <p:nvPr/>
        </p:nvSpPr>
        <p:spPr>
          <a:xfrm>
            <a:off x="6286630" y="3947521"/>
            <a:ext cx="619400" cy="1012557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0EEE100-C613-243E-BF19-DFED5D368FD6}"/>
              </a:ext>
            </a:extLst>
          </p:cNvPr>
          <p:cNvSpPr txBox="1"/>
          <p:nvPr/>
        </p:nvSpPr>
        <p:spPr>
          <a:xfrm>
            <a:off x="858677" y="5002219"/>
            <a:ext cx="8892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LA=</a:t>
            </a:r>
            <a:r>
              <a:rPr lang="uk-UA" sz="1600" dirty="0"/>
              <a:t>молочна</a:t>
            </a:r>
            <a:r>
              <a:rPr lang="en-GB" sz="1600" dirty="0"/>
              <a:t>-, AA=</a:t>
            </a:r>
            <a:r>
              <a:rPr lang="uk-UA" sz="1600" dirty="0"/>
              <a:t>оцтова</a:t>
            </a:r>
            <a:r>
              <a:rPr lang="en-GB" sz="1600" dirty="0"/>
              <a:t>, BA=</a:t>
            </a:r>
            <a:r>
              <a:rPr lang="uk-UA" sz="1600" dirty="0"/>
              <a:t>масляна</a:t>
            </a:r>
            <a:r>
              <a:rPr lang="en-GB" sz="1600" dirty="0"/>
              <a:t> </a:t>
            </a:r>
            <a:r>
              <a:rPr lang="uk-UA" sz="1600" dirty="0"/>
              <a:t>кислота</a:t>
            </a:r>
            <a:r>
              <a:rPr lang="en-GB" sz="1600" dirty="0"/>
              <a:t>, FDM-loss=</a:t>
            </a:r>
            <a:r>
              <a:rPr lang="uk-UA" sz="1600" dirty="0"/>
              <a:t>втрата сухої речовини під час ферментації</a:t>
            </a:r>
            <a:endParaRPr lang="en-GB" sz="16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27E15E3-ED9C-27DC-9EB8-D088C313B69E}"/>
              </a:ext>
            </a:extLst>
          </p:cNvPr>
          <p:cNvSpPr/>
          <p:nvPr/>
        </p:nvSpPr>
        <p:spPr>
          <a:xfrm rot="225590">
            <a:off x="8430465" y="3550078"/>
            <a:ext cx="829429" cy="53405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19CE8B-1B8B-A1DD-06A3-6FFCE91508E9}"/>
              </a:ext>
            </a:extLst>
          </p:cNvPr>
          <p:cNvSpPr txBox="1"/>
          <p:nvPr/>
        </p:nvSpPr>
        <p:spPr>
          <a:xfrm>
            <a:off x="205513" y="194047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15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7F91A-1B73-0FF1-C68A-7677567C3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DE7FBC91-3B42-F18A-E1D6-EDAD8D415689}"/>
              </a:ext>
            </a:extLst>
          </p:cNvPr>
          <p:cNvSpPr txBox="1"/>
          <p:nvPr/>
        </p:nvSpPr>
        <p:spPr>
          <a:xfrm>
            <a:off x="1087108" y="4885015"/>
            <a:ext cx="823905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Вплив </a:t>
            </a:r>
            <a:r>
              <a:rPr lang="en-GB" sz="2000" dirty="0"/>
              <a:t>KL </a:t>
            </a:r>
            <a:r>
              <a:rPr lang="uk-UA" sz="2000" dirty="0"/>
              <a:t>та</a:t>
            </a:r>
            <a:r>
              <a:rPr lang="en-GB" sz="2000" dirty="0"/>
              <a:t> </a:t>
            </a:r>
            <a:r>
              <a:rPr lang="en-GB" sz="2000" dirty="0" err="1"/>
              <a:t>Kofasil</a:t>
            </a:r>
            <a:r>
              <a:rPr lang="en-GB" sz="2000" dirty="0"/>
              <a:t> liquid NR </a:t>
            </a:r>
            <a:r>
              <a:rPr lang="uk-UA" sz="2000" dirty="0"/>
              <a:t>на</a:t>
            </a:r>
            <a:r>
              <a:rPr lang="en-GB" sz="2000" dirty="0"/>
              <a:t> </a:t>
            </a:r>
            <a:r>
              <a:rPr lang="uk-UA" sz="2000" dirty="0"/>
              <a:t>параметри</a:t>
            </a:r>
            <a:r>
              <a:rPr lang="en-GB" sz="2000" dirty="0"/>
              <a:t> </a:t>
            </a:r>
            <a:r>
              <a:rPr lang="uk-UA" sz="2000" dirty="0"/>
              <a:t>ферментації</a:t>
            </a:r>
            <a:r>
              <a:rPr lang="en-GB" sz="2000" dirty="0"/>
              <a:t> </a:t>
            </a:r>
            <a:r>
              <a:rPr lang="uk-UA" sz="2000" dirty="0"/>
              <a:t>різних культур</a:t>
            </a:r>
            <a:endParaRPr lang="en-GB" sz="2000" dirty="0"/>
          </a:p>
          <a:p>
            <a:r>
              <a:rPr lang="en-GB" dirty="0"/>
              <a:t>(</a:t>
            </a:r>
            <a:r>
              <a:rPr lang="uk-UA" dirty="0"/>
              <a:t>травосуміш</a:t>
            </a:r>
            <a:r>
              <a:rPr lang="en-GB" dirty="0"/>
              <a:t>: </a:t>
            </a:r>
            <a:r>
              <a:rPr lang="uk-UA" dirty="0"/>
              <a:t>СР</a:t>
            </a:r>
            <a:r>
              <a:rPr lang="en-GB" dirty="0"/>
              <a:t>=18</a:t>
            </a:r>
            <a:r>
              <a:rPr lang="uk-UA" dirty="0"/>
              <a:t>,</a:t>
            </a:r>
            <a:r>
              <a:rPr lang="en-GB" dirty="0"/>
              <a:t>5%;  </a:t>
            </a:r>
            <a:r>
              <a:rPr lang="uk-UA" dirty="0"/>
              <a:t>Ц</a:t>
            </a:r>
            <a:r>
              <a:rPr lang="en-GB" dirty="0"/>
              <a:t>/</a:t>
            </a:r>
            <a:r>
              <a:rPr lang="uk-UA" dirty="0"/>
              <a:t>БЄ</a:t>
            </a:r>
            <a:r>
              <a:rPr lang="en-GB" dirty="0"/>
              <a:t>=1</a:t>
            </a:r>
            <a:r>
              <a:rPr lang="uk-UA" dirty="0"/>
              <a:t>,</a:t>
            </a:r>
            <a:r>
              <a:rPr lang="en-GB" dirty="0"/>
              <a:t>2;  </a:t>
            </a:r>
            <a:r>
              <a:rPr lang="uk-UA" dirty="0"/>
              <a:t>КФ</a:t>
            </a:r>
            <a:r>
              <a:rPr lang="en-GB" dirty="0"/>
              <a:t>=28     </a:t>
            </a:r>
            <a:r>
              <a:rPr lang="uk-UA" dirty="0"/>
              <a:t>Цикорій</a:t>
            </a:r>
            <a:r>
              <a:rPr lang="en-GB" dirty="0"/>
              <a:t>: </a:t>
            </a:r>
            <a:r>
              <a:rPr lang="uk-UA" dirty="0"/>
              <a:t>СР</a:t>
            </a:r>
            <a:r>
              <a:rPr lang="en-GB" dirty="0"/>
              <a:t>=14</a:t>
            </a:r>
            <a:r>
              <a:rPr lang="uk-UA" dirty="0"/>
              <a:t>,</a:t>
            </a:r>
            <a:r>
              <a:rPr lang="en-GB" dirty="0"/>
              <a:t>2;  </a:t>
            </a:r>
            <a:r>
              <a:rPr lang="uk-UA" dirty="0"/>
              <a:t>Ц</a:t>
            </a:r>
            <a:r>
              <a:rPr lang="en-GB" dirty="0"/>
              <a:t>/</a:t>
            </a:r>
            <a:r>
              <a:rPr lang="uk-UA" dirty="0"/>
              <a:t>БЄ</a:t>
            </a:r>
            <a:r>
              <a:rPr lang="en-GB" dirty="0"/>
              <a:t>=0</a:t>
            </a:r>
            <a:r>
              <a:rPr lang="uk-UA" dirty="0"/>
              <a:t>,</a:t>
            </a:r>
            <a:r>
              <a:rPr lang="en-GB" dirty="0"/>
              <a:t>3;  </a:t>
            </a:r>
            <a:r>
              <a:rPr lang="uk-UA" dirty="0"/>
              <a:t>КФ</a:t>
            </a:r>
            <a:r>
              <a:rPr lang="en-GB" dirty="0"/>
              <a:t>=17)</a:t>
            </a:r>
          </a:p>
          <a:p>
            <a:r>
              <a:rPr lang="en-GB" sz="1600" dirty="0"/>
              <a:t>GV=</a:t>
            </a:r>
            <a:r>
              <a:rPr lang="uk-UA" sz="1600" dirty="0"/>
              <a:t>втрата під час ферментації</a:t>
            </a:r>
            <a:r>
              <a:rPr lang="en-GB" sz="1600" dirty="0"/>
              <a:t>;  MS=</a:t>
            </a:r>
            <a:r>
              <a:rPr lang="uk-UA" sz="1600" dirty="0"/>
              <a:t>молочна к-та</a:t>
            </a:r>
            <a:r>
              <a:rPr lang="en-GB" sz="1600" dirty="0"/>
              <a:t>;  ES=</a:t>
            </a:r>
            <a:r>
              <a:rPr lang="uk-UA" sz="1600" dirty="0"/>
              <a:t>оцтова к-та</a:t>
            </a:r>
            <a:r>
              <a:rPr lang="en-GB" sz="1600" dirty="0"/>
              <a:t>;  BS=</a:t>
            </a:r>
            <a:r>
              <a:rPr lang="uk-UA" sz="1600" dirty="0"/>
              <a:t>масляна кислота</a:t>
            </a:r>
          </a:p>
          <a:p>
            <a:r>
              <a:rPr lang="en-GB" sz="1600" dirty="0"/>
              <a:t>S/B</a:t>
            </a:r>
            <a:r>
              <a:rPr lang="uk-UA" sz="1600" dirty="0"/>
              <a:t>=цукри/буферна ємність; </a:t>
            </a:r>
            <a:r>
              <a:rPr lang="en-GB" sz="1600" dirty="0"/>
              <a:t>FC</a:t>
            </a:r>
            <a:r>
              <a:rPr lang="uk-UA" sz="1600" dirty="0"/>
              <a:t>=коефіцієнт ферментації</a:t>
            </a:r>
            <a:endParaRPr lang="en-GB" sz="1600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1323FCA7-6FF1-5370-B075-5138977BF1B7}"/>
              </a:ext>
            </a:extLst>
          </p:cNvPr>
          <p:cNvGraphicFramePr>
            <a:graphicFrameLocks/>
          </p:cNvGraphicFramePr>
          <p:nvPr/>
        </p:nvGraphicFramePr>
        <p:xfrm>
          <a:off x="1036150" y="1603653"/>
          <a:ext cx="3995738" cy="292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E5EDA4A-A216-B12C-54E0-A314A6AE94E3}"/>
              </a:ext>
            </a:extLst>
          </p:cNvPr>
          <p:cNvSpPr txBox="1"/>
          <p:nvPr/>
        </p:nvSpPr>
        <p:spPr>
          <a:xfrm>
            <a:off x="2022088" y="4365515"/>
            <a:ext cx="12732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Суміш трав</a:t>
            </a:r>
            <a:endParaRPr lang="en-GB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F0BF4F91-9CC8-DAE8-2410-74E7AEF7AD7F}"/>
              </a:ext>
            </a:extLst>
          </p:cNvPr>
          <p:cNvGraphicFramePr>
            <a:graphicFrameLocks/>
          </p:cNvGraphicFramePr>
          <p:nvPr/>
        </p:nvGraphicFramePr>
        <p:xfrm>
          <a:off x="5219350" y="1603653"/>
          <a:ext cx="4572000" cy="292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6EC4B9CF-B944-077C-49D8-FDFD9AF39BAD}"/>
              </a:ext>
            </a:extLst>
          </p:cNvPr>
          <p:cNvSpPr txBox="1"/>
          <p:nvPr/>
        </p:nvSpPr>
        <p:spPr>
          <a:xfrm>
            <a:off x="7143770" y="4365515"/>
            <a:ext cx="98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Цикорій</a:t>
            </a:r>
            <a:endParaRPr lang="en-GB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2E8796C-2C0E-9EED-AE94-C3F995D25816}"/>
              </a:ext>
            </a:extLst>
          </p:cNvPr>
          <p:cNvSpPr txBox="1"/>
          <p:nvPr/>
        </p:nvSpPr>
        <p:spPr>
          <a:xfrm>
            <a:off x="5228920" y="136369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830344B-AD87-9F9B-5931-C1566B37264E}"/>
              </a:ext>
            </a:extLst>
          </p:cNvPr>
          <p:cNvSpPr txBox="1"/>
          <p:nvPr/>
        </p:nvSpPr>
        <p:spPr>
          <a:xfrm>
            <a:off x="1057714" y="136369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B024C49-0FD0-AD98-427C-096F46ED12AB}"/>
              </a:ext>
            </a:extLst>
          </p:cNvPr>
          <p:cNvSpPr txBox="1"/>
          <p:nvPr/>
        </p:nvSpPr>
        <p:spPr>
          <a:xfrm>
            <a:off x="8786080" y="2515883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6A4E3D6-B533-50C6-7561-8D4EFD9085F7}"/>
              </a:ext>
            </a:extLst>
          </p:cNvPr>
          <p:cNvSpPr txBox="1"/>
          <p:nvPr/>
        </p:nvSpPr>
        <p:spPr>
          <a:xfrm>
            <a:off x="7215946" y="254037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E0853AC-E1C6-6529-C16F-E68C0DC752E0}"/>
              </a:ext>
            </a:extLst>
          </p:cNvPr>
          <p:cNvSpPr txBox="1"/>
          <p:nvPr/>
        </p:nvSpPr>
        <p:spPr>
          <a:xfrm>
            <a:off x="1941061" y="290736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A42421A-E5BB-348E-583D-30B2440FC9B0}"/>
              </a:ext>
            </a:extLst>
          </p:cNvPr>
          <p:cNvSpPr txBox="1"/>
          <p:nvPr/>
        </p:nvSpPr>
        <p:spPr>
          <a:xfrm>
            <a:off x="1739297" y="297560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F41B94C-3928-C24F-F0F1-DBFD929C1765}"/>
              </a:ext>
            </a:extLst>
          </p:cNvPr>
          <p:cNvSpPr txBox="1"/>
          <p:nvPr/>
        </p:nvSpPr>
        <p:spPr>
          <a:xfrm>
            <a:off x="5983569" y="2855271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A8DA089-4CEA-53E2-8848-FBFDD6C3234B}"/>
              </a:ext>
            </a:extLst>
          </p:cNvPr>
          <p:cNvSpPr txBox="1"/>
          <p:nvPr/>
        </p:nvSpPr>
        <p:spPr>
          <a:xfrm>
            <a:off x="3638298" y="3222677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9BDD200-1B85-29E1-984F-A00943C4036D}"/>
              </a:ext>
            </a:extLst>
          </p:cNvPr>
          <p:cNvSpPr txBox="1"/>
          <p:nvPr/>
        </p:nvSpPr>
        <p:spPr>
          <a:xfrm>
            <a:off x="3267284" y="3219355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0291290-15D4-CFF0-0C59-5B00BAED6567}"/>
              </a:ext>
            </a:extLst>
          </p:cNvPr>
          <p:cNvSpPr txBox="1"/>
          <p:nvPr/>
        </p:nvSpPr>
        <p:spPr>
          <a:xfrm>
            <a:off x="2400650" y="2797591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65D2508-3F3F-FDF1-EA97-2B03CF242586}"/>
              </a:ext>
            </a:extLst>
          </p:cNvPr>
          <p:cNvSpPr txBox="1"/>
          <p:nvPr/>
        </p:nvSpPr>
        <p:spPr>
          <a:xfrm>
            <a:off x="1537533" y="2701383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72883E4-D1C2-E33E-EF4C-7A493AD07A8B}"/>
              </a:ext>
            </a:extLst>
          </p:cNvPr>
          <p:cNvSpPr txBox="1"/>
          <p:nvPr/>
        </p:nvSpPr>
        <p:spPr>
          <a:xfrm>
            <a:off x="7770381" y="2541473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93AD62-94F5-CCB0-0A10-2FC2CE9DA95B}"/>
              </a:ext>
            </a:extLst>
          </p:cNvPr>
          <p:cNvSpPr txBox="1"/>
          <p:nvPr/>
        </p:nvSpPr>
        <p:spPr>
          <a:xfrm>
            <a:off x="6797894" y="3604313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C9F418-3C9E-68D8-07E2-2C8025D695AC}"/>
              </a:ext>
            </a:extLst>
          </p:cNvPr>
          <p:cNvSpPr txBox="1"/>
          <p:nvPr/>
        </p:nvSpPr>
        <p:spPr>
          <a:xfrm>
            <a:off x="5770764" y="1713958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2520FF4-09E8-653F-3877-1C7200F8F18B}"/>
              </a:ext>
            </a:extLst>
          </p:cNvPr>
          <p:cNvSpPr txBox="1"/>
          <p:nvPr/>
        </p:nvSpPr>
        <p:spPr>
          <a:xfrm>
            <a:off x="4132441" y="2759809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97FC0E7-44FF-B30B-1C47-29FD9A021A4F}"/>
              </a:ext>
            </a:extLst>
          </p:cNvPr>
          <p:cNvSpPr txBox="1"/>
          <p:nvPr/>
        </p:nvSpPr>
        <p:spPr>
          <a:xfrm>
            <a:off x="8218535" y="2963836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6EA563F-7FE5-A3BD-FBCA-8AF0702F0007}"/>
              </a:ext>
            </a:extLst>
          </p:cNvPr>
          <p:cNvSpPr txBox="1"/>
          <p:nvPr/>
        </p:nvSpPr>
        <p:spPr>
          <a:xfrm>
            <a:off x="6232443" y="2431079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EA5430D-4349-CDFC-5426-5474334C0797}"/>
              </a:ext>
            </a:extLst>
          </p:cNvPr>
          <p:cNvSpPr txBox="1"/>
          <p:nvPr/>
        </p:nvSpPr>
        <p:spPr>
          <a:xfrm>
            <a:off x="6991794" y="220337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439CABB-B428-B233-11C8-9DF4CB70648F}"/>
              </a:ext>
            </a:extLst>
          </p:cNvPr>
          <p:cNvSpPr txBox="1"/>
          <p:nvPr/>
        </p:nvSpPr>
        <p:spPr>
          <a:xfrm>
            <a:off x="2792118" y="173681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CDD6031-6EFB-B85F-DDC0-EF72C3B760BD}"/>
              </a:ext>
            </a:extLst>
          </p:cNvPr>
          <p:cNvSpPr txBox="1"/>
          <p:nvPr/>
        </p:nvSpPr>
        <p:spPr>
          <a:xfrm>
            <a:off x="2592772" y="175389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6687BDC-85E9-B7BC-1727-0C36E66F689C}"/>
              </a:ext>
            </a:extLst>
          </p:cNvPr>
          <p:cNvSpPr txBox="1"/>
          <p:nvPr/>
        </p:nvSpPr>
        <p:spPr>
          <a:xfrm>
            <a:off x="3457673" y="3116461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515B052-6A0B-CD11-522A-B0B7B49061BB}"/>
              </a:ext>
            </a:extLst>
          </p:cNvPr>
          <p:cNvSpPr txBox="1"/>
          <p:nvPr/>
        </p:nvSpPr>
        <p:spPr>
          <a:xfrm>
            <a:off x="4529281" y="3602561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A4CD9F0-2A9D-1288-451F-400E1A618C97}"/>
              </a:ext>
            </a:extLst>
          </p:cNvPr>
          <p:cNvSpPr txBox="1"/>
          <p:nvPr/>
        </p:nvSpPr>
        <p:spPr>
          <a:xfrm>
            <a:off x="4335876" y="360256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BC74A10-0270-5DC8-8F1D-10E715F93E0B}"/>
              </a:ext>
            </a:extLst>
          </p:cNvPr>
          <p:cNvSpPr txBox="1"/>
          <p:nvPr/>
        </p:nvSpPr>
        <p:spPr>
          <a:xfrm>
            <a:off x="7998789" y="3284067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12CE877-F7C9-97D9-1D84-0D4561E5E8D9}"/>
              </a:ext>
            </a:extLst>
          </p:cNvPr>
          <p:cNvSpPr txBox="1"/>
          <p:nvPr/>
        </p:nvSpPr>
        <p:spPr>
          <a:xfrm>
            <a:off x="9207699" y="355987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7FC7A02-E279-17E6-7748-4A03602EA451}"/>
              </a:ext>
            </a:extLst>
          </p:cNvPr>
          <p:cNvSpPr txBox="1"/>
          <p:nvPr/>
        </p:nvSpPr>
        <p:spPr>
          <a:xfrm>
            <a:off x="9020237" y="363963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B7E462F-C4AC-6FBC-70C4-561606FEBB34}"/>
              </a:ext>
            </a:extLst>
          </p:cNvPr>
          <p:cNvSpPr txBox="1"/>
          <p:nvPr/>
        </p:nvSpPr>
        <p:spPr>
          <a:xfrm>
            <a:off x="7868989" y="4214411"/>
            <a:ext cx="4945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KL NR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4C3B1E8-D6D4-2CA2-7A18-83AACA4333D9}"/>
              </a:ext>
            </a:extLst>
          </p:cNvPr>
          <p:cNvSpPr txBox="1"/>
          <p:nvPr/>
        </p:nvSpPr>
        <p:spPr>
          <a:xfrm>
            <a:off x="3383996" y="4222188"/>
            <a:ext cx="4945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KL NR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159CB1-C1E4-5BDC-CA7A-C2CE572D8372}"/>
              </a:ext>
            </a:extLst>
          </p:cNvPr>
          <p:cNvSpPr txBox="1"/>
          <p:nvPr/>
        </p:nvSpPr>
        <p:spPr>
          <a:xfrm>
            <a:off x="205513" y="194047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00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71776-F80D-C095-D595-B0CADD706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1FF96DD-22A3-09B0-5882-30517CE0BFF5}"/>
              </a:ext>
            </a:extLst>
          </p:cNvPr>
          <p:cNvSpPr txBox="1"/>
          <p:nvPr/>
        </p:nvSpPr>
        <p:spPr>
          <a:xfrm>
            <a:off x="1791253" y="4859848"/>
            <a:ext cx="72474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Вплив </a:t>
            </a:r>
            <a:r>
              <a:rPr lang="en-GB" dirty="0"/>
              <a:t>KL </a:t>
            </a:r>
            <a:r>
              <a:rPr lang="uk-UA" dirty="0"/>
              <a:t>та</a:t>
            </a:r>
            <a:r>
              <a:rPr lang="en-GB" dirty="0"/>
              <a:t> </a:t>
            </a:r>
            <a:r>
              <a:rPr lang="en-GB" dirty="0" err="1"/>
              <a:t>Kofasil</a:t>
            </a:r>
            <a:r>
              <a:rPr lang="en-GB" dirty="0"/>
              <a:t> liquid NR </a:t>
            </a:r>
            <a:r>
              <a:rPr lang="uk-UA" dirty="0"/>
              <a:t>на</a:t>
            </a:r>
            <a:r>
              <a:rPr lang="en-GB" dirty="0"/>
              <a:t> </a:t>
            </a:r>
            <a:r>
              <a:rPr lang="uk-UA" dirty="0"/>
              <a:t>параметри ферментації</a:t>
            </a:r>
            <a:r>
              <a:rPr lang="en-GB" dirty="0"/>
              <a:t> </a:t>
            </a:r>
            <a:r>
              <a:rPr lang="uk-UA" dirty="0"/>
              <a:t>і</a:t>
            </a:r>
            <a:r>
              <a:rPr lang="en-GB" dirty="0"/>
              <a:t> </a:t>
            </a:r>
            <a:r>
              <a:rPr lang="uk-UA" dirty="0"/>
              <a:t>якість</a:t>
            </a:r>
            <a:r>
              <a:rPr lang="en-GB" dirty="0"/>
              <a:t> </a:t>
            </a:r>
            <a:r>
              <a:rPr lang="uk-UA" dirty="0"/>
              <a:t>білка</a:t>
            </a:r>
            <a:r>
              <a:rPr lang="en-GB" dirty="0"/>
              <a:t> </a:t>
            </a:r>
          </a:p>
          <a:p>
            <a:r>
              <a:rPr lang="uk-UA" dirty="0"/>
              <a:t>люцернового силосу </a:t>
            </a:r>
            <a:r>
              <a:rPr lang="en-GB" dirty="0"/>
              <a:t>(</a:t>
            </a:r>
            <a:r>
              <a:rPr lang="en-GB" dirty="0" err="1"/>
              <a:t>Krehfeld</a:t>
            </a:r>
            <a:r>
              <a:rPr lang="en-GB" dirty="0"/>
              <a:t> 2022, </a:t>
            </a:r>
            <a:r>
              <a:rPr lang="uk-UA" dirty="0"/>
              <a:t>СР</a:t>
            </a:r>
            <a:r>
              <a:rPr lang="en-GB" dirty="0"/>
              <a:t>=22%;   </a:t>
            </a:r>
            <a:r>
              <a:rPr lang="uk-UA" dirty="0"/>
              <a:t>КФ</a:t>
            </a:r>
            <a:r>
              <a:rPr lang="en-GB" dirty="0"/>
              <a:t>=39)</a:t>
            </a:r>
          </a:p>
          <a:p>
            <a:r>
              <a:rPr lang="en-GB" sz="1600" dirty="0"/>
              <a:t>GV=</a:t>
            </a:r>
            <a:r>
              <a:rPr lang="uk-UA" sz="1600" dirty="0"/>
              <a:t>втрати під час ферментації</a:t>
            </a:r>
            <a:r>
              <a:rPr lang="en-GB" sz="1600" dirty="0"/>
              <a:t>;  WSC=</a:t>
            </a:r>
            <a:r>
              <a:rPr lang="uk-UA" sz="1600" dirty="0"/>
              <a:t>цукор</a:t>
            </a:r>
            <a:r>
              <a:rPr lang="en-GB" sz="1600" dirty="0"/>
              <a:t>;  MS=</a:t>
            </a:r>
            <a:r>
              <a:rPr lang="uk-UA" sz="1600" dirty="0"/>
              <a:t>молочна к-та</a:t>
            </a:r>
            <a:r>
              <a:rPr lang="en-GB" sz="1600" dirty="0"/>
              <a:t>;  ES=</a:t>
            </a:r>
            <a:r>
              <a:rPr lang="uk-UA" sz="1600" dirty="0"/>
              <a:t>оцтова</a:t>
            </a:r>
            <a:r>
              <a:rPr lang="en-GB" sz="1600" dirty="0"/>
              <a:t> </a:t>
            </a:r>
            <a:r>
              <a:rPr lang="uk-UA" sz="1600" dirty="0"/>
              <a:t>к-та</a:t>
            </a:r>
            <a:r>
              <a:rPr lang="en-GB" sz="1600" dirty="0"/>
              <a:t>;  </a:t>
            </a:r>
          </a:p>
          <a:p>
            <a:r>
              <a:rPr lang="en-GB" sz="1600" dirty="0"/>
              <a:t>A=</a:t>
            </a:r>
            <a:r>
              <a:rPr lang="uk-UA" sz="1600" dirty="0"/>
              <a:t> небілковий </a:t>
            </a:r>
            <a:r>
              <a:rPr lang="en-GB" sz="1600" dirty="0"/>
              <a:t>N;  B2=</a:t>
            </a:r>
            <a:r>
              <a:rPr lang="uk-UA" sz="1600" dirty="0"/>
              <a:t>справжній сирий протеїн</a:t>
            </a:r>
            <a:endParaRPr lang="en-GB" sz="1600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ABF43F0-3E27-4CAB-3155-997156DDADD7}"/>
              </a:ext>
            </a:extLst>
          </p:cNvPr>
          <p:cNvGraphicFramePr>
            <a:graphicFrameLocks/>
          </p:cNvGraphicFramePr>
          <p:nvPr/>
        </p:nvGraphicFramePr>
        <p:xfrm>
          <a:off x="1176013" y="19625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E8031CF-4763-8C78-351D-60A3AB9D3037}"/>
              </a:ext>
            </a:extLst>
          </p:cNvPr>
          <p:cNvGraphicFramePr>
            <a:graphicFrameLocks/>
          </p:cNvGraphicFramePr>
          <p:nvPr/>
        </p:nvGraphicFramePr>
        <p:xfrm>
          <a:off x="5863791" y="1962511"/>
          <a:ext cx="38814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5D843607-8F39-DE14-D754-702D71D34D77}"/>
              </a:ext>
            </a:extLst>
          </p:cNvPr>
          <p:cNvSpPr txBox="1"/>
          <p:nvPr/>
        </p:nvSpPr>
        <p:spPr>
          <a:xfrm>
            <a:off x="5887189" y="169500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%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4D53E9-331B-AC80-9EE3-722B450E639F}"/>
              </a:ext>
            </a:extLst>
          </p:cNvPr>
          <p:cNvSpPr txBox="1"/>
          <p:nvPr/>
        </p:nvSpPr>
        <p:spPr>
          <a:xfrm>
            <a:off x="1201180" y="169500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%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AB8A46-0491-45AB-A1A9-0FE1B226339C}"/>
              </a:ext>
            </a:extLst>
          </p:cNvPr>
          <p:cNvSpPr txBox="1"/>
          <p:nvPr/>
        </p:nvSpPr>
        <p:spPr>
          <a:xfrm>
            <a:off x="3815335" y="4391228"/>
            <a:ext cx="4945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KL NR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CC6A907-A356-E5EF-1C32-5CF4485E9F42}"/>
              </a:ext>
            </a:extLst>
          </p:cNvPr>
          <p:cNvSpPr txBox="1"/>
          <p:nvPr/>
        </p:nvSpPr>
        <p:spPr>
          <a:xfrm>
            <a:off x="8828983" y="4120546"/>
            <a:ext cx="4945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KL NR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4E47BA7-6C04-D798-EB6C-9F19988EDDA8}"/>
              </a:ext>
            </a:extLst>
          </p:cNvPr>
          <p:cNvSpPr txBox="1"/>
          <p:nvPr/>
        </p:nvSpPr>
        <p:spPr>
          <a:xfrm>
            <a:off x="3274764" y="2867751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FD5919A-1D99-0F28-C03C-25EF0EC35CF9}"/>
              </a:ext>
            </a:extLst>
          </p:cNvPr>
          <p:cNvSpPr txBox="1"/>
          <p:nvPr/>
        </p:nvSpPr>
        <p:spPr>
          <a:xfrm>
            <a:off x="3462013" y="208150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51B80F9-8327-A4FE-26C1-9F5336AD9761}"/>
              </a:ext>
            </a:extLst>
          </p:cNvPr>
          <p:cNvSpPr txBox="1"/>
          <p:nvPr/>
        </p:nvSpPr>
        <p:spPr>
          <a:xfrm>
            <a:off x="6508156" y="2118833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48BC8FA-E3B4-2E17-4F60-09D741666A7E}"/>
              </a:ext>
            </a:extLst>
          </p:cNvPr>
          <p:cNvSpPr txBox="1"/>
          <p:nvPr/>
        </p:nvSpPr>
        <p:spPr>
          <a:xfrm>
            <a:off x="3629320" y="3172551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4BBABA0-6BEE-843D-6E28-4FC0BF4319F2}"/>
              </a:ext>
            </a:extLst>
          </p:cNvPr>
          <p:cNvSpPr txBox="1"/>
          <p:nvPr/>
        </p:nvSpPr>
        <p:spPr>
          <a:xfrm>
            <a:off x="6837836" y="3371435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99F4814-2979-56F8-6469-88111A24F804}"/>
              </a:ext>
            </a:extLst>
          </p:cNvPr>
          <p:cNvSpPr txBox="1"/>
          <p:nvPr/>
        </p:nvSpPr>
        <p:spPr>
          <a:xfrm>
            <a:off x="8693369" y="2239899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ab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2FE8E5B-679D-7B3B-22C0-01364FD0CB96}"/>
              </a:ext>
            </a:extLst>
          </p:cNvPr>
          <p:cNvSpPr txBox="1"/>
          <p:nvPr/>
        </p:nvSpPr>
        <p:spPr>
          <a:xfrm>
            <a:off x="7628383" y="226974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CC44021-6434-3707-0037-6DDB99AC4B8A}"/>
              </a:ext>
            </a:extLst>
          </p:cNvPr>
          <p:cNvSpPr txBox="1"/>
          <p:nvPr/>
        </p:nvSpPr>
        <p:spPr>
          <a:xfrm>
            <a:off x="7934156" y="3275257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E70459B-21B9-BACE-E169-0C90812EB388}"/>
              </a:ext>
            </a:extLst>
          </p:cNvPr>
          <p:cNvSpPr txBox="1"/>
          <p:nvPr/>
        </p:nvSpPr>
        <p:spPr>
          <a:xfrm>
            <a:off x="9053593" y="334344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8A62A6-C7D7-3BFE-1DEC-CE42261F22B9}"/>
              </a:ext>
            </a:extLst>
          </p:cNvPr>
          <p:cNvSpPr txBox="1"/>
          <p:nvPr/>
        </p:nvSpPr>
        <p:spPr>
          <a:xfrm>
            <a:off x="205513" y="194047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82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CBE0D-8370-229C-AA94-3765738ED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80020767-E661-E765-B7A9-4DCAD5C2A28F}"/>
              </a:ext>
            </a:extLst>
          </p:cNvPr>
          <p:cNvSpPr txBox="1"/>
          <p:nvPr/>
        </p:nvSpPr>
        <p:spPr>
          <a:xfrm>
            <a:off x="2216970" y="5014785"/>
            <a:ext cx="6642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Вплив</a:t>
            </a:r>
            <a:r>
              <a:rPr lang="en-GB" b="1" dirty="0"/>
              <a:t> KL, </a:t>
            </a:r>
            <a:r>
              <a:rPr lang="en-GB" b="1" dirty="0" err="1"/>
              <a:t>Kofasil</a:t>
            </a:r>
            <a:r>
              <a:rPr lang="en-GB" b="1" dirty="0"/>
              <a:t> liquid NR </a:t>
            </a:r>
            <a:r>
              <a:rPr lang="uk-UA" b="1" dirty="0"/>
              <a:t>та</a:t>
            </a:r>
            <a:r>
              <a:rPr lang="en-GB" b="1" dirty="0"/>
              <a:t> K Ultra NR </a:t>
            </a:r>
            <a:r>
              <a:rPr lang="uk-UA" b="1" dirty="0"/>
              <a:t>на</a:t>
            </a:r>
            <a:r>
              <a:rPr lang="en-GB" b="1" dirty="0"/>
              <a:t> pH </a:t>
            </a:r>
            <a:r>
              <a:rPr lang="uk-UA" b="1" dirty="0"/>
              <a:t>і</a:t>
            </a:r>
            <a:r>
              <a:rPr lang="en-GB" b="1" dirty="0"/>
              <a:t> </a:t>
            </a:r>
          </a:p>
          <a:p>
            <a:r>
              <a:rPr lang="uk-UA" b="1" dirty="0"/>
              <a:t>втрати під час ферментації </a:t>
            </a:r>
            <a:r>
              <a:rPr lang="en-GB" b="1" dirty="0"/>
              <a:t>(%) </a:t>
            </a:r>
            <a:r>
              <a:rPr lang="uk-UA" b="1" dirty="0"/>
              <a:t>люцернового силосу на </a:t>
            </a:r>
            <a:r>
              <a:rPr lang="en-GB" b="1" dirty="0"/>
              <a:t>3</a:t>
            </a:r>
            <a:r>
              <a:rPr lang="uk-UA" b="1" dirty="0"/>
              <a:t>-</a:t>
            </a:r>
            <a:r>
              <a:rPr lang="uk-UA" b="1" dirty="0" err="1"/>
              <a:t>ій</a:t>
            </a:r>
            <a:r>
              <a:rPr lang="en-GB" b="1" dirty="0"/>
              <a:t> </a:t>
            </a:r>
            <a:r>
              <a:rPr lang="uk-UA" b="1" dirty="0"/>
              <a:t>день</a:t>
            </a:r>
            <a:endParaRPr lang="en-GB" b="1" dirty="0"/>
          </a:p>
          <a:p>
            <a:r>
              <a:rPr lang="en-GB" b="1" dirty="0"/>
              <a:t>			</a:t>
            </a:r>
            <a:r>
              <a:rPr lang="en-GB" sz="1400" dirty="0"/>
              <a:t>(</a:t>
            </a:r>
            <a:r>
              <a:rPr lang="en-GB" sz="1400" dirty="0" err="1"/>
              <a:t>Kalzendorf</a:t>
            </a:r>
            <a:r>
              <a:rPr lang="en-GB" sz="1400" dirty="0"/>
              <a:t> 2024, </a:t>
            </a:r>
            <a:r>
              <a:rPr lang="uk-UA" sz="1400" dirty="0"/>
              <a:t>СР</a:t>
            </a:r>
            <a:r>
              <a:rPr lang="en-GB" sz="1400" dirty="0"/>
              <a:t> 22%, </a:t>
            </a:r>
            <a:r>
              <a:rPr lang="uk-UA" sz="1400" dirty="0"/>
              <a:t>КФ</a:t>
            </a:r>
            <a:r>
              <a:rPr lang="en-GB" sz="1400" dirty="0"/>
              <a:t> 29)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5D3E9797-64A3-7F2D-0748-B9CE1B767481}"/>
              </a:ext>
            </a:extLst>
          </p:cNvPr>
          <p:cNvGraphicFramePr/>
          <p:nvPr/>
        </p:nvGraphicFramePr>
        <p:xfrm>
          <a:off x="2056715" y="1458097"/>
          <a:ext cx="6234670" cy="35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D6F511C-BFA9-6BEF-4F28-41FFCC4BBF89}"/>
              </a:ext>
            </a:extLst>
          </p:cNvPr>
          <p:cNvSpPr txBox="1"/>
          <p:nvPr/>
        </p:nvSpPr>
        <p:spPr>
          <a:xfrm>
            <a:off x="4093258" y="162605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73C0C8-96B6-B9B3-D50A-2F1A174B5949}"/>
              </a:ext>
            </a:extLst>
          </p:cNvPr>
          <p:cNvSpPr txBox="1"/>
          <p:nvPr/>
        </p:nvSpPr>
        <p:spPr>
          <a:xfrm>
            <a:off x="4397216" y="3490785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96AC4F7-E3AA-EDB3-81CF-FA88198043DB}"/>
              </a:ext>
            </a:extLst>
          </p:cNvPr>
          <p:cNvSpPr txBox="1"/>
          <p:nvPr/>
        </p:nvSpPr>
        <p:spPr>
          <a:xfrm>
            <a:off x="2963393" y="2357631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12BB6A5-6121-34D0-0272-C0DDC8BB3E04}"/>
              </a:ext>
            </a:extLst>
          </p:cNvPr>
          <p:cNvSpPr txBox="1"/>
          <p:nvPr/>
        </p:nvSpPr>
        <p:spPr>
          <a:xfrm>
            <a:off x="2636132" y="1498264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A7ADF38-F7A5-C4CB-A477-2598F591A597}"/>
              </a:ext>
            </a:extLst>
          </p:cNvPr>
          <p:cNvSpPr txBox="1"/>
          <p:nvPr/>
        </p:nvSpPr>
        <p:spPr>
          <a:xfrm>
            <a:off x="5517634" y="1729028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A414B6-FF5E-1344-E708-06F0E5E855A3}"/>
              </a:ext>
            </a:extLst>
          </p:cNvPr>
          <p:cNvSpPr txBox="1"/>
          <p:nvPr/>
        </p:nvSpPr>
        <p:spPr>
          <a:xfrm>
            <a:off x="7290605" y="345276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7A0B586-932C-232D-415E-E6C2786C3E70}"/>
              </a:ext>
            </a:extLst>
          </p:cNvPr>
          <p:cNvSpPr txBox="1"/>
          <p:nvPr/>
        </p:nvSpPr>
        <p:spPr>
          <a:xfrm>
            <a:off x="5850089" y="342899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EE0ED3D-50DF-B40D-4131-3A5C4D736A85}"/>
              </a:ext>
            </a:extLst>
          </p:cNvPr>
          <p:cNvSpPr txBox="1"/>
          <p:nvPr/>
        </p:nvSpPr>
        <p:spPr>
          <a:xfrm>
            <a:off x="6968812" y="1742873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705869E-D160-F71E-27FB-B2C6A9D6795A}"/>
              </a:ext>
            </a:extLst>
          </p:cNvPr>
          <p:cNvSpPr txBox="1"/>
          <p:nvPr/>
        </p:nvSpPr>
        <p:spPr>
          <a:xfrm>
            <a:off x="205513" y="194047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D0BB245-B230-447C-ABE8-52F684347D00}"/>
              </a:ext>
            </a:extLst>
          </p:cNvPr>
          <p:cNvSpPr/>
          <p:nvPr/>
        </p:nvSpPr>
        <p:spPr>
          <a:xfrm>
            <a:off x="2461846" y="4360985"/>
            <a:ext cx="14208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Контроль</a:t>
            </a:r>
            <a:endParaRPr lang="uk-U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97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CBE0D-8370-229C-AA94-3765738ED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4208CE5-3EE8-FEB0-A698-819DAF01349C}"/>
              </a:ext>
            </a:extLst>
          </p:cNvPr>
          <p:cNvSpPr txBox="1"/>
          <p:nvPr/>
        </p:nvSpPr>
        <p:spPr>
          <a:xfrm>
            <a:off x="1606344" y="2976040"/>
            <a:ext cx="8155459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		</a:t>
            </a:r>
            <a:r>
              <a:rPr lang="uk-UA" dirty="0"/>
              <a:t>СР</a:t>
            </a:r>
            <a:r>
              <a:rPr lang="en-GB" dirty="0"/>
              <a:t>	</a:t>
            </a:r>
            <a:r>
              <a:rPr lang="uk-UA" dirty="0"/>
              <a:t>СП</a:t>
            </a:r>
            <a:r>
              <a:rPr lang="en-GB" dirty="0"/>
              <a:t>	</a:t>
            </a:r>
            <a:r>
              <a:rPr lang="uk-UA" sz="1600" dirty="0" err="1"/>
              <a:t>Мол.к</a:t>
            </a:r>
            <a:r>
              <a:rPr lang="uk-UA" sz="1600" dirty="0"/>
              <a:t>-та</a:t>
            </a:r>
            <a:r>
              <a:rPr lang="en-GB" sz="1600" dirty="0"/>
              <a:t>	</a:t>
            </a:r>
            <a:r>
              <a:rPr lang="uk-UA" sz="1600" dirty="0"/>
              <a:t> </a:t>
            </a:r>
            <a:r>
              <a:rPr lang="uk-UA" sz="1600" dirty="0" err="1"/>
              <a:t>Оцт.к</a:t>
            </a:r>
            <a:r>
              <a:rPr lang="uk-UA" sz="1600" dirty="0"/>
              <a:t>-та</a:t>
            </a:r>
            <a:r>
              <a:rPr lang="en-GB" sz="1600" dirty="0"/>
              <a:t>	</a:t>
            </a:r>
            <a:r>
              <a:rPr lang="uk-UA" sz="1600" dirty="0" err="1"/>
              <a:t>Масл.к</a:t>
            </a:r>
            <a:r>
              <a:rPr lang="uk-UA" sz="1600" dirty="0"/>
              <a:t>-та </a:t>
            </a:r>
            <a:r>
              <a:rPr lang="en-GB" dirty="0"/>
              <a:t>pH</a:t>
            </a:r>
          </a:p>
          <a:p>
            <a:r>
              <a:rPr lang="en-GB" dirty="0"/>
              <a:t>				</a:t>
            </a:r>
            <a:r>
              <a:rPr lang="en-GB" sz="1600" dirty="0"/>
              <a:t>(</a:t>
            </a:r>
            <a:r>
              <a:rPr lang="uk-UA" sz="1600" dirty="0"/>
              <a:t>г</a:t>
            </a:r>
            <a:r>
              <a:rPr lang="en-GB" sz="1600" dirty="0"/>
              <a:t>/</a:t>
            </a:r>
            <a:r>
              <a:rPr lang="uk-UA" sz="1600" dirty="0"/>
              <a:t>кг</a:t>
            </a:r>
            <a:r>
              <a:rPr lang="en-GB" sz="1600" dirty="0"/>
              <a:t> </a:t>
            </a:r>
            <a:r>
              <a:rPr lang="uk-UA" sz="1600" dirty="0"/>
              <a:t>СР</a:t>
            </a:r>
            <a:r>
              <a:rPr lang="en-GB" sz="1600" dirty="0"/>
              <a:t>)</a:t>
            </a:r>
          </a:p>
          <a:p>
            <a:pPr>
              <a:lnSpc>
                <a:spcPct val="150000"/>
              </a:lnSpc>
            </a:pPr>
            <a:r>
              <a:rPr lang="uk-UA" dirty="0"/>
              <a:t>Контроль</a:t>
            </a:r>
            <a:r>
              <a:rPr lang="en-GB" dirty="0"/>
              <a:t>		367	146	40	34	0	4,6</a:t>
            </a:r>
          </a:p>
          <a:p>
            <a:pPr>
              <a:lnSpc>
                <a:spcPct val="150000"/>
              </a:lnSpc>
            </a:pPr>
            <a:r>
              <a:rPr lang="en-GB" dirty="0"/>
              <a:t>KL NR </a:t>
            </a:r>
            <a:r>
              <a:rPr lang="uk-UA" dirty="0"/>
              <a:t>дощ</a:t>
            </a:r>
            <a:r>
              <a:rPr lang="en-GB" dirty="0"/>
              <a:t>	281	119	99	12	0	3,9</a:t>
            </a:r>
          </a:p>
          <a:p>
            <a:pPr>
              <a:lnSpc>
                <a:spcPct val="150000"/>
              </a:lnSpc>
            </a:pPr>
            <a:r>
              <a:rPr lang="en-GB" dirty="0"/>
              <a:t>KL NR </a:t>
            </a:r>
            <a:r>
              <a:rPr lang="uk-UA" dirty="0"/>
              <a:t>сухо</a:t>
            </a:r>
            <a:r>
              <a:rPr lang="en-GB" dirty="0"/>
              <a:t>	366	150	72	12	0	4,2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FF59058-9546-2376-4270-316EE0D49FC4}"/>
              </a:ext>
            </a:extLst>
          </p:cNvPr>
          <p:cNvSpPr txBox="1"/>
          <p:nvPr/>
        </p:nvSpPr>
        <p:spPr>
          <a:xfrm>
            <a:off x="1324488" y="2079543"/>
            <a:ext cx="925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Вплив </a:t>
            </a:r>
            <a:r>
              <a:rPr lang="en-GB" b="1" dirty="0" err="1"/>
              <a:t>Kofasil</a:t>
            </a:r>
            <a:r>
              <a:rPr lang="en-GB" b="1" dirty="0"/>
              <a:t> liquid NR </a:t>
            </a:r>
            <a:r>
              <a:rPr lang="uk-UA" b="1" dirty="0"/>
              <a:t>на</a:t>
            </a:r>
            <a:r>
              <a:rPr lang="en-GB" b="1" dirty="0"/>
              <a:t> </a:t>
            </a:r>
            <a:r>
              <a:rPr lang="uk-UA" b="1" dirty="0"/>
              <a:t>параметри ферментації на 50-й день силосування люцерни, зібраної у різних погодних умовах</a:t>
            </a:r>
            <a:endParaRPr lang="en-GB" b="1" dirty="0"/>
          </a:p>
          <a:p>
            <a:r>
              <a:rPr lang="en-GB" dirty="0"/>
              <a:t>					(</a:t>
            </a:r>
            <a:r>
              <a:rPr lang="uk-UA" dirty="0"/>
              <a:t>дослід на прибалтійській фермі</a:t>
            </a:r>
            <a:r>
              <a:rPr lang="en-GB" dirty="0"/>
              <a:t>, 2</a:t>
            </a:r>
            <a:r>
              <a:rPr lang="uk-UA" dirty="0"/>
              <a:t>л</a:t>
            </a:r>
            <a:r>
              <a:rPr lang="en-GB" dirty="0"/>
              <a:t>/</a:t>
            </a:r>
            <a:r>
              <a:rPr lang="uk-UA" dirty="0"/>
              <a:t>т</a:t>
            </a:r>
            <a:r>
              <a:rPr lang="en-GB" dirty="0"/>
              <a:t>, 2024)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B5D8632-1391-419C-5FAC-36E4E8645C97}"/>
              </a:ext>
            </a:extLst>
          </p:cNvPr>
          <p:cNvCxnSpPr/>
          <p:nvPr/>
        </p:nvCxnSpPr>
        <p:spPr>
          <a:xfrm>
            <a:off x="1606344" y="3894875"/>
            <a:ext cx="6890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F760ADE-8D1A-C5A5-C523-6B4B77D91334}"/>
              </a:ext>
            </a:extLst>
          </p:cNvPr>
          <p:cNvCxnSpPr/>
          <p:nvPr/>
        </p:nvCxnSpPr>
        <p:spPr>
          <a:xfrm>
            <a:off x="1612097" y="5065181"/>
            <a:ext cx="6890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90AE1AF-33E5-FA21-CF67-9F400D54D764}"/>
              </a:ext>
            </a:extLst>
          </p:cNvPr>
          <p:cNvCxnSpPr/>
          <p:nvPr/>
        </p:nvCxnSpPr>
        <p:spPr>
          <a:xfrm>
            <a:off x="1609224" y="3173134"/>
            <a:ext cx="6890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B320AD9-3352-6DAE-2546-129EAD0F05A8}"/>
              </a:ext>
            </a:extLst>
          </p:cNvPr>
          <p:cNvSpPr txBox="1"/>
          <p:nvPr/>
        </p:nvSpPr>
        <p:spPr>
          <a:xfrm>
            <a:off x="205513" y="194047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5A5B488-E60B-2693-6261-BE2FEC9AD8F5}"/>
              </a:ext>
            </a:extLst>
          </p:cNvPr>
          <p:cNvSpPr/>
          <p:nvPr/>
        </p:nvSpPr>
        <p:spPr>
          <a:xfrm>
            <a:off x="3411455" y="4303625"/>
            <a:ext cx="619400" cy="423202"/>
          </a:xfrm>
          <a:prstGeom prst="ellipse">
            <a:avLst/>
          </a:prstGeom>
          <a:noFill/>
          <a:ln w="22225">
            <a:solidFill>
              <a:srgbClr val="FF39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5999C0C-3447-CC32-75B0-FD3B7C5A4E2C}"/>
              </a:ext>
            </a:extLst>
          </p:cNvPr>
          <p:cNvSpPr/>
          <p:nvPr/>
        </p:nvSpPr>
        <p:spPr>
          <a:xfrm>
            <a:off x="5197711" y="4296118"/>
            <a:ext cx="1504745" cy="423202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2454AE8-A562-92E7-E471-82054FD912B3}"/>
              </a:ext>
            </a:extLst>
          </p:cNvPr>
          <p:cNvSpPr/>
          <p:nvPr/>
        </p:nvSpPr>
        <p:spPr>
          <a:xfrm rot="385321">
            <a:off x="7869312" y="4287289"/>
            <a:ext cx="718507" cy="423202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00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58" y="5438692"/>
            <a:ext cx="1642233" cy="9889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8084" y="6389405"/>
            <a:ext cx="2809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 r o u d   m e m b e 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C39466-478B-C9AE-A7FF-18A8674F0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054" y="2103839"/>
            <a:ext cx="3740220" cy="342557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0A4FA64-D864-4AFB-A395-56FF686E7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34" y="2135736"/>
            <a:ext cx="5922552" cy="319484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530C6EA-0D38-4028-252A-F63FAEC2E4DB}"/>
              </a:ext>
            </a:extLst>
          </p:cNvPr>
          <p:cNvSpPr txBox="1"/>
          <p:nvPr/>
        </p:nvSpPr>
        <p:spPr>
          <a:xfrm>
            <a:off x="205513" y="194047"/>
            <a:ext cx="2813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Масляна кислота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7709CA5-9959-43A9-930A-C3169F36FF47}"/>
              </a:ext>
            </a:extLst>
          </p:cNvPr>
          <p:cNvSpPr/>
          <p:nvPr/>
        </p:nvSpPr>
        <p:spPr>
          <a:xfrm>
            <a:off x="1949700" y="5068095"/>
            <a:ext cx="3740220" cy="370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Довжина нарізки, мм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A90A748-E3B4-4F8A-AA9D-4075E994785A}"/>
              </a:ext>
            </a:extLst>
          </p:cNvPr>
          <p:cNvSpPr/>
          <p:nvPr/>
        </p:nvSpPr>
        <p:spPr>
          <a:xfrm>
            <a:off x="733647" y="2700670"/>
            <a:ext cx="316079" cy="1945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Кислота, % СР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CCB16CA-CA65-4E27-9331-F0B7934E8865}"/>
              </a:ext>
            </a:extLst>
          </p:cNvPr>
          <p:cNvSpPr/>
          <p:nvPr/>
        </p:nvSpPr>
        <p:spPr>
          <a:xfrm>
            <a:off x="1796902" y="2254102"/>
            <a:ext cx="1052624" cy="276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chemeClr val="tx1"/>
                </a:solidFill>
              </a:rPr>
              <a:t>Молочна к-та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7BC46E3-29CD-4A13-B226-92C56F1E9D12}"/>
              </a:ext>
            </a:extLst>
          </p:cNvPr>
          <p:cNvSpPr/>
          <p:nvPr/>
        </p:nvSpPr>
        <p:spPr>
          <a:xfrm>
            <a:off x="3236370" y="2254102"/>
            <a:ext cx="1052624" cy="276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chemeClr val="tx1"/>
                </a:solidFill>
              </a:rPr>
              <a:t>Масляна к-та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43E7220-4017-4C25-9400-988BE2EFA487}"/>
              </a:ext>
            </a:extLst>
          </p:cNvPr>
          <p:cNvSpPr/>
          <p:nvPr/>
        </p:nvSpPr>
        <p:spPr>
          <a:xfrm>
            <a:off x="4788195" y="2254102"/>
            <a:ext cx="1052624" cy="276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chemeClr val="tx1"/>
                </a:solidFill>
              </a:rPr>
              <a:t>Втрати СР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346DB043-2209-4BEA-92BA-7387B3BCCC39}"/>
              </a:ext>
            </a:extLst>
          </p:cNvPr>
          <p:cNvSpPr/>
          <p:nvPr/>
        </p:nvSpPr>
        <p:spPr>
          <a:xfrm>
            <a:off x="6570921" y="2806995"/>
            <a:ext cx="435935" cy="1711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Втрати, %</a:t>
            </a:r>
          </a:p>
        </p:txBody>
      </p:sp>
    </p:spTree>
    <p:extLst>
      <p:ext uri="{BB962C8B-B14F-4D97-AF65-F5344CB8AC3E}">
        <p14:creationId xmlns:p14="http://schemas.microsoft.com/office/powerpoint/2010/main" val="37391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03937"/>
              </p:ext>
            </p:extLst>
          </p:nvPr>
        </p:nvGraphicFramePr>
        <p:xfrm>
          <a:off x="1695601" y="1576811"/>
          <a:ext cx="8891564" cy="4048128"/>
        </p:xfrm>
        <a:graphic>
          <a:graphicData uri="http://schemas.openxmlformats.org/drawingml/2006/table">
            <a:tbl>
              <a:tblPr/>
              <a:tblGrid>
                <a:gridCol w="254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1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08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8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76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59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874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870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Тривалість зберігання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pH-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Кислоти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(% 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СР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NH</a:t>
                      </a:r>
                      <a:r>
                        <a:rPr kumimoji="0" lang="de-DE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-N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Бал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ЧЕЛ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2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Молочна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Оцтова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Масляна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(%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uk-UA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заг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N)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(DLG)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МДж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кг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СР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0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Без добавки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 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місяці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4.5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10.0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3.6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0.5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13.6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III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6.2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 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місяців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4.7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8.8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3.7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2.0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17.1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IV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6,2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 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місяців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4.8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7.0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4.4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2.8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21.5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V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6.1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709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З</a:t>
                      </a: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Kofasil</a:t>
                      </a: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 liquid (3 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л</a:t>
                      </a: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1438" marR="91438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 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місяці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11.7 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2.7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0.1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12.7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II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6.4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 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місяців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4.4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11.5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3.2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0.1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13.3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II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6.4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 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місяців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4.2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11.2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3.1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0.3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14.5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II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6.3</a:t>
                      </a:r>
                    </a:p>
                  </a:txBody>
                  <a:tcPr marL="91438" marR="91438"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616251" y="5834886"/>
            <a:ext cx="8634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200" dirty="0">
                <a:latin typeface="Verdana" pitchFamily="34" charset="0"/>
              </a:rPr>
              <a:t>Трава</a:t>
            </a:r>
            <a:r>
              <a:rPr lang="de-DE" sz="1200" dirty="0">
                <a:latin typeface="Verdana" pitchFamily="34" charset="0"/>
              </a:rPr>
              <a:t>, 2</a:t>
            </a:r>
            <a:r>
              <a:rPr lang="uk-UA" sz="1200" baseline="30000" dirty="0" err="1">
                <a:latin typeface="Verdana" pitchFamily="34" charset="0"/>
              </a:rPr>
              <a:t>ий</a:t>
            </a:r>
            <a:r>
              <a:rPr lang="de-DE" sz="1200" dirty="0">
                <a:latin typeface="Verdana" pitchFamily="34" charset="0"/>
              </a:rPr>
              <a:t> </a:t>
            </a:r>
            <a:r>
              <a:rPr lang="uk-UA" sz="1200" dirty="0">
                <a:latin typeface="Verdana" pitchFamily="34" charset="0"/>
              </a:rPr>
              <a:t>укіс</a:t>
            </a:r>
            <a:r>
              <a:rPr lang="de-DE" sz="1200" dirty="0">
                <a:latin typeface="Verdana" pitchFamily="34" charset="0"/>
              </a:rPr>
              <a:t> – </a:t>
            </a:r>
            <a:r>
              <a:rPr lang="uk-UA" sz="1200" dirty="0">
                <a:latin typeface="Verdana" pitchFamily="34" charset="0"/>
              </a:rPr>
              <a:t>прив’ялювання</a:t>
            </a:r>
            <a:r>
              <a:rPr lang="de-DE" sz="1200" dirty="0">
                <a:latin typeface="Verdana" pitchFamily="34" charset="0"/>
              </a:rPr>
              <a:t> </a:t>
            </a:r>
            <a:r>
              <a:rPr lang="uk-UA" sz="1200" dirty="0">
                <a:latin typeface="Verdana" pitchFamily="34" charset="0"/>
              </a:rPr>
              <a:t>припинилося</a:t>
            </a:r>
            <a:r>
              <a:rPr lang="de-DE" sz="1200" dirty="0">
                <a:latin typeface="Verdana" pitchFamily="34" charset="0"/>
              </a:rPr>
              <a:t> </a:t>
            </a:r>
            <a:r>
              <a:rPr lang="uk-UA" sz="1200" dirty="0">
                <a:latin typeface="Verdana" pitchFamily="34" charset="0"/>
              </a:rPr>
              <a:t>через</a:t>
            </a:r>
            <a:r>
              <a:rPr lang="de-DE" sz="1200" dirty="0">
                <a:latin typeface="Verdana" pitchFamily="34" charset="0"/>
              </a:rPr>
              <a:t> 1 </a:t>
            </a:r>
            <a:r>
              <a:rPr lang="uk-UA" sz="1200" dirty="0">
                <a:latin typeface="Verdana" pitchFamily="34" charset="0"/>
              </a:rPr>
              <a:t>день</a:t>
            </a:r>
            <a:r>
              <a:rPr lang="de-DE" sz="1200" dirty="0">
                <a:latin typeface="Verdana" pitchFamily="34" charset="0"/>
              </a:rPr>
              <a:t> </a:t>
            </a:r>
            <a:r>
              <a:rPr lang="uk-UA" sz="1200" dirty="0">
                <a:latin typeface="Verdana" pitchFamily="34" charset="0"/>
              </a:rPr>
              <a:t>через несприятливі погодні умови </a:t>
            </a:r>
            <a:r>
              <a:rPr lang="de-DE" sz="1200" dirty="0">
                <a:latin typeface="Verdana" pitchFamily="34" charset="0"/>
              </a:rPr>
              <a:t>(26 %</a:t>
            </a:r>
            <a:r>
              <a:rPr lang="uk-UA" sz="1200" dirty="0">
                <a:latin typeface="Verdana" pitchFamily="34" charset="0"/>
              </a:rPr>
              <a:t>СР</a:t>
            </a:r>
            <a:r>
              <a:rPr lang="de-DE" sz="1200" dirty="0">
                <a:latin typeface="Verdana" pitchFamily="34" charset="0"/>
              </a:rPr>
              <a:t>)</a:t>
            </a:r>
            <a:br>
              <a:rPr lang="de-DE" sz="1200" dirty="0">
                <a:latin typeface="Verdana" pitchFamily="34" charset="0"/>
              </a:rPr>
            </a:br>
            <a:r>
              <a:rPr lang="de-DE" sz="1200" dirty="0" err="1">
                <a:latin typeface="Verdana" pitchFamily="34" charset="0"/>
              </a:rPr>
              <a:t>Kofasil</a:t>
            </a:r>
            <a:r>
              <a:rPr lang="de-DE" sz="1200" dirty="0">
                <a:latin typeface="Verdana" pitchFamily="34" charset="0"/>
              </a:rPr>
              <a:t> liquid (3 </a:t>
            </a:r>
            <a:r>
              <a:rPr lang="uk-UA" sz="1200" dirty="0">
                <a:latin typeface="Verdana" pitchFamily="34" charset="0"/>
              </a:rPr>
              <a:t>л</a:t>
            </a:r>
            <a:r>
              <a:rPr lang="de-DE" sz="1200" dirty="0">
                <a:latin typeface="Verdana" pitchFamily="34" charset="0"/>
              </a:rPr>
              <a:t>/</a:t>
            </a:r>
            <a:r>
              <a:rPr lang="uk-UA" sz="1200" dirty="0">
                <a:latin typeface="Verdana" pitchFamily="34" charset="0"/>
              </a:rPr>
              <a:t>т</a:t>
            </a:r>
            <a:r>
              <a:rPr lang="de-DE" sz="1200" dirty="0">
                <a:latin typeface="Verdana" pitchFamily="34" charset="0"/>
              </a:rPr>
              <a:t>) </a:t>
            </a:r>
            <a:r>
              <a:rPr lang="uk-UA" sz="1200" dirty="0">
                <a:latin typeface="Verdana" pitchFamily="34" charset="0"/>
              </a:rPr>
              <a:t>в силосній ямі на досліджуваній фермі с.-г. дослідницького центру</a:t>
            </a:r>
            <a:r>
              <a:rPr lang="de-DE" sz="1200" dirty="0">
                <a:latin typeface="Verdana" pitchFamily="34" charset="0"/>
              </a:rPr>
              <a:t> FAL Braunschweig</a:t>
            </a:r>
            <a:br>
              <a:rPr lang="de-DE" sz="1200" dirty="0">
                <a:latin typeface="Verdana" pitchFamily="34" charset="0"/>
              </a:rPr>
            </a:br>
            <a:r>
              <a:rPr lang="uk-UA" sz="1200" dirty="0">
                <a:solidFill>
                  <a:srgbClr val="3333FF"/>
                </a:solidFill>
                <a:latin typeface="Verdana" pitchFamily="34" charset="0"/>
              </a:rPr>
              <a:t>Енергетична цінність культури, що силосується</a:t>
            </a:r>
            <a:r>
              <a:rPr lang="de-DE" sz="1200" dirty="0">
                <a:solidFill>
                  <a:srgbClr val="3333FF"/>
                </a:solidFill>
                <a:latin typeface="Verdana" pitchFamily="34" charset="0"/>
              </a:rPr>
              <a:t>: 6</a:t>
            </a:r>
            <a:r>
              <a:rPr lang="uk-UA" sz="1200" dirty="0">
                <a:solidFill>
                  <a:srgbClr val="3333FF"/>
                </a:solidFill>
                <a:latin typeface="Verdana" pitchFamily="34" charset="0"/>
              </a:rPr>
              <a:t>,</a:t>
            </a:r>
            <a:r>
              <a:rPr lang="de-DE" sz="1200" dirty="0">
                <a:solidFill>
                  <a:srgbClr val="3333FF"/>
                </a:solidFill>
                <a:latin typeface="Verdana" pitchFamily="34" charset="0"/>
              </a:rPr>
              <a:t>6 </a:t>
            </a:r>
            <a:r>
              <a:rPr lang="uk-UA" sz="1200" dirty="0">
                <a:solidFill>
                  <a:srgbClr val="3333FF"/>
                </a:solidFill>
                <a:latin typeface="Verdana" pitchFamily="34" charset="0"/>
              </a:rPr>
              <a:t>МДж</a:t>
            </a:r>
            <a:r>
              <a:rPr lang="de-DE" sz="1200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uk-UA" sz="1200" dirty="0">
                <a:solidFill>
                  <a:srgbClr val="3333FF"/>
                </a:solidFill>
                <a:latin typeface="Verdana" pitchFamily="34" charset="0"/>
              </a:rPr>
              <a:t>ЧЕЛ</a:t>
            </a:r>
            <a:r>
              <a:rPr lang="de-DE" sz="1200" dirty="0">
                <a:solidFill>
                  <a:srgbClr val="3333FF"/>
                </a:solidFill>
                <a:latin typeface="Verdana" pitchFamily="34" charset="0"/>
              </a:rPr>
              <a:t>/</a:t>
            </a:r>
            <a:r>
              <a:rPr lang="uk-UA" sz="1200" dirty="0">
                <a:solidFill>
                  <a:srgbClr val="3333FF"/>
                </a:solidFill>
                <a:latin typeface="Verdana" pitchFamily="34" charset="0"/>
              </a:rPr>
              <a:t>кг</a:t>
            </a:r>
            <a:r>
              <a:rPr lang="de-DE" sz="1200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uk-UA" sz="1200" dirty="0">
                <a:solidFill>
                  <a:srgbClr val="3333FF"/>
                </a:solidFill>
                <a:latin typeface="Verdana" pitchFamily="34" charset="0"/>
              </a:rPr>
              <a:t>СР</a:t>
            </a:r>
            <a:endParaRPr lang="de-DE" sz="1200" dirty="0">
              <a:solidFill>
                <a:srgbClr val="3333FF"/>
              </a:solidFill>
              <a:latin typeface="Verdan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66454" y="1012666"/>
            <a:ext cx="79579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Вплив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Kofasil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liquid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ферментацію та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вміст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BAD0B3-27C0-02C4-E8B8-7A43B6780186}"/>
              </a:ext>
            </a:extLst>
          </p:cNvPr>
          <p:cNvSpPr txBox="1"/>
          <p:nvPr/>
        </p:nvSpPr>
        <p:spPr>
          <a:xfrm>
            <a:off x="205513" y="194047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2386670" y="1557610"/>
            <a:ext cx="6697663" cy="503238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en-US" sz="2000" b="1" dirty="0">
                <a:latin typeface="Arial" charset="0"/>
                <a:ea typeface="+mn-ea"/>
                <a:cs typeface="+mn-cs"/>
              </a:rPr>
              <a:t>Фураж і молочна продуктивність тварин</a:t>
            </a:r>
            <a:endParaRPr lang="de-DE" altLang="en-US" sz="2000" b="1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6148" name="Text Box 14"/>
          <p:cNvSpPr txBox="1">
            <a:spLocks noChangeArrowheads="1"/>
          </p:cNvSpPr>
          <p:nvPr/>
        </p:nvSpPr>
        <p:spPr bwMode="auto">
          <a:xfrm>
            <a:off x="2351088" y="2201863"/>
            <a:ext cx="5656228" cy="3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000" dirty="0"/>
          </a:p>
          <a:p>
            <a:pPr eaLnBrk="1" hangingPunct="1">
              <a:lnSpc>
                <a:spcPct val="120000"/>
              </a:lnSpc>
            </a:pPr>
            <a:r>
              <a:rPr lang="uk-UA" altLang="en-US" sz="2000" dirty="0"/>
              <a:t>базова метаболічна потреба</a:t>
            </a:r>
            <a:r>
              <a:rPr lang="en-US" altLang="en-US" sz="2000" dirty="0"/>
              <a:t> (</a:t>
            </a:r>
            <a:r>
              <a:rPr lang="uk-UA" altLang="en-US" sz="2000" dirty="0"/>
              <a:t>МДж ЧЕЛ</a:t>
            </a:r>
            <a:r>
              <a:rPr lang="en-US" altLang="en-US" sz="2000" dirty="0"/>
              <a:t>):</a:t>
            </a:r>
          </a:p>
          <a:p>
            <a:pPr eaLnBrk="1" hangingPunct="1">
              <a:lnSpc>
                <a:spcPct val="120000"/>
              </a:lnSpc>
            </a:pPr>
            <a:r>
              <a:rPr lang="uk-UA" altLang="en-US" sz="2000" dirty="0"/>
              <a:t>потреба в енергії, молоко</a:t>
            </a:r>
            <a:r>
              <a:rPr lang="en-US" altLang="en-US" sz="2000" dirty="0"/>
              <a:t> (</a:t>
            </a:r>
            <a:r>
              <a:rPr lang="uk-UA" altLang="en-US" sz="2000" dirty="0"/>
              <a:t>МДж ЧЕЛ)</a:t>
            </a:r>
            <a:r>
              <a:rPr lang="en-US" altLang="en-US" sz="2000" dirty="0"/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uk-UA" altLang="en-US" sz="2000" dirty="0"/>
              <a:t>Вміст енергії в кормі</a:t>
            </a:r>
            <a:r>
              <a:rPr lang="en-US" altLang="en-US" sz="2000" dirty="0"/>
              <a:t> (</a:t>
            </a:r>
            <a:r>
              <a:rPr lang="uk-UA" altLang="en-US" sz="2000" dirty="0"/>
              <a:t>МДж ЧЕЛ/кг СР)</a:t>
            </a:r>
            <a:r>
              <a:rPr lang="en-US" altLang="en-US" sz="2000" dirty="0"/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uk-UA" altLang="en-US" sz="2000" dirty="0"/>
              <a:t>споживання корму</a:t>
            </a:r>
            <a:r>
              <a:rPr lang="en-US" altLang="en-US" sz="2000" dirty="0"/>
              <a:t> (</a:t>
            </a:r>
            <a:r>
              <a:rPr lang="uk-UA" altLang="en-US" sz="2000" dirty="0"/>
              <a:t>кг СР/день</a:t>
            </a:r>
            <a:r>
              <a:rPr lang="en-US" altLang="en-US" sz="2000" dirty="0"/>
              <a:t>):</a:t>
            </a:r>
          </a:p>
          <a:p>
            <a:pPr eaLnBrk="1" hangingPunct="1">
              <a:lnSpc>
                <a:spcPct val="120000"/>
              </a:lnSpc>
            </a:pPr>
            <a:r>
              <a:rPr lang="uk-UA" altLang="en-US" sz="2000" dirty="0"/>
              <a:t>потенційна молочна продуктивність</a:t>
            </a:r>
            <a:r>
              <a:rPr lang="en-US" altLang="en-US" sz="2000" dirty="0"/>
              <a:t> (</a:t>
            </a:r>
            <a:r>
              <a:rPr lang="uk-UA" altLang="en-US" sz="2000" dirty="0"/>
              <a:t>кг/день)</a:t>
            </a:r>
            <a:r>
              <a:rPr lang="en-US" altLang="en-US" sz="2000" dirty="0"/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/>
              <a:t>		     (</a:t>
            </a:r>
            <a:r>
              <a:rPr lang="uk-UA" altLang="en-US" sz="2000" dirty="0"/>
              <a:t>кг/рік на тварину</a:t>
            </a:r>
            <a:r>
              <a:rPr lang="en-US" altLang="en-US" sz="2000" dirty="0"/>
              <a:t>):</a:t>
            </a:r>
          </a:p>
          <a:p>
            <a:pPr eaLnBrk="1" hangingPunct="1">
              <a:lnSpc>
                <a:spcPct val="120000"/>
              </a:lnSpc>
            </a:pPr>
            <a:endParaRPr lang="en-US" altLang="en-US" sz="400" dirty="0"/>
          </a:p>
          <a:p>
            <a:pPr eaLnBrk="1" hangingPunct="1">
              <a:lnSpc>
                <a:spcPct val="120000"/>
              </a:lnSpc>
            </a:pPr>
            <a:r>
              <a:rPr lang="en-US" altLang="en-US" sz="1600" dirty="0"/>
              <a:t>*) </a:t>
            </a:r>
            <a:r>
              <a:rPr lang="uk-UA" altLang="en-US" sz="1600" dirty="0"/>
              <a:t>різниця в перерахунку на покупні корми</a:t>
            </a:r>
            <a:endParaRPr lang="en-US" altLang="en-US" sz="1600" dirty="0"/>
          </a:p>
        </p:txBody>
      </p:sp>
      <p:sp>
        <p:nvSpPr>
          <p:cNvPr id="6149" name="Text Box 15"/>
          <p:cNvSpPr txBox="1">
            <a:spLocks noChangeArrowheads="1"/>
          </p:cNvSpPr>
          <p:nvPr/>
        </p:nvSpPr>
        <p:spPr bwMode="auto">
          <a:xfrm>
            <a:off x="7679502" y="2225675"/>
            <a:ext cx="10255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en-US" sz="2000" dirty="0"/>
              <a:t>FF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000" dirty="0"/>
              <a:t>    35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000" dirty="0"/>
              <a:t>    </a:t>
            </a:r>
            <a:r>
              <a:rPr lang="uk-UA" altLang="en-US" sz="2000" dirty="0"/>
              <a:t>  </a:t>
            </a:r>
            <a:r>
              <a:rPr lang="de-DE" altLang="en-US" sz="2000" dirty="0"/>
              <a:t>3,3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000" dirty="0"/>
              <a:t>      6,8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000" dirty="0"/>
              <a:t>    18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000" dirty="0"/>
              <a:t>    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000" dirty="0"/>
              <a:t>7930</a:t>
            </a:r>
          </a:p>
        </p:txBody>
      </p:sp>
      <p:sp>
        <p:nvSpPr>
          <p:cNvPr id="167952" name="Text Box 16"/>
          <p:cNvSpPr txBox="1">
            <a:spLocks noChangeArrowheads="1"/>
          </p:cNvSpPr>
          <p:nvPr/>
        </p:nvSpPr>
        <p:spPr bwMode="auto">
          <a:xfrm>
            <a:off x="8705027" y="2225675"/>
            <a:ext cx="12144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AWS/SM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000" dirty="0"/>
              <a:t>    24*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000" dirty="0"/>
              <a:t>      3,3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000" dirty="0"/>
              <a:t>      6,4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000" dirty="0"/>
              <a:t>    14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000" dirty="0"/>
              <a:t>    20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000" dirty="0"/>
              <a:t>6060</a:t>
            </a:r>
          </a:p>
        </p:txBody>
      </p:sp>
      <p:sp>
        <p:nvSpPr>
          <p:cNvPr id="6151" name="Line 17"/>
          <p:cNvSpPr>
            <a:spLocks noChangeShapeType="1"/>
          </p:cNvSpPr>
          <p:nvPr/>
        </p:nvSpPr>
        <p:spPr bwMode="auto">
          <a:xfrm>
            <a:off x="2387600" y="2636838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8A3A09-56DA-7F31-F698-3C2AF50E47BF}"/>
              </a:ext>
            </a:extLst>
          </p:cNvPr>
          <p:cNvSpPr txBox="1"/>
          <p:nvPr/>
        </p:nvSpPr>
        <p:spPr>
          <a:xfrm>
            <a:off x="205513" y="194047"/>
            <a:ext cx="437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кормовиробництва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6C4D8-434E-4D01-9994-51A69FE318A5}"/>
              </a:ext>
            </a:extLst>
          </p:cNvPr>
          <p:cNvSpPr txBox="1"/>
          <p:nvPr/>
        </p:nvSpPr>
        <p:spPr>
          <a:xfrm>
            <a:off x="7585044" y="1990507"/>
            <a:ext cx="12144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Свіжий фураж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82A8A-93E2-45E2-8999-CAC9C0819B23}"/>
              </a:ext>
            </a:extLst>
          </p:cNvPr>
          <p:cNvSpPr txBox="1"/>
          <p:nvPr/>
        </p:nvSpPr>
        <p:spPr>
          <a:xfrm>
            <a:off x="8705027" y="1713508"/>
            <a:ext cx="152801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Загально-змішаний раціон/силос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410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38982"/>
              </p:ext>
            </p:extLst>
          </p:nvPr>
        </p:nvGraphicFramePr>
        <p:xfrm>
          <a:off x="1558925" y="2492375"/>
          <a:ext cx="9001125" cy="3542349"/>
        </p:xfrm>
        <a:graphic>
          <a:graphicData uri="http://schemas.openxmlformats.org/drawingml/2006/table">
            <a:tbl>
              <a:tblPr/>
              <a:tblGrid>
                <a:gridCol w="89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5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Споживання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b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СР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Вміст енергії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Споживання енергії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Потенційний надій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кг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корова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день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МДж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ЧЕЛ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кг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СР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МДж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ЧЕЛ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день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кг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FCM/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день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1437" marR="9143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Контроль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10.7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± 1.2</a:t>
                      </a: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6.14</a:t>
                      </a: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65.7</a:t>
                      </a: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(9.5)</a:t>
                      </a: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Kofasil</a:t>
                      </a: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 liquid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12.0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± 1.6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6.33</a:t>
                      </a: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76.7</a:t>
                      </a: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(12.7)</a:t>
                      </a: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2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Вплив добавки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+1.3</a:t>
                      </a: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+ 0.19</a:t>
                      </a: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+ 10.3</a:t>
                      </a: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+ 3.2</a:t>
                      </a:r>
                    </a:p>
                  </a:txBody>
                  <a:tcPr marL="91437" marR="914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116"/>
          <p:cNvSpPr txBox="1">
            <a:spLocks noChangeArrowheads="1"/>
          </p:cNvSpPr>
          <p:nvPr/>
        </p:nvSpPr>
        <p:spPr bwMode="auto">
          <a:xfrm>
            <a:off x="1703388" y="1337645"/>
            <a:ext cx="82804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dirty="0">
                <a:latin typeface="Verdana" pitchFamily="34" charset="0"/>
              </a:rPr>
              <a:t>згодовування молочним коровам досліджуваних </a:t>
            </a:r>
            <a:r>
              <a:rPr lang="uk-UA" sz="1600" dirty="0" err="1">
                <a:latin typeface="Verdana" pitchFamily="34" charset="0"/>
              </a:rPr>
              <a:t>силосів</a:t>
            </a:r>
            <a:r>
              <a:rPr lang="uk-UA" sz="1600" dirty="0">
                <a:latin typeface="Verdana" pitchFamily="34" charset="0"/>
              </a:rPr>
              <a:t> </a:t>
            </a:r>
            <a:r>
              <a:rPr lang="de-DE" sz="1600" i="1" dirty="0">
                <a:latin typeface="Verdana" pitchFamily="34" charset="0"/>
              </a:rPr>
              <a:t>ad libitum</a:t>
            </a:r>
            <a:r>
              <a:rPr lang="de-DE" sz="1600" dirty="0">
                <a:latin typeface="Verdana" pitchFamily="34" charset="0"/>
              </a:rPr>
              <a:t> </a:t>
            </a:r>
            <a:r>
              <a:rPr lang="uk-UA" sz="1600" dirty="0">
                <a:latin typeface="Verdana" pitchFamily="34" charset="0"/>
              </a:rPr>
              <a:t>після</a:t>
            </a:r>
            <a:r>
              <a:rPr lang="de-DE" sz="1600" dirty="0">
                <a:latin typeface="Verdana" pitchFamily="34" charset="0"/>
              </a:rPr>
              <a:t> </a:t>
            </a:r>
            <a:r>
              <a:rPr lang="uk-UA" sz="1600" dirty="0">
                <a:latin typeface="Verdana" pitchFamily="34" charset="0"/>
              </a:rPr>
              <a:t>щонайменше</a:t>
            </a:r>
            <a:r>
              <a:rPr lang="de-DE" sz="1600" dirty="0">
                <a:latin typeface="Verdana" pitchFamily="34" charset="0"/>
              </a:rPr>
              <a:t> 9 </a:t>
            </a:r>
            <a:r>
              <a:rPr lang="uk-UA" sz="1600" dirty="0">
                <a:latin typeface="Verdana" pitchFamily="34" charset="0"/>
              </a:rPr>
              <a:t>місяців зберігання в силосній ямі;</a:t>
            </a:r>
            <a:br>
              <a:rPr lang="de-DE" sz="1600" dirty="0">
                <a:latin typeface="Verdana" pitchFamily="34" charset="0"/>
              </a:rPr>
            </a:br>
            <a:r>
              <a:rPr lang="de-DE" sz="1600" dirty="0">
                <a:latin typeface="Verdana" pitchFamily="34" charset="0"/>
              </a:rPr>
              <a:t>2 </a:t>
            </a:r>
            <a:r>
              <a:rPr lang="uk-UA" sz="1600" dirty="0">
                <a:latin typeface="Verdana" pitchFamily="34" charset="0"/>
              </a:rPr>
              <a:t>групи по</a:t>
            </a:r>
            <a:r>
              <a:rPr lang="de-DE" sz="1600" dirty="0">
                <a:latin typeface="Verdana" pitchFamily="34" charset="0"/>
              </a:rPr>
              <a:t> 26 </a:t>
            </a:r>
            <a:r>
              <a:rPr lang="uk-UA" sz="1600" dirty="0">
                <a:latin typeface="Verdana" pitchFamily="34" charset="0"/>
              </a:rPr>
              <a:t>молочних корів у кожній</a:t>
            </a:r>
            <a:r>
              <a:rPr lang="de-DE" sz="1600" dirty="0">
                <a:latin typeface="Verdana" pitchFamily="34" charset="0"/>
              </a:rPr>
              <a:t> (</a:t>
            </a:r>
            <a:r>
              <a:rPr lang="uk-UA" sz="1600" dirty="0">
                <a:latin typeface="Verdana" pitchFamily="34" charset="0"/>
              </a:rPr>
              <a:t>індивідуальні годівниці</a:t>
            </a:r>
            <a:r>
              <a:rPr lang="de-DE" sz="1600" dirty="0">
                <a:latin typeface="Verdana" pitchFamily="34" charset="0"/>
              </a:rPr>
              <a:t>)</a:t>
            </a:r>
            <a:r>
              <a:rPr lang="uk-UA" sz="1600" dirty="0">
                <a:latin typeface="Verdana" pitchFamily="34" charset="0"/>
              </a:rPr>
              <a:t>;</a:t>
            </a:r>
            <a:br>
              <a:rPr lang="de-DE" sz="1600" dirty="0">
                <a:latin typeface="Verdana" pitchFamily="34" charset="0"/>
              </a:rPr>
            </a:br>
            <a:r>
              <a:rPr lang="uk-UA" sz="1600" dirty="0">
                <a:latin typeface="Verdana" pitchFamily="34" charset="0"/>
              </a:rPr>
              <a:t>трав’яний силос був</a:t>
            </a:r>
            <a:r>
              <a:rPr lang="de-DE" sz="1600" dirty="0">
                <a:latin typeface="Verdana" pitchFamily="34" charset="0"/>
              </a:rPr>
              <a:t> </a:t>
            </a:r>
            <a:r>
              <a:rPr lang="uk-UA" sz="1600" dirty="0">
                <a:latin typeface="Verdana" pitchFamily="34" charset="0"/>
              </a:rPr>
              <a:t>єдиним джерелом силосу</a:t>
            </a:r>
            <a:endParaRPr lang="de-DE" sz="16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Text Box 203"/>
          <p:cNvSpPr txBox="1">
            <a:spLocks noChangeArrowheads="1"/>
          </p:cNvSpPr>
          <p:nvPr/>
        </p:nvSpPr>
        <p:spPr bwMode="auto">
          <a:xfrm>
            <a:off x="1558925" y="5972794"/>
            <a:ext cx="784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Verdana" pitchFamily="34" charset="0"/>
              </a:rPr>
              <a:t>(FAL Braunschweig (</a:t>
            </a:r>
            <a:r>
              <a:rPr lang="uk-UA" sz="1400" dirty="0">
                <a:latin typeface="Verdana" pitchFamily="34" charset="0"/>
              </a:rPr>
              <a:t>Федеральний с.-г. дослідницький центр</a:t>
            </a:r>
            <a:r>
              <a:rPr lang="de-DE" sz="1400" dirty="0">
                <a:latin typeface="Verdana" pitchFamily="34" charset="0"/>
              </a:rPr>
              <a:t>, </a:t>
            </a:r>
            <a:r>
              <a:rPr lang="uk-UA" sz="1400" dirty="0">
                <a:latin typeface="Verdana" pitchFamily="34" charset="0"/>
              </a:rPr>
              <a:t>Німеччина</a:t>
            </a:r>
            <a:r>
              <a:rPr lang="de-DE" sz="1400" dirty="0">
                <a:latin typeface="Verdana" pitchFamily="34" charset="0"/>
              </a:rPr>
              <a:t>, 1999</a:t>
            </a:r>
            <a:r>
              <a:rPr lang="uk-UA" sz="1400" dirty="0">
                <a:latin typeface="Verdana" pitchFamily="34" charset="0"/>
              </a:rPr>
              <a:t>)</a:t>
            </a:r>
            <a:r>
              <a:rPr lang="de-DE" sz="1400" dirty="0">
                <a:latin typeface="Verdana" pitchFamily="34" charset="0"/>
              </a:rPr>
              <a:t>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03388" y="972162"/>
            <a:ext cx="7129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Engschrif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Kofasil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liquid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silage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5B5DB4-9D7A-CDC3-AB49-44E3B5155DA2}"/>
              </a:ext>
            </a:extLst>
          </p:cNvPr>
          <p:cNvSpPr txBox="1"/>
          <p:nvPr/>
        </p:nvSpPr>
        <p:spPr>
          <a:xfrm>
            <a:off x="205513" y="194047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1382723" y="1777111"/>
            <a:ext cx="2124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Geneva" charset="0"/>
              </a:rPr>
              <a:t>6,60 </a:t>
            </a:r>
            <a:r>
              <a:rPr lang="uk-UA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Geneva" charset="0"/>
              </a:rPr>
              <a:t>МДж</a:t>
            </a:r>
            <a:r>
              <a:rPr lang="de-DE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Geneva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Geneva" charset="0"/>
              </a:rPr>
              <a:t>ЧЕЛ</a:t>
            </a:r>
            <a:endParaRPr lang="de-DE" b="1" dirty="0">
              <a:solidFill>
                <a:srgbClr val="002060"/>
              </a:solidFill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309669" y="2435405"/>
            <a:ext cx="294292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uk-UA" altLang="de-DE" sz="1800" dirty="0">
                <a:ea typeface="MS PGothic" pitchFamily="34" charset="-128"/>
                <a:cs typeface="Geneva"/>
              </a:rPr>
              <a:t>низькі втрати під час ферментації </a:t>
            </a: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uk-UA" altLang="de-DE" sz="1800" dirty="0">
                <a:ea typeface="MS PGothic" pitchFamily="34" charset="-128"/>
                <a:cs typeface="Geneva"/>
              </a:rPr>
              <a:t>приблизно </a:t>
            </a:r>
            <a:r>
              <a:rPr lang="de-DE" altLang="de-DE" sz="1800" dirty="0">
                <a:ea typeface="MS PGothic" pitchFamily="34" charset="-128"/>
                <a:cs typeface="Geneva"/>
              </a:rPr>
              <a:t>4%: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4769744" y="2594050"/>
            <a:ext cx="1657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Geneva" charset="0"/>
              </a:rPr>
              <a:t>6,33 </a:t>
            </a:r>
            <a:r>
              <a:rPr lang="uk-UA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Geneva" charset="0"/>
              </a:rPr>
              <a:t>МДж</a:t>
            </a:r>
            <a:r>
              <a:rPr lang="de-DE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Geneva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Geneva" charset="0"/>
              </a:rPr>
              <a:t>ЧЕЛ</a:t>
            </a:r>
            <a:endParaRPr lang="de-DE" b="1" dirty="0">
              <a:solidFill>
                <a:srgbClr val="002060"/>
              </a:solidFill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4784032" y="3756203"/>
            <a:ext cx="1657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Geneva" charset="0"/>
              </a:rPr>
              <a:t>6,07 </a:t>
            </a:r>
            <a:r>
              <a:rPr lang="uk-UA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Geneva" charset="0"/>
              </a:rPr>
              <a:t>МДж</a:t>
            </a:r>
            <a:r>
              <a:rPr lang="de-DE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Geneva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Geneva" charset="0"/>
              </a:rPr>
              <a:t>ЧЕЛ</a:t>
            </a:r>
            <a:endParaRPr lang="de-DE" b="1" dirty="0">
              <a:solidFill>
                <a:srgbClr val="002060"/>
              </a:solidFill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47466" name="AutoShape 10"/>
          <p:cNvSpPr>
            <a:spLocks noChangeArrowheads="1"/>
          </p:cNvSpPr>
          <p:nvPr/>
        </p:nvSpPr>
        <p:spPr bwMode="auto">
          <a:xfrm rot="5400000">
            <a:off x="3849787" y="2435032"/>
            <a:ext cx="1322388" cy="431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52400" prst="coolSlant"/>
            <a:bevelB w="190500" h="190500" prst="convex"/>
          </a:sp3d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1207698" y="3659541"/>
            <a:ext cx="294292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uk-UA" altLang="de-DE" sz="1800" dirty="0">
                <a:ea typeface="MS PGothic" pitchFamily="34" charset="-128"/>
                <a:cs typeface="Geneva"/>
              </a:rPr>
              <a:t>вищі втрати під час ферментації </a:t>
            </a: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uk-UA" altLang="de-DE" sz="1800" dirty="0">
                <a:ea typeface="MS PGothic" pitchFamily="34" charset="-128"/>
                <a:cs typeface="Geneva"/>
              </a:rPr>
              <a:t>приблизно </a:t>
            </a:r>
            <a:r>
              <a:rPr lang="de-DE" altLang="de-DE" sz="1800" dirty="0">
                <a:ea typeface="MS PGothic" pitchFamily="34" charset="-128"/>
                <a:cs typeface="Geneva"/>
              </a:rPr>
              <a:t>8%:</a:t>
            </a:r>
          </a:p>
        </p:txBody>
      </p:sp>
      <p:sp>
        <p:nvSpPr>
          <p:cNvPr id="147468" name="AutoShape 12"/>
          <p:cNvSpPr>
            <a:spLocks noChangeArrowheads="1"/>
          </p:cNvSpPr>
          <p:nvPr/>
        </p:nvSpPr>
        <p:spPr bwMode="auto">
          <a:xfrm rot="5400000">
            <a:off x="2998094" y="3143851"/>
            <a:ext cx="2952750" cy="6477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52400" prst="coolSlant"/>
            <a:bevelB w="190500" h="190500" prst="convex"/>
          </a:sp3d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6600056" y="4725144"/>
            <a:ext cx="36724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uk-UA" altLang="de-DE" sz="1600" dirty="0">
                <a:ea typeface="MS PGothic" pitchFamily="34" charset="-128"/>
                <a:cs typeface="Geneva"/>
              </a:rPr>
              <a:t>більше споживання СР</a:t>
            </a:r>
            <a:r>
              <a:rPr lang="en-GB" altLang="de-DE" sz="1600" dirty="0">
                <a:ea typeface="MS PGothic" pitchFamily="34" charset="-128"/>
                <a:cs typeface="Geneva"/>
              </a:rPr>
              <a:t>: </a:t>
            </a: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en-GB" altLang="de-DE" sz="1600" dirty="0">
                <a:ea typeface="MS PGothic" pitchFamily="34" charset="-128"/>
                <a:cs typeface="Geneva"/>
              </a:rPr>
              <a:t>+ 2 </a:t>
            </a:r>
            <a:r>
              <a:rPr lang="uk-UA" altLang="de-DE" sz="1600" dirty="0">
                <a:ea typeface="MS PGothic" pitchFamily="34" charset="-128"/>
                <a:cs typeface="Geneva"/>
              </a:rPr>
              <a:t>л</a:t>
            </a:r>
            <a:r>
              <a:rPr lang="en-GB" altLang="de-DE" sz="1600" dirty="0">
                <a:ea typeface="MS PGothic" pitchFamily="34" charset="-128"/>
                <a:cs typeface="Geneva"/>
              </a:rPr>
              <a:t> x 0,30 € = 0,60 € x 50 </a:t>
            </a:r>
            <a:r>
              <a:rPr lang="uk-UA" altLang="de-DE" sz="1600" dirty="0">
                <a:ea typeface="MS PGothic" pitchFamily="34" charset="-128"/>
                <a:cs typeface="Geneva"/>
              </a:rPr>
              <a:t>корів</a:t>
            </a:r>
            <a:endParaRPr lang="en-GB" altLang="de-DE" sz="1600" dirty="0">
              <a:ea typeface="MS PGothic" pitchFamily="34" charset="-128"/>
              <a:cs typeface="Geneva"/>
            </a:endParaRP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en-GB" altLang="de-DE" sz="1600" dirty="0">
                <a:ea typeface="MS PGothic" pitchFamily="34" charset="-128"/>
                <a:cs typeface="Geneva"/>
              </a:rPr>
              <a:t>= 30,00 € x 305 </a:t>
            </a:r>
            <a:r>
              <a:rPr lang="uk-UA" altLang="de-DE" sz="1600" dirty="0">
                <a:ea typeface="MS PGothic" pitchFamily="34" charset="-128"/>
                <a:cs typeface="Geneva"/>
              </a:rPr>
              <a:t>днів</a:t>
            </a:r>
            <a:endParaRPr lang="en-GB" altLang="de-DE" sz="1600" dirty="0">
              <a:ea typeface="MS PGothic" pitchFamily="34" charset="-128"/>
              <a:cs typeface="Geneva"/>
            </a:endParaRP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en-GB" altLang="de-DE" sz="1600" b="1" dirty="0">
                <a:solidFill>
                  <a:srgbClr val="00B050"/>
                </a:solidFill>
                <a:ea typeface="MS PGothic" pitchFamily="34" charset="-128"/>
                <a:cs typeface="Geneva"/>
              </a:rPr>
              <a:t>= 9.150 €</a:t>
            </a: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uk-UA" altLang="de-DE" sz="1600" dirty="0">
                <a:solidFill>
                  <a:srgbClr val="C00000"/>
                </a:solidFill>
                <a:ea typeface="MS PGothic" pitchFamily="34" charset="-128"/>
                <a:cs typeface="Geneva"/>
              </a:rPr>
              <a:t>витрати</a:t>
            </a:r>
            <a:r>
              <a:rPr lang="en-GB" altLang="de-DE" sz="1600" dirty="0">
                <a:solidFill>
                  <a:srgbClr val="C00000"/>
                </a:solidFill>
                <a:ea typeface="MS PGothic" pitchFamily="34" charset="-128"/>
                <a:cs typeface="Geneva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en-GB" altLang="de-DE" sz="1600" dirty="0">
                <a:solidFill>
                  <a:srgbClr val="C00000"/>
                </a:solidFill>
                <a:ea typeface="MS PGothic" pitchFamily="34" charset="-128"/>
                <a:cs typeface="Geneva"/>
              </a:rPr>
              <a:t>350 </a:t>
            </a:r>
            <a:r>
              <a:rPr lang="uk-UA" altLang="de-DE" sz="1600" dirty="0">
                <a:solidFill>
                  <a:srgbClr val="C00000"/>
                </a:solidFill>
                <a:ea typeface="MS PGothic" pitchFamily="34" charset="-128"/>
                <a:cs typeface="Geneva"/>
              </a:rPr>
              <a:t>т</a:t>
            </a:r>
            <a:r>
              <a:rPr lang="en-GB" altLang="de-DE" sz="1600" dirty="0">
                <a:solidFill>
                  <a:srgbClr val="C00000"/>
                </a:solidFill>
                <a:ea typeface="MS PGothic" pitchFamily="34" charset="-128"/>
                <a:cs typeface="Geneva"/>
              </a:rPr>
              <a:t> x 6,00 € (KL) = 2100 €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600056" y="2723436"/>
            <a:ext cx="43842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0,2 </a:t>
            </a:r>
            <a:r>
              <a:rPr lang="uk-UA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МДж ЧЕЛ</a:t>
            </a: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 x 7 </a:t>
            </a:r>
            <a:r>
              <a:rPr lang="uk-UA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кг</a:t>
            </a: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 </a:t>
            </a:r>
            <a:r>
              <a:rPr lang="uk-UA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СР</a:t>
            </a: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 = 1,4 </a:t>
            </a:r>
            <a:r>
              <a:rPr lang="uk-UA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МДж ЧЕЛ</a:t>
            </a: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 </a:t>
            </a: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= </a:t>
            </a:r>
            <a:r>
              <a:rPr lang="uk-UA" altLang="de-DE" sz="1600" dirty="0" err="1">
                <a:solidFill>
                  <a:srgbClr val="17375E"/>
                </a:solidFill>
                <a:ea typeface="MS PGothic" pitchFamily="34" charset="-128"/>
                <a:cs typeface="Geneva"/>
              </a:rPr>
              <a:t>прибл</a:t>
            </a:r>
            <a:r>
              <a:rPr lang="uk-UA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.</a:t>
            </a: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 0,5 </a:t>
            </a:r>
            <a:r>
              <a:rPr lang="uk-UA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л</a:t>
            </a: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 </a:t>
            </a:r>
            <a:r>
              <a:rPr lang="uk-UA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молока</a:t>
            </a: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 (0,30 €/</a:t>
            </a:r>
            <a:r>
              <a:rPr lang="uk-UA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кг</a:t>
            </a: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) </a:t>
            </a: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= </a:t>
            </a:r>
            <a:r>
              <a:rPr lang="uk-UA" altLang="de-DE" sz="1600" dirty="0" err="1">
                <a:solidFill>
                  <a:srgbClr val="17375E"/>
                </a:solidFill>
                <a:ea typeface="MS PGothic" pitchFamily="34" charset="-128"/>
                <a:cs typeface="Geneva"/>
              </a:rPr>
              <a:t>прибл</a:t>
            </a:r>
            <a:r>
              <a:rPr lang="uk-UA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.</a:t>
            </a: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 0,15 €</a:t>
            </a:r>
            <a:r>
              <a:rPr lang="uk-UA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 </a:t>
            </a: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x 50 </a:t>
            </a:r>
            <a:r>
              <a:rPr lang="uk-UA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корів</a:t>
            </a: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 = 7,50 € x 305 </a:t>
            </a:r>
            <a:r>
              <a:rPr lang="uk-UA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днів</a:t>
            </a:r>
            <a:r>
              <a:rPr lang="en-GB" altLang="de-DE" sz="1600" dirty="0">
                <a:solidFill>
                  <a:srgbClr val="17375E"/>
                </a:solidFill>
                <a:ea typeface="MS PGothic" pitchFamily="34" charset="-128"/>
                <a:cs typeface="Geneva"/>
              </a:rPr>
              <a:t> </a:t>
            </a: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en-GB" altLang="de-DE" sz="1600" b="1" dirty="0">
                <a:solidFill>
                  <a:srgbClr val="00B050"/>
                </a:solidFill>
                <a:ea typeface="MS PGothic" pitchFamily="34" charset="-128"/>
                <a:cs typeface="Geneva"/>
              </a:rPr>
              <a:t>= 2287,50  €</a:t>
            </a: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uk-UA" altLang="de-DE" sz="1600" dirty="0">
                <a:solidFill>
                  <a:srgbClr val="C00000"/>
                </a:solidFill>
                <a:ea typeface="MS PGothic" pitchFamily="34" charset="-128"/>
                <a:cs typeface="Geneva"/>
              </a:rPr>
              <a:t>витрати</a:t>
            </a:r>
            <a:r>
              <a:rPr lang="en-GB" altLang="de-DE" sz="1600" dirty="0">
                <a:solidFill>
                  <a:srgbClr val="C00000"/>
                </a:solidFill>
                <a:ea typeface="MS PGothic" pitchFamily="34" charset="-128"/>
                <a:cs typeface="Geneva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en-GB" altLang="de-DE" sz="1600" dirty="0">
                <a:solidFill>
                  <a:srgbClr val="C00000"/>
                </a:solidFill>
                <a:ea typeface="MS PGothic" pitchFamily="34" charset="-128"/>
                <a:cs typeface="Geneva"/>
              </a:rPr>
              <a:t>350 </a:t>
            </a:r>
            <a:r>
              <a:rPr lang="uk-UA" altLang="de-DE" sz="1600" dirty="0">
                <a:solidFill>
                  <a:srgbClr val="C00000"/>
                </a:solidFill>
                <a:ea typeface="MS PGothic" pitchFamily="34" charset="-128"/>
                <a:cs typeface="Geneva"/>
              </a:rPr>
              <a:t>т</a:t>
            </a:r>
            <a:r>
              <a:rPr lang="en-GB" altLang="de-DE" sz="1600" dirty="0">
                <a:solidFill>
                  <a:srgbClr val="C00000"/>
                </a:solidFill>
                <a:ea typeface="MS PGothic" pitchFamily="34" charset="-128"/>
                <a:cs typeface="Geneva"/>
              </a:rPr>
              <a:t> x 6,00 € (KL) = 2100 €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58101" y="1085501"/>
            <a:ext cx="5875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/>
              <a:t>Розраховано</a:t>
            </a:r>
            <a:r>
              <a:rPr lang="en-GB" sz="2200" b="1" dirty="0"/>
              <a:t> </a:t>
            </a:r>
            <a:r>
              <a:rPr lang="uk-UA" sz="2200" b="1" dirty="0"/>
              <a:t>на основі наведених вище даних</a:t>
            </a:r>
            <a:endParaRPr lang="en-GB" sz="22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D21445-5DCC-1943-8CD7-B358871F4F03}"/>
              </a:ext>
            </a:extLst>
          </p:cNvPr>
          <p:cNvSpPr txBox="1"/>
          <p:nvPr/>
        </p:nvSpPr>
        <p:spPr>
          <a:xfrm>
            <a:off x="205513" y="194047"/>
            <a:ext cx="5314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Економіка використання добавок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2B0043D-FBC6-A7C2-42D3-0E8FAEDCCE35}"/>
              </a:ext>
            </a:extLst>
          </p:cNvPr>
          <p:cNvSpPr txBox="1"/>
          <p:nvPr/>
        </p:nvSpPr>
        <p:spPr>
          <a:xfrm>
            <a:off x="1382724" y="6211019"/>
            <a:ext cx="4684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припущення</a:t>
            </a:r>
            <a:r>
              <a:rPr lang="en-GB" sz="1400" dirty="0"/>
              <a:t>: </a:t>
            </a:r>
            <a:r>
              <a:rPr lang="uk-UA" sz="1400" dirty="0"/>
              <a:t>ціна молока </a:t>
            </a:r>
            <a:r>
              <a:rPr lang="en-GB" sz="1400" dirty="0"/>
              <a:t>0,30 €; 1,5…2,0 </a:t>
            </a:r>
            <a:r>
              <a:rPr lang="uk-UA" sz="1400" dirty="0"/>
              <a:t>л</a:t>
            </a:r>
            <a:r>
              <a:rPr lang="en-GB" sz="1400" dirty="0"/>
              <a:t>/</a:t>
            </a:r>
            <a:r>
              <a:rPr lang="uk-UA" sz="1400" dirty="0"/>
              <a:t>т</a:t>
            </a:r>
            <a:r>
              <a:rPr lang="en-GB" sz="1400" dirty="0"/>
              <a:t>; 3,40 €/</a:t>
            </a:r>
            <a:r>
              <a:rPr lang="uk-UA" sz="1400" dirty="0"/>
              <a:t>л</a:t>
            </a:r>
            <a:r>
              <a:rPr lang="en-GB" sz="1400" dirty="0"/>
              <a:t> KLNR</a:t>
            </a:r>
          </a:p>
        </p:txBody>
      </p:sp>
    </p:spTree>
    <p:extLst>
      <p:ext uri="{BB962C8B-B14F-4D97-AF65-F5344CB8AC3E}">
        <p14:creationId xmlns:p14="http://schemas.microsoft.com/office/powerpoint/2010/main" val="377827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010" y="964952"/>
            <a:ext cx="7760898" cy="507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896167" y="2373787"/>
            <a:ext cx="2588368" cy="461665"/>
          </a:xfrm>
          <a:prstGeom prst="rect">
            <a:avLst/>
          </a:prstGeom>
          <a:solidFill>
            <a:srgbClr val="E0EFDE"/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  </a:t>
            </a:r>
            <a:r>
              <a:rPr lang="uk-UA" sz="2000" b="1" dirty="0"/>
              <a:t>скошування</a:t>
            </a:r>
            <a:r>
              <a:rPr lang="de-DE" sz="2000" b="1" dirty="0"/>
              <a:t>    </a:t>
            </a:r>
            <a:r>
              <a:rPr lang="uk-UA" sz="2000" b="1" dirty="0"/>
              <a:t>чи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6426609" y="2387733"/>
            <a:ext cx="2368236" cy="461665"/>
          </a:xfrm>
          <a:prstGeom prst="rect">
            <a:avLst/>
          </a:prstGeom>
          <a:solidFill>
            <a:srgbClr val="E0EFDE"/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    </a:t>
            </a:r>
            <a:r>
              <a:rPr lang="uk-UA" sz="2400" b="1" dirty="0"/>
              <a:t>очікування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322849" y="964212"/>
            <a:ext cx="3319059" cy="400110"/>
          </a:xfrm>
          <a:prstGeom prst="rect">
            <a:avLst/>
          </a:prstGeom>
          <a:solidFill>
            <a:srgbClr val="E5F1E2"/>
          </a:solidFill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7593C"/>
                </a:solidFill>
              </a:rPr>
              <a:t>скошувати</a:t>
            </a:r>
            <a:r>
              <a:rPr lang="en-GB" sz="2000" b="1" dirty="0">
                <a:solidFill>
                  <a:srgbClr val="07593C"/>
                </a:solidFill>
              </a:rPr>
              <a:t>  </a:t>
            </a:r>
            <a:r>
              <a:rPr lang="uk-UA" sz="2000" b="1" dirty="0">
                <a:solidFill>
                  <a:srgbClr val="07593C"/>
                </a:solidFill>
              </a:rPr>
              <a:t>чи</a:t>
            </a:r>
            <a:r>
              <a:rPr lang="en-GB" sz="2000" b="1" dirty="0">
                <a:solidFill>
                  <a:srgbClr val="07593C"/>
                </a:solidFill>
              </a:rPr>
              <a:t>  </a:t>
            </a:r>
            <a:r>
              <a:rPr lang="uk-UA" sz="2000" b="1" dirty="0">
                <a:solidFill>
                  <a:srgbClr val="07593C"/>
                </a:solidFill>
              </a:rPr>
              <a:t>чекати</a:t>
            </a:r>
            <a:r>
              <a:rPr lang="en-GB" sz="2000" b="1" dirty="0">
                <a:solidFill>
                  <a:srgbClr val="07593C"/>
                </a:solidFill>
              </a:rPr>
              <a:t> ??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53319" y="1646524"/>
            <a:ext cx="7148816" cy="369332"/>
          </a:xfrm>
          <a:prstGeom prst="rect">
            <a:avLst/>
          </a:prstGeom>
          <a:solidFill>
            <a:srgbClr val="0858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трава</a:t>
            </a:r>
            <a:r>
              <a:rPr lang="en-GB" b="1" dirty="0">
                <a:solidFill>
                  <a:schemeClr val="bg1"/>
                </a:solidFill>
              </a:rPr>
              <a:t> (</a:t>
            </a:r>
            <a:r>
              <a:rPr lang="uk-UA" b="1" dirty="0">
                <a:solidFill>
                  <a:schemeClr val="bg1"/>
                </a:solidFill>
              </a:rPr>
              <a:t>старт сира клітковина</a:t>
            </a:r>
            <a:r>
              <a:rPr lang="en-GB" b="1" dirty="0">
                <a:solidFill>
                  <a:schemeClr val="bg1"/>
                </a:solidFill>
              </a:rPr>
              <a:t> 240 </a:t>
            </a:r>
            <a:r>
              <a:rPr lang="uk-UA" b="1" dirty="0">
                <a:solidFill>
                  <a:schemeClr val="bg1"/>
                </a:solidFill>
              </a:rPr>
              <a:t>г</a:t>
            </a:r>
            <a:r>
              <a:rPr lang="en-GB" b="1" dirty="0">
                <a:solidFill>
                  <a:schemeClr val="bg1"/>
                </a:solidFill>
              </a:rPr>
              <a:t>/</a:t>
            </a:r>
            <a:r>
              <a:rPr lang="uk-UA" b="1" dirty="0">
                <a:solidFill>
                  <a:schemeClr val="bg1"/>
                </a:solidFill>
              </a:rPr>
              <a:t>кг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СР</a:t>
            </a:r>
            <a:r>
              <a:rPr lang="en-GB" b="1" dirty="0">
                <a:solidFill>
                  <a:schemeClr val="bg1"/>
                </a:solidFill>
              </a:rPr>
              <a:t>) 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r>
              <a:rPr lang="en-GB" b="1" dirty="0">
                <a:solidFill>
                  <a:schemeClr val="bg1"/>
                </a:solidFill>
              </a:rPr>
              <a:t> 7 </a:t>
            </a:r>
            <a:r>
              <a:rPr lang="uk-UA" b="1" dirty="0">
                <a:solidFill>
                  <a:schemeClr val="bg1"/>
                </a:solidFill>
              </a:rPr>
              <a:t>днів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дощу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42965" y="3047240"/>
            <a:ext cx="2247386" cy="369332"/>
          </a:xfrm>
          <a:prstGeom prst="rect">
            <a:avLst/>
          </a:prstGeom>
          <a:solidFill>
            <a:srgbClr val="DFEED9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7 </a:t>
            </a:r>
            <a:r>
              <a:rPr lang="uk-UA" dirty="0"/>
              <a:t>днів у</a:t>
            </a:r>
            <a:r>
              <a:rPr lang="en-GB" dirty="0"/>
              <a:t> </a:t>
            </a:r>
            <a:r>
              <a:rPr lang="uk-UA" dirty="0"/>
              <a:t>полі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3508672" y="3208288"/>
            <a:ext cx="2556914" cy="369332"/>
          </a:xfrm>
          <a:prstGeom prst="rect">
            <a:avLst/>
          </a:prstGeom>
          <a:solidFill>
            <a:srgbClr val="DFEED9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4 </a:t>
            </a:r>
            <a:r>
              <a:rPr lang="uk-UA" dirty="0"/>
              <a:t>год.</a:t>
            </a:r>
            <a:r>
              <a:rPr lang="en-GB" dirty="0"/>
              <a:t> </a:t>
            </a:r>
            <a:r>
              <a:rPr lang="uk-UA" dirty="0"/>
              <a:t>у полі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6223095" y="3129452"/>
            <a:ext cx="3723166" cy="646331"/>
          </a:xfrm>
          <a:prstGeom prst="rect">
            <a:avLst/>
          </a:prstGeom>
          <a:solidFill>
            <a:srgbClr val="DFEED9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7 </a:t>
            </a:r>
            <a:r>
              <a:rPr lang="uk-UA" dirty="0"/>
              <a:t>днів</a:t>
            </a:r>
            <a:r>
              <a:rPr lang="en-GB" dirty="0"/>
              <a:t> </a:t>
            </a:r>
            <a:r>
              <a:rPr lang="uk-UA" dirty="0"/>
              <a:t>вегетації</a:t>
            </a:r>
            <a:endParaRPr lang="en-GB" dirty="0"/>
          </a:p>
          <a:p>
            <a:r>
              <a:rPr lang="en-GB" dirty="0"/>
              <a:t>1 </a:t>
            </a:r>
            <a:r>
              <a:rPr lang="uk-UA" dirty="0"/>
              <a:t>день у полі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953018" y="3651810"/>
            <a:ext cx="2247386" cy="1323439"/>
          </a:xfrm>
          <a:prstGeom prst="rect">
            <a:avLst/>
          </a:prstGeom>
          <a:solidFill>
            <a:srgbClr val="DFF1D9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35% </a:t>
            </a:r>
            <a:r>
              <a:rPr lang="uk-UA" sz="1600" dirty="0"/>
              <a:t>СР</a:t>
            </a:r>
            <a:endParaRPr lang="en-GB" sz="1600" dirty="0"/>
          </a:p>
          <a:p>
            <a:r>
              <a:rPr lang="en-GB" sz="1600" dirty="0"/>
              <a:t>+ </a:t>
            </a:r>
            <a:r>
              <a:rPr lang="en-GB" sz="1600" b="1" dirty="0">
                <a:solidFill>
                  <a:srgbClr val="FF0000"/>
                </a:solidFill>
              </a:rPr>
              <a:t>5</a:t>
            </a:r>
            <a:r>
              <a:rPr lang="en-GB" sz="1600" dirty="0"/>
              <a:t> </a:t>
            </a:r>
            <a:r>
              <a:rPr lang="uk-UA" sz="1600" dirty="0"/>
              <a:t>г</a:t>
            </a:r>
            <a:r>
              <a:rPr lang="en-GB" sz="1600" dirty="0"/>
              <a:t> </a:t>
            </a:r>
            <a:r>
              <a:rPr lang="uk-UA" sz="1600" dirty="0"/>
              <a:t>СК</a:t>
            </a:r>
            <a:r>
              <a:rPr lang="en-GB" sz="1600" dirty="0"/>
              <a:t>/</a:t>
            </a:r>
            <a:r>
              <a:rPr lang="uk-UA" sz="1600" dirty="0"/>
              <a:t>кг</a:t>
            </a:r>
            <a:r>
              <a:rPr lang="en-GB" sz="1600" dirty="0"/>
              <a:t> </a:t>
            </a:r>
            <a:r>
              <a:rPr lang="uk-UA" sz="1600" dirty="0"/>
              <a:t>СР</a:t>
            </a:r>
            <a:endParaRPr lang="en-GB" sz="1600" dirty="0"/>
          </a:p>
          <a:p>
            <a:r>
              <a:rPr lang="uk-UA" sz="1600" dirty="0"/>
              <a:t>на день у полі</a:t>
            </a:r>
            <a:endParaRPr lang="en-GB" sz="1600" dirty="0"/>
          </a:p>
          <a:p>
            <a:r>
              <a:rPr lang="uk-UA" sz="1600" dirty="0"/>
              <a:t>з метою</a:t>
            </a:r>
            <a:r>
              <a:rPr lang="en-GB" sz="1600" dirty="0"/>
              <a:t> “</a:t>
            </a:r>
            <a:r>
              <a:rPr lang="uk-UA" sz="1600" dirty="0"/>
              <a:t>прив’ялювання</a:t>
            </a:r>
            <a:r>
              <a:rPr lang="en-GB" sz="1600" dirty="0"/>
              <a:t>”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496551" y="3558726"/>
            <a:ext cx="2569035" cy="1569660"/>
          </a:xfrm>
          <a:prstGeom prst="rect">
            <a:avLst/>
          </a:prstGeom>
          <a:solidFill>
            <a:srgbClr val="DFF1D9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25% </a:t>
            </a:r>
            <a:r>
              <a:rPr lang="uk-UA" sz="1600" dirty="0"/>
              <a:t>СР</a:t>
            </a:r>
            <a:endParaRPr lang="en-GB" sz="1600" dirty="0"/>
          </a:p>
          <a:p>
            <a:r>
              <a:rPr lang="en-GB" sz="1600" dirty="0"/>
              <a:t>+ </a:t>
            </a:r>
            <a:r>
              <a:rPr lang="en-GB" sz="1600" b="1" dirty="0">
                <a:solidFill>
                  <a:srgbClr val="FF0000"/>
                </a:solidFill>
              </a:rPr>
              <a:t>4</a:t>
            </a:r>
            <a:r>
              <a:rPr lang="en-GB" sz="1600" dirty="0"/>
              <a:t> </a:t>
            </a:r>
            <a:r>
              <a:rPr lang="uk-UA" sz="1600" dirty="0"/>
              <a:t>г</a:t>
            </a:r>
            <a:r>
              <a:rPr lang="en-GB" sz="1600" dirty="0"/>
              <a:t> </a:t>
            </a:r>
            <a:r>
              <a:rPr lang="uk-UA" sz="1600" dirty="0"/>
              <a:t>СК</a:t>
            </a:r>
            <a:r>
              <a:rPr lang="en-GB" sz="1600" dirty="0"/>
              <a:t>/</a:t>
            </a:r>
            <a:r>
              <a:rPr lang="uk-UA" sz="1600" dirty="0"/>
              <a:t>кг</a:t>
            </a:r>
            <a:r>
              <a:rPr lang="en-GB" sz="1600" dirty="0"/>
              <a:t> </a:t>
            </a:r>
            <a:r>
              <a:rPr lang="uk-UA" sz="1600" dirty="0"/>
              <a:t>СР</a:t>
            </a:r>
            <a:endParaRPr lang="en-GB" sz="1600" dirty="0"/>
          </a:p>
          <a:p>
            <a:r>
              <a:rPr lang="uk-UA" sz="1600" dirty="0"/>
              <a:t>на день у полі</a:t>
            </a:r>
            <a:endParaRPr lang="en-GB" sz="1600" dirty="0"/>
          </a:p>
          <a:p>
            <a:r>
              <a:rPr lang="uk-UA" sz="1600" dirty="0"/>
              <a:t>з метою</a:t>
            </a:r>
            <a:r>
              <a:rPr lang="en-GB" sz="1600" dirty="0"/>
              <a:t> “</a:t>
            </a:r>
            <a:r>
              <a:rPr lang="uk-UA" sz="1600" dirty="0"/>
              <a:t>прив’ялювання</a:t>
            </a:r>
            <a:r>
              <a:rPr lang="en-GB" sz="1600" dirty="0"/>
              <a:t>”</a:t>
            </a:r>
          </a:p>
          <a:p>
            <a:r>
              <a:rPr lang="en-GB" sz="1600" dirty="0"/>
              <a:t>+ </a:t>
            </a:r>
            <a:r>
              <a:rPr lang="en-GB" sz="1600" b="1" dirty="0">
                <a:solidFill>
                  <a:srgbClr val="FF0000"/>
                </a:solidFill>
              </a:rPr>
              <a:t>3</a:t>
            </a:r>
            <a:r>
              <a:rPr lang="en-GB" sz="1600" dirty="0"/>
              <a:t> </a:t>
            </a:r>
            <a:r>
              <a:rPr lang="uk-UA" sz="1600" dirty="0"/>
              <a:t>г</a:t>
            </a:r>
            <a:r>
              <a:rPr lang="en-GB" sz="1600" dirty="0"/>
              <a:t> </a:t>
            </a:r>
            <a:r>
              <a:rPr lang="uk-UA" sz="1600" dirty="0"/>
              <a:t>СК</a:t>
            </a:r>
            <a:r>
              <a:rPr lang="en-GB" sz="1600" dirty="0"/>
              <a:t> </a:t>
            </a:r>
            <a:r>
              <a:rPr lang="uk-UA" sz="1600" dirty="0"/>
              <a:t>/кг</a:t>
            </a:r>
            <a:r>
              <a:rPr lang="en-GB" sz="1600" dirty="0"/>
              <a:t> </a:t>
            </a:r>
            <a:r>
              <a:rPr lang="uk-UA" sz="1600" dirty="0"/>
              <a:t>СР,</a:t>
            </a:r>
            <a:r>
              <a:rPr lang="en-GB" sz="1600" dirty="0"/>
              <a:t> </a:t>
            </a:r>
            <a:r>
              <a:rPr lang="uk-UA" sz="1600" dirty="0"/>
              <a:t>що спричинено втратами соку</a:t>
            </a:r>
            <a:endParaRPr lang="en-GB" sz="1600" dirty="0">
              <a:highlight>
                <a:srgbClr val="FFFF00"/>
              </a:highligh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223094" y="3720023"/>
            <a:ext cx="3723167" cy="1815882"/>
          </a:xfrm>
          <a:prstGeom prst="rect">
            <a:avLst/>
          </a:prstGeom>
          <a:solidFill>
            <a:srgbClr val="DFF1D9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35% </a:t>
            </a:r>
            <a:r>
              <a:rPr lang="uk-UA" sz="1600" dirty="0"/>
              <a:t>СР</a:t>
            </a:r>
            <a:endParaRPr lang="en-GB" sz="1600" dirty="0"/>
          </a:p>
          <a:p>
            <a:r>
              <a:rPr lang="en-GB" sz="1600" dirty="0"/>
              <a:t>+ </a:t>
            </a:r>
            <a:r>
              <a:rPr lang="en-GB" sz="1600" b="1" dirty="0">
                <a:solidFill>
                  <a:srgbClr val="FF0000"/>
                </a:solidFill>
              </a:rPr>
              <a:t>5</a:t>
            </a:r>
            <a:r>
              <a:rPr lang="en-GB" sz="1600" dirty="0"/>
              <a:t> </a:t>
            </a:r>
            <a:r>
              <a:rPr lang="uk-UA" sz="1600" dirty="0"/>
              <a:t>г</a:t>
            </a:r>
            <a:r>
              <a:rPr lang="en-GB" sz="1600" dirty="0"/>
              <a:t> </a:t>
            </a:r>
            <a:r>
              <a:rPr lang="uk-UA" sz="1600" dirty="0"/>
              <a:t>СК</a:t>
            </a:r>
            <a:r>
              <a:rPr lang="en-GB" sz="1600" dirty="0"/>
              <a:t>/</a:t>
            </a:r>
            <a:r>
              <a:rPr lang="uk-UA" sz="1600" dirty="0"/>
              <a:t>кг</a:t>
            </a:r>
            <a:r>
              <a:rPr lang="en-GB" sz="1600" dirty="0"/>
              <a:t> </a:t>
            </a:r>
            <a:r>
              <a:rPr lang="uk-UA" sz="1600" dirty="0"/>
              <a:t>СР</a:t>
            </a:r>
            <a:endParaRPr lang="en-GB" sz="1600" dirty="0"/>
          </a:p>
          <a:p>
            <a:r>
              <a:rPr lang="uk-UA" sz="1600" dirty="0"/>
              <a:t>на день у полі</a:t>
            </a:r>
            <a:endParaRPr lang="en-GB" sz="1600" dirty="0"/>
          </a:p>
          <a:p>
            <a:r>
              <a:rPr lang="uk-UA" sz="1600" dirty="0"/>
              <a:t>з метою</a:t>
            </a:r>
            <a:r>
              <a:rPr lang="en-GB" sz="1600" dirty="0"/>
              <a:t> “</a:t>
            </a:r>
            <a:r>
              <a:rPr lang="uk-UA" sz="1600" dirty="0"/>
              <a:t>прив’ялювання</a:t>
            </a:r>
            <a:r>
              <a:rPr lang="en-GB" sz="1600" dirty="0"/>
              <a:t>”</a:t>
            </a:r>
          </a:p>
          <a:p>
            <a:r>
              <a:rPr lang="en-GB" sz="1600" dirty="0"/>
              <a:t>+ </a:t>
            </a:r>
            <a:r>
              <a:rPr lang="en-GB" sz="1600" b="1" dirty="0">
                <a:solidFill>
                  <a:srgbClr val="FF0000"/>
                </a:solidFill>
              </a:rPr>
              <a:t>4</a:t>
            </a:r>
            <a:r>
              <a:rPr lang="en-GB" sz="1600" dirty="0"/>
              <a:t> g </a:t>
            </a:r>
            <a:r>
              <a:rPr lang="uk-UA" sz="1600" dirty="0"/>
              <a:t>СК</a:t>
            </a:r>
            <a:r>
              <a:rPr lang="en-GB" sz="1600" dirty="0"/>
              <a:t>/</a:t>
            </a:r>
            <a:r>
              <a:rPr lang="uk-UA" sz="1600" dirty="0"/>
              <a:t>кг</a:t>
            </a:r>
            <a:r>
              <a:rPr lang="en-GB" sz="1600" dirty="0"/>
              <a:t> </a:t>
            </a:r>
            <a:r>
              <a:rPr lang="uk-UA" sz="1600" dirty="0"/>
              <a:t>СР, що спричинено ростом за день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1018184" y="5333598"/>
            <a:ext cx="2104586" cy="646331"/>
          </a:xfrm>
          <a:prstGeom prst="rect">
            <a:avLst/>
          </a:prstGeom>
          <a:solidFill>
            <a:srgbClr val="0F7D29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275 </a:t>
            </a:r>
            <a:r>
              <a:rPr lang="uk-UA" b="1" dirty="0">
                <a:solidFill>
                  <a:schemeClr val="bg1"/>
                </a:solidFill>
              </a:rPr>
              <a:t>г</a:t>
            </a:r>
            <a:r>
              <a:rPr lang="en-GB" b="1" dirty="0">
                <a:solidFill>
                  <a:schemeClr val="bg1"/>
                </a:solidFill>
              </a:rPr>
              <a:t> C</a:t>
            </a:r>
            <a:r>
              <a:rPr lang="uk-UA" b="1" dirty="0">
                <a:solidFill>
                  <a:schemeClr val="bg1"/>
                </a:solidFill>
              </a:rPr>
              <a:t>К</a:t>
            </a:r>
            <a:r>
              <a:rPr lang="en-GB" b="1" dirty="0">
                <a:solidFill>
                  <a:schemeClr val="bg1"/>
                </a:solidFill>
              </a:rPr>
              <a:t>/</a:t>
            </a:r>
            <a:r>
              <a:rPr lang="uk-UA" b="1" dirty="0">
                <a:solidFill>
                  <a:schemeClr val="bg1"/>
                </a:solidFill>
              </a:rPr>
              <a:t>кг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СР </a:t>
            </a:r>
            <a:r>
              <a:rPr lang="uk-UA" dirty="0">
                <a:solidFill>
                  <a:schemeClr val="bg1"/>
                </a:solidFill>
              </a:rPr>
              <a:t>в зеленій масі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81339" y="5316259"/>
            <a:ext cx="2104586" cy="646331"/>
          </a:xfrm>
          <a:prstGeom prst="rect">
            <a:avLst/>
          </a:prstGeom>
          <a:solidFill>
            <a:srgbClr val="0F7D29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247 </a:t>
            </a:r>
            <a:r>
              <a:rPr lang="uk-UA" b="1" dirty="0">
                <a:solidFill>
                  <a:schemeClr val="bg1"/>
                </a:solidFill>
              </a:rPr>
              <a:t>г</a:t>
            </a:r>
            <a:r>
              <a:rPr lang="en-GB" b="1" dirty="0">
                <a:solidFill>
                  <a:schemeClr val="bg1"/>
                </a:solidFill>
              </a:rPr>
              <a:t> C</a:t>
            </a:r>
            <a:r>
              <a:rPr lang="uk-UA" b="1" dirty="0">
                <a:solidFill>
                  <a:schemeClr val="bg1"/>
                </a:solidFill>
              </a:rPr>
              <a:t>К</a:t>
            </a:r>
            <a:r>
              <a:rPr lang="en-GB" b="1" dirty="0">
                <a:solidFill>
                  <a:schemeClr val="bg1"/>
                </a:solidFill>
              </a:rPr>
              <a:t>/</a:t>
            </a:r>
            <a:r>
              <a:rPr lang="uk-UA" b="1" dirty="0">
                <a:solidFill>
                  <a:schemeClr val="bg1"/>
                </a:solidFill>
              </a:rPr>
              <a:t>кг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СР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в зеленій масі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452120" y="5316259"/>
            <a:ext cx="2104586" cy="646331"/>
          </a:xfrm>
          <a:prstGeom prst="rect">
            <a:avLst/>
          </a:prstGeom>
          <a:solidFill>
            <a:srgbClr val="0F7D29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273 </a:t>
            </a:r>
            <a:r>
              <a:rPr lang="uk-UA" b="1" dirty="0">
                <a:solidFill>
                  <a:schemeClr val="bg1"/>
                </a:solidFill>
              </a:rPr>
              <a:t>г</a:t>
            </a:r>
            <a:r>
              <a:rPr lang="en-GB" b="1" dirty="0">
                <a:solidFill>
                  <a:schemeClr val="bg1"/>
                </a:solidFill>
              </a:rPr>
              <a:t> C</a:t>
            </a:r>
            <a:r>
              <a:rPr lang="uk-UA" b="1" dirty="0">
                <a:solidFill>
                  <a:schemeClr val="bg1"/>
                </a:solidFill>
              </a:rPr>
              <a:t>К</a:t>
            </a:r>
            <a:r>
              <a:rPr lang="en-GB" b="1" dirty="0">
                <a:solidFill>
                  <a:schemeClr val="bg1"/>
                </a:solidFill>
              </a:rPr>
              <a:t>/</a:t>
            </a:r>
            <a:r>
              <a:rPr lang="uk-UA" b="1" dirty="0">
                <a:solidFill>
                  <a:schemeClr val="bg1"/>
                </a:solidFill>
              </a:rPr>
              <a:t>кг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СР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в зеленій масі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4012589" y="2356344"/>
            <a:ext cx="2405467" cy="648072"/>
            <a:chOff x="8496436" y="2784488"/>
            <a:chExt cx="2016224" cy="648072"/>
          </a:xfrm>
        </p:grpSpPr>
        <p:sp>
          <p:nvSpPr>
            <p:cNvPr id="19" name="Ellipse 18"/>
            <p:cNvSpPr/>
            <p:nvPr/>
          </p:nvSpPr>
          <p:spPr>
            <a:xfrm>
              <a:off x="8496436" y="2784488"/>
              <a:ext cx="2016224" cy="648072"/>
            </a:xfrm>
            <a:prstGeom prst="ellipse">
              <a:avLst/>
            </a:prstGeom>
            <a:solidFill>
              <a:srgbClr val="D4DFEC"/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8712459" y="2928504"/>
              <a:ext cx="1474767" cy="369332"/>
            </a:xfrm>
            <a:prstGeom prst="rect">
              <a:avLst/>
            </a:prstGeom>
            <a:solidFill>
              <a:srgbClr val="D4DFEC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rgbClr val="08583A"/>
                  </a:solidFill>
                </a:rPr>
                <a:t>Kofasil</a:t>
              </a:r>
              <a:r>
                <a:rPr lang="en-GB" b="1" dirty="0">
                  <a:solidFill>
                    <a:srgbClr val="08583A"/>
                  </a:solidFill>
                </a:rPr>
                <a:t> liquid NR</a:t>
              </a:r>
            </a:p>
          </p:txBody>
        </p:sp>
      </p:grp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5CBDF4C-126F-BBF7-7F5E-42AF99A637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2770" y="5636790"/>
            <a:ext cx="558569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E0220A82-AF74-8C5F-B323-786D982C29D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91720" y="5636790"/>
            <a:ext cx="660400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7CDC98B4-1629-9209-B878-7D4F4B3DDF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1068" y="5932128"/>
            <a:ext cx="0" cy="38100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93F3EB2A-EF09-5132-FF0C-0B1EDB6A67BA}"/>
              </a:ext>
            </a:extLst>
          </p:cNvPr>
          <p:cNvSpPr txBox="1"/>
          <p:nvPr/>
        </p:nvSpPr>
        <p:spPr>
          <a:xfrm>
            <a:off x="3879535" y="6311061"/>
            <a:ext cx="1634294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</a:rPr>
              <a:t>= 0,3 </a:t>
            </a:r>
            <a:r>
              <a:rPr lang="uk-UA" dirty="0">
                <a:solidFill>
                  <a:srgbClr val="000000"/>
                </a:solidFill>
                <a:latin typeface="Calibri"/>
              </a:rPr>
              <a:t>МДж ЧЕЛ</a:t>
            </a:r>
            <a:endParaRPr lang="de-D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96013E9-F734-8D1A-3106-B2371F08A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98" y="6077054"/>
            <a:ext cx="44728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r>
              <a:rPr lang="de-DE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100 </a:t>
            </a:r>
            <a:r>
              <a:rPr lang="uk-UA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т</a:t>
            </a:r>
            <a:r>
              <a:rPr lang="de-DE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x 2 </a:t>
            </a:r>
            <a:r>
              <a:rPr lang="uk-UA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л</a:t>
            </a:r>
            <a:r>
              <a:rPr lang="de-DE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= 600 €</a:t>
            </a:r>
          </a:p>
          <a:p>
            <a:r>
              <a:rPr lang="de-DE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100 </a:t>
            </a:r>
            <a:r>
              <a:rPr lang="uk-UA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т</a:t>
            </a:r>
            <a:r>
              <a:rPr lang="de-DE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0,3 </a:t>
            </a:r>
            <a:r>
              <a:rPr lang="uk-UA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МДж ЧЕЛ</a:t>
            </a:r>
            <a:r>
              <a:rPr lang="de-DE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uk-UA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кг</a:t>
            </a:r>
            <a:r>
              <a:rPr lang="de-DE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uk-UA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СР</a:t>
            </a:r>
            <a:r>
              <a:rPr lang="de-DE" alt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>
                <a:solidFill>
                  <a:srgbClr val="00B050"/>
                </a:solidFill>
                <a:latin typeface="Calibri" panose="020F0502020204030204" pitchFamily="34" charset="0"/>
              </a:rPr>
              <a:t>= 3000 </a:t>
            </a:r>
            <a:r>
              <a:rPr lang="uk-UA" altLang="de-DE" sz="1600" dirty="0">
                <a:solidFill>
                  <a:srgbClr val="00B050"/>
                </a:solidFill>
                <a:latin typeface="Calibri" panose="020F0502020204030204" pitchFamily="34" charset="0"/>
              </a:rPr>
              <a:t>кг</a:t>
            </a:r>
            <a:r>
              <a:rPr lang="de-DE" altLang="de-DE" sz="16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uk-UA" altLang="de-DE" sz="1600" dirty="0">
                <a:solidFill>
                  <a:srgbClr val="00B050"/>
                </a:solidFill>
                <a:latin typeface="Calibri" panose="020F0502020204030204" pitchFamily="34" charset="0"/>
              </a:rPr>
              <a:t>молока</a:t>
            </a:r>
            <a:endParaRPr lang="de-DE" altLang="de-DE" sz="16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de-DE" altLang="de-DE" sz="1600" dirty="0">
                <a:solidFill>
                  <a:srgbClr val="00B050"/>
                </a:solidFill>
                <a:latin typeface="Calibri" panose="020F0502020204030204" pitchFamily="34" charset="0"/>
              </a:rPr>
              <a:t>		    =   900 € </a:t>
            </a:r>
            <a:r>
              <a:rPr lang="de-DE" altLang="de-DE" sz="1600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300€ </a:t>
            </a:r>
            <a:r>
              <a:rPr lang="uk-UA" altLang="de-DE" sz="1600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прибутку</a:t>
            </a:r>
            <a:endParaRPr lang="de-DE" altLang="de-DE" sz="16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7523228-0DD1-5C1D-4747-A47A773F87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02835" y="6492553"/>
            <a:ext cx="570512" cy="1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3">
            <a:extLst>
              <a:ext uri="{FF2B5EF4-FFF2-40B4-BE49-F238E27FC236}">
                <a16:creationId xmlns:a16="http://schemas.microsoft.com/office/drawing/2014/main" id="{811A195F-BB7E-2592-B969-E8A994B8F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4017" y="1539943"/>
            <a:ext cx="24997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20000"/>
              </a:spcBef>
              <a:buClrTx/>
              <a:buSzTx/>
            </a:pPr>
            <a:r>
              <a:rPr lang="de-DE" altLang="de-DE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Steinhöfel, </a:t>
            </a:r>
          </a:p>
          <a:p>
            <a:pPr>
              <a:spcBef>
                <a:spcPct val="20000"/>
              </a:spcBef>
              <a:buClrTx/>
              <a:buSzTx/>
            </a:pPr>
            <a:r>
              <a:rPr lang="de-DE" altLang="de-DE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Sächsische Landesanstalt  für LW</a:t>
            </a:r>
          </a:p>
          <a:p>
            <a:pPr>
              <a:spcBef>
                <a:spcPct val="20000"/>
              </a:spcBef>
              <a:buClrTx/>
              <a:buSzTx/>
            </a:pPr>
            <a:r>
              <a:rPr lang="de-DE" altLang="de-DE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Milimonka, ADDCON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89C12E35-BAE0-5A15-685C-02DCCC3F8961}"/>
              </a:ext>
            </a:extLst>
          </p:cNvPr>
          <p:cNvCxnSpPr/>
          <p:nvPr/>
        </p:nvCxnSpPr>
        <p:spPr>
          <a:xfrm>
            <a:off x="4484535" y="1172893"/>
            <a:ext cx="777875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4FA9D897-D765-1544-66AC-45CBBB67F6BD}"/>
              </a:ext>
            </a:extLst>
          </p:cNvPr>
          <p:cNvSpPr txBox="1"/>
          <p:nvPr/>
        </p:nvSpPr>
        <p:spPr>
          <a:xfrm>
            <a:off x="205513" y="194047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251" name="Group 29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611695526"/>
              </p:ext>
            </p:extLst>
          </p:nvPr>
        </p:nvGraphicFramePr>
        <p:xfrm>
          <a:off x="1551804" y="2006632"/>
          <a:ext cx="8556554" cy="4712604"/>
        </p:xfrm>
        <a:graphic>
          <a:graphicData uri="http://schemas.openxmlformats.org/drawingml/2006/table">
            <a:tbl>
              <a:tblPr/>
              <a:tblGrid>
                <a:gridCol w="2784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415">
                  <a:extLst>
                    <a:ext uri="{9D8B030D-6E8A-4147-A177-3AD203B41FA5}">
                      <a16:colId xmlns:a16="http://schemas.microsoft.com/office/drawing/2014/main" val="48952643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912244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4880288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2838652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7679080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1119037137"/>
                    </a:ext>
                  </a:extLst>
                </a:gridCol>
              </a:tblGrid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-112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через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 60 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днів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ферментації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-112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-112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-112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Ступінь прив’ялювання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дні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60 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днів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молочна к-та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Масляна к-та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kumimoji="0" lang="de-DE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de-DE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kumimoji="0" lang="de-DE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Втрати СР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(%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СР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916244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свіжоскошена</a:t>
                      </a: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зелена маса 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без прив’ялювання)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Контроь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KOFASIL LAC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Різниця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4.33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4.12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12.38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12.2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6.9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-112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4.07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4.00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 12.43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-112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незначне прив’ялювання</a:t>
                      </a: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uk-UA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прибл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30% 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СР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0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Контроль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KOFASIL LAC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Різниця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4.87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4.04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8.36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7.4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5.7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0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-112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4.10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3.84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10.04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5792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0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-112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12" charset="-128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28D07860-2634-426D-836B-B0B28370FE6D}"/>
              </a:ext>
            </a:extLst>
          </p:cNvPr>
          <p:cNvSpPr/>
          <p:nvPr/>
        </p:nvSpPr>
        <p:spPr>
          <a:xfrm>
            <a:off x="7377939" y="3845500"/>
            <a:ext cx="643963" cy="9834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D10F76C-E2F8-BC99-392C-1DA9D44279C3}"/>
              </a:ext>
            </a:extLst>
          </p:cNvPr>
          <p:cNvSpPr txBox="1"/>
          <p:nvPr/>
        </p:nvSpPr>
        <p:spPr>
          <a:xfrm>
            <a:off x="1551804" y="1094494"/>
            <a:ext cx="7825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показників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трав’яного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люцернового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силосів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, оброблених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Kofasil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LAC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середні значення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			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(FAL Braunschweig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Pobednov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et al. 1997)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047D24E-B8F4-C157-FE9B-72F2A46B2C90}"/>
              </a:ext>
            </a:extLst>
          </p:cNvPr>
          <p:cNvCxnSpPr>
            <a:cxnSpLocks/>
          </p:cNvCxnSpPr>
          <p:nvPr/>
        </p:nvCxnSpPr>
        <p:spPr>
          <a:xfrm flipH="1">
            <a:off x="4868998" y="4362934"/>
            <a:ext cx="2508941" cy="46603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B56793D0-18E5-4324-FC0C-C792E81066AC}"/>
              </a:ext>
            </a:extLst>
          </p:cNvPr>
          <p:cNvSpPr txBox="1"/>
          <p:nvPr/>
        </p:nvSpPr>
        <p:spPr>
          <a:xfrm>
            <a:off x="205513" y="194047"/>
            <a:ext cx="186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Інокулянти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993" y="2436771"/>
            <a:ext cx="856572" cy="7612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668812" y="5625663"/>
            <a:ext cx="566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Вплив різних добавок за різних умов на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NH4-N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pH,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трав’яний силос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(Franco et al. 2019)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885" y="2436773"/>
            <a:ext cx="826986" cy="751805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1446989" y="1615912"/>
            <a:ext cx="5742063" cy="3410162"/>
            <a:chOff x="323528" y="1584697"/>
            <a:chExt cx="5777883" cy="3049885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528" y="1584697"/>
              <a:ext cx="5705875" cy="3015605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5669363" y="4346550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" name="Rechteck 1"/>
            <p:cNvSpPr/>
            <p:nvPr/>
          </p:nvSpPr>
          <p:spPr>
            <a:xfrm>
              <a:off x="395536" y="1584697"/>
              <a:ext cx="5633867" cy="30156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1721449" y="5100484"/>
            <a:ext cx="459051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>
                <a:latin typeface="Arial" panose="020B0604020202020204" pitchFamily="34" charset="0"/>
                <a:cs typeface="Arial" panose="020B0604020202020204" pitchFamily="34" charset="0"/>
              </a:rPr>
              <a:t>FA=</a:t>
            </a:r>
            <a:r>
              <a:rPr lang="uk-UA" sz="825" dirty="0">
                <a:latin typeface="Arial" panose="020B0604020202020204" pitchFamily="34" charset="0"/>
                <a:cs typeface="Arial" panose="020B0604020202020204" pitchFamily="34" charset="0"/>
              </a:rPr>
              <a:t>Мурашина к-та</a:t>
            </a:r>
            <a:r>
              <a:rPr lang="en-GB" sz="825" dirty="0">
                <a:solidFill>
                  <a:srgbClr val="F08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825" b="1" dirty="0">
                <a:solidFill>
                  <a:srgbClr val="F08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LAB=</a:t>
            </a:r>
            <a:r>
              <a:rPr lang="en-GB" sz="825" b="1" dirty="0" err="1">
                <a:solidFill>
                  <a:srgbClr val="F08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Kofasil</a:t>
            </a:r>
            <a:r>
              <a:rPr lang="en-GB" sz="825" b="1" dirty="0">
                <a:solidFill>
                  <a:srgbClr val="F08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FQM</a:t>
            </a:r>
            <a:r>
              <a:rPr lang="en-GB" sz="82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825" dirty="0">
                <a:latin typeface="Arial" panose="020B0604020202020204" pitchFamily="34" charset="0"/>
                <a:cs typeface="Arial" panose="020B0604020202020204" pitchFamily="34" charset="0"/>
              </a:rPr>
              <a:t>Солі</a:t>
            </a:r>
            <a:r>
              <a:rPr lang="en-GB" sz="825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sz="825" dirty="0" err="1">
                <a:latin typeface="Arial" panose="020B0604020202020204" pitchFamily="34" charset="0"/>
                <a:cs typeface="Arial" panose="020B0604020202020204" pitchFamily="34" charset="0"/>
              </a:rPr>
              <a:t>Na-Benzoat+Nitrit</a:t>
            </a:r>
            <a:r>
              <a:rPr lang="uk-UA" sz="825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825" dirty="0" err="1">
                <a:latin typeface="Arial" panose="020B0604020202020204" pitchFamily="34" charset="0"/>
                <a:cs typeface="Arial" panose="020B0604020202020204" pitchFamily="34" charset="0"/>
              </a:rPr>
              <a:t>бензоат</a:t>
            </a:r>
            <a:r>
              <a:rPr lang="uk-UA" sz="8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25" dirty="0" err="1">
                <a:latin typeface="Arial" panose="020B0604020202020204" pitchFamily="34" charset="0"/>
                <a:cs typeface="Arial" panose="020B0604020202020204" pitchFamily="34" charset="0"/>
              </a:rPr>
              <a:t>натрію+нітрит</a:t>
            </a:r>
            <a:r>
              <a:rPr lang="uk-UA" sz="825" dirty="0">
                <a:latin typeface="Arial" panose="020B0604020202020204" pitchFamily="34" charset="0"/>
                <a:cs typeface="Arial" panose="020B0604020202020204" pitchFamily="34" charset="0"/>
              </a:rPr>
              <a:t> натрію)</a:t>
            </a:r>
            <a:endParaRPr lang="en-GB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16180" y="3861050"/>
            <a:ext cx="1782198" cy="646331"/>
          </a:xfrm>
          <a:prstGeom prst="rect">
            <a:avLst/>
          </a:prstGeom>
          <a:noFill/>
          <a:ln w="25400">
            <a:solidFill>
              <a:srgbClr val="F5792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Kofasil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FQM </a:t>
            </a: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забезпечує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низький рівень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pH </a:t>
            </a: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низький уміст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NH4-N</a:t>
            </a:r>
          </a:p>
        </p:txBody>
      </p:sp>
      <p:cxnSp>
        <p:nvCxnSpPr>
          <p:cNvPr id="18" name="Gerade Verbindung mit Pfeil 17"/>
          <p:cNvCxnSpPr>
            <a:cxnSpLocks/>
            <a:stCxn id="16" idx="1"/>
          </p:cNvCxnSpPr>
          <p:nvPr/>
        </p:nvCxnSpPr>
        <p:spPr>
          <a:xfrm flipH="1" flipV="1">
            <a:off x="6159260" y="4119394"/>
            <a:ext cx="1556920" cy="64822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cxnSpLocks/>
            <a:stCxn id="16" idx="1"/>
          </p:cNvCxnSpPr>
          <p:nvPr/>
        </p:nvCxnSpPr>
        <p:spPr>
          <a:xfrm flipH="1" flipV="1">
            <a:off x="5391509" y="3605842"/>
            <a:ext cx="2324671" cy="578374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cxnSpLocks/>
            <a:stCxn id="16" idx="1"/>
          </p:cNvCxnSpPr>
          <p:nvPr/>
        </p:nvCxnSpPr>
        <p:spPr>
          <a:xfrm flipH="1" flipV="1">
            <a:off x="6096000" y="3493103"/>
            <a:ext cx="1620180" cy="691113"/>
          </a:xfrm>
          <a:prstGeom prst="straightConnector1">
            <a:avLst/>
          </a:prstGeom>
          <a:ln w="15875">
            <a:solidFill>
              <a:srgbClr val="F579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cxnSpLocks/>
            <a:stCxn id="16" idx="1"/>
          </p:cNvCxnSpPr>
          <p:nvPr/>
        </p:nvCxnSpPr>
        <p:spPr>
          <a:xfrm flipH="1" flipV="1">
            <a:off x="5258907" y="3276427"/>
            <a:ext cx="2457273" cy="907789"/>
          </a:xfrm>
          <a:prstGeom prst="straightConnector1">
            <a:avLst/>
          </a:prstGeom>
          <a:ln w="15875">
            <a:solidFill>
              <a:srgbClr val="F579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446989" y="1232337"/>
            <a:ext cx="773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579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ECPS</a:t>
            </a:r>
            <a:r>
              <a:rPr lang="uk-UA" sz="1600" b="1" dirty="0">
                <a:solidFill>
                  <a:srgbClr val="F579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sz="1600" b="1" dirty="0">
                <a:solidFill>
                  <a:srgbClr val="F579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extra cellular polymer substances</a:t>
            </a:r>
            <a:r>
              <a:rPr lang="uk-UA" sz="1600" b="1" dirty="0">
                <a:solidFill>
                  <a:srgbClr val="F579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— позаклітинні полімерні речовини) </a:t>
            </a:r>
            <a:r>
              <a:rPr lang="de-DE" sz="1600" b="1" dirty="0">
                <a:solidFill>
                  <a:srgbClr val="F579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uk-UA" sz="1600" b="1" dirty="0">
                <a:solidFill>
                  <a:srgbClr val="F579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є ключовим</a:t>
            </a:r>
            <a:r>
              <a:rPr lang="de-DE" sz="1600" b="1" dirty="0">
                <a:solidFill>
                  <a:srgbClr val="F579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...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9989EF1-E2C8-E64C-ED29-E3533619529C}"/>
              </a:ext>
            </a:extLst>
          </p:cNvPr>
          <p:cNvSpPr txBox="1"/>
          <p:nvPr/>
        </p:nvSpPr>
        <p:spPr>
          <a:xfrm>
            <a:off x="205513" y="194047"/>
            <a:ext cx="186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Інокулянти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6ABABC3-F065-4B2E-9053-5FE785BCC412}"/>
              </a:ext>
            </a:extLst>
          </p:cNvPr>
          <p:cNvSpPr/>
          <p:nvPr/>
        </p:nvSpPr>
        <p:spPr>
          <a:xfrm>
            <a:off x="1542855" y="2254084"/>
            <a:ext cx="152595" cy="1584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</a:rPr>
              <a:t>Аміак, г/кг </a:t>
            </a:r>
            <a:r>
              <a:rPr lang="en-US" sz="1000" dirty="0">
                <a:solidFill>
                  <a:schemeClr val="tx1"/>
                </a:solidFill>
              </a:rPr>
              <a:t>N</a:t>
            </a:r>
            <a:endParaRPr lang="uk-UA" sz="1000" dirty="0">
              <a:solidFill>
                <a:schemeClr val="tx1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26394B7-FF34-4C32-9079-18B93065F809}"/>
              </a:ext>
            </a:extLst>
          </p:cNvPr>
          <p:cNvSpPr/>
          <p:nvPr/>
        </p:nvSpPr>
        <p:spPr>
          <a:xfrm>
            <a:off x="2790825" y="4704017"/>
            <a:ext cx="1924050" cy="210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chemeClr val="tx1"/>
                </a:solidFill>
              </a:rPr>
              <a:t>Незабруднений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2C934088-F9A9-48F2-80FB-3687D43CD48A}"/>
              </a:ext>
            </a:extLst>
          </p:cNvPr>
          <p:cNvSpPr/>
          <p:nvPr/>
        </p:nvSpPr>
        <p:spPr>
          <a:xfrm>
            <a:off x="5258907" y="4697768"/>
            <a:ext cx="1322868" cy="217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chemeClr val="tx1"/>
                </a:solidFill>
              </a:rPr>
              <a:t>Забруднений </a:t>
            </a:r>
            <a:r>
              <a:rPr lang="uk-UA" sz="1100" dirty="0" err="1">
                <a:solidFill>
                  <a:schemeClr val="tx1"/>
                </a:solidFill>
              </a:rPr>
              <a:t>грунтом</a:t>
            </a:r>
            <a:endParaRPr lang="uk-UA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0442" name="Group 20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61231415"/>
              </p:ext>
            </p:extLst>
          </p:nvPr>
        </p:nvGraphicFramePr>
        <p:xfrm>
          <a:off x="1120279" y="2511548"/>
          <a:ext cx="8280400" cy="3933095"/>
        </p:xfrm>
        <a:graphic>
          <a:graphicData uri="http://schemas.openxmlformats.org/drawingml/2006/table">
            <a:tbl>
              <a:tblPr/>
              <a:tblGrid>
                <a:gridCol w="54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7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Показник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Контроль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KOFASIL</a:t>
                      </a:r>
                      <a:r>
                        <a:rPr kumimoji="0" lang="de-DE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®</a:t>
                      </a: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LAC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СР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27.3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27.6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Кислоти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(%</a:t>
                      </a: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СР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Молочна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Оцтова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Масляна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Аміак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(%</a:t>
                      </a: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загального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Перетравність</a:t>
                      </a: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ОР</a:t>
                      </a: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 (%)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68.5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73.1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Енергія</a:t>
                      </a: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МДж ЧЕЛ</a:t>
                      </a: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кг</a:t>
                      </a: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СР</a:t>
                      </a: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5.6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6.0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5683" y="1573316"/>
            <a:ext cx="8137525" cy="7191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r>
              <a:rPr lang="uk-UA" altLang="en-US" sz="20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Вплив</a:t>
            </a:r>
            <a:r>
              <a:rPr lang="de-DE" altLang="en-US" sz="20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KOFASIL</a:t>
            </a:r>
            <a:r>
              <a:rPr lang="de-DE" altLang="en-US" sz="2000" b="1" baseline="30000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®</a:t>
            </a:r>
            <a:r>
              <a:rPr lang="de-DE" altLang="en-US" sz="20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LAC </a:t>
            </a:r>
            <a:r>
              <a:rPr lang="uk-UA" altLang="en-US" sz="20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на</a:t>
            </a:r>
            <a:r>
              <a:rPr lang="de-DE" altLang="en-US" sz="20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uk-UA" altLang="en-US" sz="20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параметри</a:t>
            </a:r>
            <a:r>
              <a:rPr lang="de-DE" altLang="en-US" sz="20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uk-UA" altLang="en-US" sz="20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трав’яного силосу</a:t>
            </a:r>
            <a:br>
              <a:rPr lang="de-DE" altLang="en-US" sz="20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					     </a:t>
            </a:r>
            <a:r>
              <a:rPr lang="de-DE" altLang="en-US" sz="1600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(Honig et al. 1993)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endParaRPr lang="de-DE" sz="1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D2CD5E8-0907-DCBB-46C2-16B2A3190BA2}"/>
              </a:ext>
            </a:extLst>
          </p:cNvPr>
          <p:cNvSpPr txBox="1"/>
          <p:nvPr/>
        </p:nvSpPr>
        <p:spPr>
          <a:xfrm>
            <a:off x="205513" y="194047"/>
            <a:ext cx="186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Інокулянти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5769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30066" y="1645354"/>
            <a:ext cx="781286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Прибуток </a:t>
            </a:r>
            <a:r>
              <a:rPr lang="uk-UA" sz="2000" dirty="0"/>
              <a:t>за рахунок зменшення втрат СР</a:t>
            </a:r>
            <a:r>
              <a:rPr lang="en-GB" sz="2000" b="1" dirty="0"/>
              <a:t>:</a:t>
            </a:r>
          </a:p>
          <a:p>
            <a:r>
              <a:rPr lang="en-GB" sz="800" dirty="0"/>
              <a:t> </a:t>
            </a:r>
          </a:p>
          <a:p>
            <a:r>
              <a:rPr lang="en-GB" dirty="0"/>
              <a:t>6 </a:t>
            </a:r>
            <a:r>
              <a:rPr lang="uk-UA" dirty="0"/>
              <a:t>т </a:t>
            </a:r>
            <a:r>
              <a:rPr lang="uk-UA" dirty="0" err="1"/>
              <a:t>фізречовини</a:t>
            </a:r>
            <a:r>
              <a:rPr lang="uk-UA" dirty="0"/>
              <a:t> потреби</a:t>
            </a:r>
            <a:r>
              <a:rPr lang="en-GB" dirty="0"/>
              <a:t>/305 </a:t>
            </a:r>
            <a:r>
              <a:rPr lang="uk-UA" dirty="0"/>
              <a:t>днів</a:t>
            </a:r>
            <a:r>
              <a:rPr lang="en-GB" dirty="0"/>
              <a:t>, 	2% =120 </a:t>
            </a:r>
            <a:r>
              <a:rPr lang="uk-UA" dirty="0"/>
              <a:t>кг</a:t>
            </a:r>
            <a:r>
              <a:rPr lang="en-GB" dirty="0"/>
              <a:t> </a:t>
            </a:r>
            <a:r>
              <a:rPr lang="uk-UA" dirty="0"/>
              <a:t>ФР</a:t>
            </a:r>
            <a:r>
              <a:rPr lang="en-GB" dirty="0"/>
              <a:t> =40 </a:t>
            </a:r>
            <a:r>
              <a:rPr lang="uk-UA" dirty="0"/>
              <a:t>кг</a:t>
            </a:r>
            <a:r>
              <a:rPr lang="en-GB" dirty="0"/>
              <a:t> </a:t>
            </a:r>
            <a:r>
              <a:rPr lang="uk-UA" dirty="0"/>
              <a:t>СР</a:t>
            </a:r>
            <a:r>
              <a:rPr lang="en-GB" dirty="0"/>
              <a:t> x 6,4 </a:t>
            </a:r>
            <a:r>
              <a:rPr lang="uk-UA" dirty="0"/>
              <a:t>МДж</a:t>
            </a:r>
            <a:endParaRPr lang="en-GB" dirty="0"/>
          </a:p>
          <a:p>
            <a:r>
              <a:rPr lang="en-GB" dirty="0"/>
              <a:t>			= 256 </a:t>
            </a:r>
            <a:r>
              <a:rPr lang="uk-UA" dirty="0"/>
              <a:t>МДж</a:t>
            </a:r>
            <a:endParaRPr lang="en-GB" dirty="0"/>
          </a:p>
          <a:p>
            <a:r>
              <a:rPr lang="en-GB" dirty="0"/>
              <a:t>			= 77 </a:t>
            </a:r>
            <a:r>
              <a:rPr lang="uk-UA" dirty="0"/>
              <a:t>кг</a:t>
            </a:r>
            <a:r>
              <a:rPr lang="en-GB" dirty="0"/>
              <a:t> </a:t>
            </a:r>
            <a:r>
              <a:rPr lang="uk-UA" dirty="0"/>
              <a:t>молока</a:t>
            </a:r>
            <a:endParaRPr lang="en-GB" dirty="0"/>
          </a:p>
          <a:p>
            <a:r>
              <a:rPr lang="en-GB" dirty="0"/>
              <a:t>			</a:t>
            </a:r>
            <a:r>
              <a:rPr lang="en-GB" b="1" dirty="0"/>
              <a:t>= 23 € </a:t>
            </a:r>
            <a:r>
              <a:rPr lang="en-GB" sz="1600" dirty="0"/>
              <a:t>(30 </a:t>
            </a:r>
            <a:r>
              <a:rPr lang="en-GB" sz="1600" dirty="0" err="1"/>
              <a:t>ct</a:t>
            </a:r>
            <a:r>
              <a:rPr lang="en-GB" sz="1600" dirty="0"/>
              <a:t>) </a:t>
            </a:r>
            <a:r>
              <a:rPr lang="uk-UA" b="1" dirty="0"/>
              <a:t>більше доходів</a:t>
            </a:r>
            <a:endParaRPr lang="en-GB" b="1" dirty="0"/>
          </a:p>
          <a:p>
            <a:endParaRPr lang="en-GB" sz="800" dirty="0"/>
          </a:p>
          <a:p>
            <a:r>
              <a:rPr lang="uk-UA" dirty="0"/>
              <a:t>витрати на обробку</a:t>
            </a:r>
            <a:r>
              <a:rPr lang="en-GB" dirty="0"/>
              <a:t>:	1,5 €/</a:t>
            </a:r>
            <a:r>
              <a:rPr lang="uk-UA" dirty="0"/>
              <a:t>т</a:t>
            </a:r>
            <a:r>
              <a:rPr lang="en-GB" dirty="0"/>
              <a:t>  =  9 €</a:t>
            </a:r>
          </a:p>
          <a:p>
            <a:endParaRPr lang="en-GB" sz="800" dirty="0"/>
          </a:p>
          <a:p>
            <a:r>
              <a:rPr lang="uk-UA" b="1" dirty="0">
                <a:solidFill>
                  <a:srgbClr val="00B050"/>
                </a:solidFill>
              </a:rPr>
              <a:t>прибуток</a:t>
            </a:r>
            <a:r>
              <a:rPr lang="en-GB" dirty="0"/>
              <a:t> </a:t>
            </a:r>
            <a:r>
              <a:rPr lang="uk-UA" dirty="0"/>
              <a:t>завдяки</a:t>
            </a:r>
            <a:r>
              <a:rPr lang="en-GB" dirty="0"/>
              <a:t> </a:t>
            </a:r>
            <a:r>
              <a:rPr lang="uk-UA" dirty="0"/>
              <a:t>добавці  </a:t>
            </a:r>
            <a:r>
              <a:rPr lang="en-GB" dirty="0"/>
              <a:t> </a:t>
            </a:r>
            <a:r>
              <a:rPr lang="en-GB" b="1" dirty="0">
                <a:solidFill>
                  <a:srgbClr val="00B050"/>
                </a:solidFill>
              </a:rPr>
              <a:t>14 €</a:t>
            </a:r>
          </a:p>
          <a:p>
            <a:endParaRPr lang="en-GB" sz="800" dirty="0"/>
          </a:p>
          <a:p>
            <a:r>
              <a:rPr lang="en-GB" sz="1400" dirty="0"/>
              <a:t>(</a:t>
            </a:r>
            <a:r>
              <a:rPr lang="uk-UA" sz="1400" dirty="0"/>
              <a:t>без урахування</a:t>
            </a:r>
            <a:r>
              <a:rPr lang="en-GB" sz="1400" dirty="0"/>
              <a:t> </a:t>
            </a:r>
            <a:r>
              <a:rPr lang="uk-UA" sz="1400" dirty="0"/>
              <a:t>впливу перетравності ОР</a:t>
            </a:r>
            <a:r>
              <a:rPr lang="en-GB" sz="1400" dirty="0"/>
              <a:t>, </a:t>
            </a:r>
            <a:r>
              <a:rPr lang="uk-UA" sz="1400" dirty="0"/>
              <a:t>споживання СР</a:t>
            </a:r>
            <a:r>
              <a:rPr lang="en-GB" sz="1400" dirty="0"/>
              <a:t>, </a:t>
            </a:r>
            <a:r>
              <a:rPr lang="uk-UA" sz="1400" dirty="0"/>
              <a:t>масляної к-ти</a:t>
            </a:r>
            <a:r>
              <a:rPr lang="en-GB" sz="1400" dirty="0"/>
              <a:t> </a:t>
            </a:r>
            <a:r>
              <a:rPr lang="uk-UA" sz="1400" dirty="0"/>
              <a:t>і біогенних амінів</a:t>
            </a:r>
            <a:r>
              <a:rPr lang="en-GB" dirty="0"/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30066" y="4689426"/>
            <a:ext cx="9566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Споживання СР</a:t>
            </a:r>
            <a:r>
              <a:rPr lang="en-GB" sz="1400" dirty="0"/>
              <a:t>: </a:t>
            </a:r>
            <a:r>
              <a:rPr lang="uk-UA" sz="1400" dirty="0"/>
              <a:t>трав’яний силос</a:t>
            </a:r>
            <a:r>
              <a:rPr lang="en-GB" sz="1400" dirty="0"/>
              <a:t> 6 </a:t>
            </a:r>
            <a:r>
              <a:rPr lang="uk-UA" sz="1400" dirty="0"/>
              <a:t>кг</a:t>
            </a:r>
            <a:r>
              <a:rPr lang="en-GB" sz="1400" dirty="0"/>
              <a:t>, </a:t>
            </a:r>
            <a:r>
              <a:rPr lang="uk-UA" sz="1400" dirty="0"/>
              <a:t>силос кукурудзи</a:t>
            </a:r>
            <a:r>
              <a:rPr lang="en-GB" sz="1400" dirty="0"/>
              <a:t> 8 (6,6), “</a:t>
            </a:r>
            <a:r>
              <a:rPr lang="uk-UA" sz="1400" dirty="0" err="1"/>
              <a:t>концкорм</a:t>
            </a:r>
            <a:r>
              <a:rPr lang="en-GB" sz="1400" dirty="0"/>
              <a:t>” 8 </a:t>
            </a:r>
            <a:r>
              <a:rPr lang="uk-UA" sz="1400" dirty="0"/>
              <a:t>кг</a:t>
            </a:r>
            <a:r>
              <a:rPr lang="en-GB" sz="1400" dirty="0"/>
              <a:t> (8,0); =22 </a:t>
            </a:r>
            <a:r>
              <a:rPr lang="uk-UA" sz="1400" dirty="0"/>
              <a:t>кг</a:t>
            </a:r>
            <a:r>
              <a:rPr lang="en-GB" sz="1400" dirty="0"/>
              <a:t>/</a:t>
            </a:r>
            <a:r>
              <a:rPr lang="uk-UA" sz="1400" dirty="0"/>
              <a:t>день</a:t>
            </a:r>
            <a:r>
              <a:rPr lang="en-GB" sz="1400" dirty="0"/>
              <a:t>, </a:t>
            </a:r>
            <a:r>
              <a:rPr lang="uk-UA" sz="1400" dirty="0"/>
              <a:t>базовий уміст корму</a:t>
            </a:r>
            <a:r>
              <a:rPr lang="en-GB" sz="1400" dirty="0"/>
              <a:t> 64% </a:t>
            </a:r>
          </a:p>
          <a:p>
            <a:r>
              <a:rPr lang="en-GB" sz="1400" dirty="0"/>
              <a:t>6 </a:t>
            </a:r>
            <a:r>
              <a:rPr lang="uk-UA" sz="1400" dirty="0"/>
              <a:t>кг</a:t>
            </a:r>
            <a:r>
              <a:rPr lang="en-GB" sz="1400" dirty="0"/>
              <a:t> </a:t>
            </a:r>
            <a:r>
              <a:rPr lang="uk-UA" sz="1400" dirty="0"/>
              <a:t>СР</a:t>
            </a:r>
            <a:r>
              <a:rPr lang="en-GB" sz="1400" dirty="0"/>
              <a:t> x 305 = 1,83 </a:t>
            </a:r>
            <a:r>
              <a:rPr lang="uk-UA" sz="1400" dirty="0"/>
              <a:t>т</a:t>
            </a:r>
            <a:r>
              <a:rPr lang="en-GB" sz="1400" dirty="0"/>
              <a:t> = 5,5 </a:t>
            </a:r>
            <a:r>
              <a:rPr lang="uk-UA" sz="1400" dirty="0"/>
              <a:t>т</a:t>
            </a:r>
            <a:r>
              <a:rPr lang="en-GB" sz="1400" dirty="0"/>
              <a:t> </a:t>
            </a:r>
            <a:r>
              <a:rPr lang="uk-UA" sz="1400" dirty="0"/>
              <a:t>вихідної речовини</a:t>
            </a:r>
            <a:r>
              <a:rPr lang="en-GB" sz="1400" dirty="0"/>
              <a:t> (+10%=6,0 </a:t>
            </a:r>
            <a:r>
              <a:rPr lang="uk-UA" sz="1400" dirty="0"/>
              <a:t>т</a:t>
            </a:r>
            <a:r>
              <a:rPr lang="en-GB" sz="1400" dirty="0"/>
              <a:t>)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7FE2B0-3297-A8CD-E305-2111C52F0124}"/>
              </a:ext>
            </a:extLst>
          </p:cNvPr>
          <p:cNvSpPr txBox="1"/>
          <p:nvPr/>
        </p:nvSpPr>
        <p:spPr>
          <a:xfrm>
            <a:off x="205513" y="194047"/>
            <a:ext cx="5742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Економіка застосування </a:t>
            </a:r>
            <a:r>
              <a:rPr lang="uk-UA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інокулянтів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61158" y="1490882"/>
            <a:ext cx="9720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Вплив різних видів консервантів на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якість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люцернового силосу у фазі бутонізації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Lüdecke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1990)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873876" y="2276872"/>
            <a:ext cx="7045840" cy="3441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Енергія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  перетравний СП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	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МДж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СР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СР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Зелена маса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   6,0		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Силос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Kofasil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liquid*)	   5,8		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Силос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без добавки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	   5,4		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155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Сіно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природний на полі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	   5,3		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Сіно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примусове 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просушування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	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5,7		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2820104" y="3140968"/>
            <a:ext cx="581441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2801868" y="2348880"/>
            <a:ext cx="581441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2820104" y="5659575"/>
            <a:ext cx="581441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 rot="158536">
            <a:off x="5584265" y="3643650"/>
            <a:ext cx="3195238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5709074" y="4434364"/>
            <a:ext cx="3195238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3081880" y="5808044"/>
            <a:ext cx="2627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*) </a:t>
            </a:r>
            <a:r>
              <a:rPr lang="uk-UA" sz="1400" dirty="0"/>
              <a:t>схожий на </a:t>
            </a:r>
            <a:r>
              <a:rPr lang="de-DE" sz="1400" dirty="0" err="1"/>
              <a:t>Kofasil</a:t>
            </a:r>
            <a:r>
              <a:rPr lang="de-DE" sz="1400" dirty="0"/>
              <a:t> </a:t>
            </a:r>
            <a:r>
              <a:rPr lang="de-DE" sz="1400" dirty="0" err="1"/>
              <a:t>alfa</a:t>
            </a:r>
            <a:r>
              <a:rPr lang="uk-UA" sz="1400" dirty="0"/>
              <a:t> продукт</a:t>
            </a:r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C5FE2E7-84AB-2FB3-A2B0-507BB2979265}"/>
              </a:ext>
            </a:extLst>
          </p:cNvPr>
          <p:cNvSpPr txBox="1"/>
          <p:nvPr/>
        </p:nvSpPr>
        <p:spPr>
          <a:xfrm>
            <a:off x="205513" y="194047"/>
            <a:ext cx="612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Консерванти для люцернового силосу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58" y="5438692"/>
            <a:ext cx="1642233" cy="9889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8084" y="6389405"/>
            <a:ext cx="2809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 r o u d   m e m b e 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1BB31BF-E13B-119C-645E-786A6008E7EA}"/>
              </a:ext>
            </a:extLst>
          </p:cNvPr>
          <p:cNvSpPr txBox="1"/>
          <p:nvPr/>
        </p:nvSpPr>
        <p:spPr>
          <a:xfrm>
            <a:off x="1539453" y="792577"/>
            <a:ext cx="7071141" cy="628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Найвища якість грубих кормів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травостій жита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люцерни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…)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починається у полі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lnSpc>
                <a:spcPct val="130000"/>
              </a:lnSpc>
              <a:buClr>
                <a:srgbClr val="00B050"/>
              </a:buClr>
              <a:buSzPct val="80000"/>
              <a:buFont typeface="Wingdings" panose="05000000000000000000" pitchFamily="2" charset="2"/>
              <a:buChar char="ü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Дата збирання врожаю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00B050"/>
              </a:buClr>
              <a:buSzPct val="80000"/>
              <a:buFont typeface="Wingdings" panose="05000000000000000000" pitchFamily="2" charset="2"/>
              <a:buChar char="ü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Якість травостою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густота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30000"/>
              </a:lnSpc>
              <a:buClr>
                <a:srgbClr val="00B050"/>
              </a:buClr>
              <a:buSzPct val="80000"/>
              <a:buFont typeface="Wingdings" panose="05000000000000000000" pitchFamily="2" charset="2"/>
              <a:buChar char="ü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Технологія заготівлі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оптимальне прив’ялювання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належно налаштована кормозаготівельна техніка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3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Роль ферментації здебільшого недооцінюється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lnSpc>
                <a:spcPct val="13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Погодою неможливо управляти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!  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Якість слід зберегти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lnSpc>
                <a:spcPct val="130000"/>
              </a:lnSpc>
              <a:buClr>
                <a:srgbClr val="00B050"/>
              </a:buClr>
              <a:buSzPct val="80000"/>
              <a:buFont typeface="Wingdings" panose="05000000000000000000" pitchFamily="2" charset="2"/>
              <a:buChar char="ü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Силосні добавки — це найсучасніші технології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00B050"/>
              </a:buClr>
              <a:buSzPct val="80000"/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контроль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погоди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інше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00B050"/>
              </a:buClr>
              <a:buSzPct val="80000"/>
              <a:buFont typeface="Wingdings" panose="05000000000000000000" pitchFamily="2" charset="2"/>
              <a:buChar char="ü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Хімічні консерванти найкраще для люцерни і жита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непридатність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для заготівлі люцернового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житнього силосу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цукри/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буф.ємність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коефіцієнт ферментації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30000"/>
              </a:lnSpc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Відкриті пасовища/травостій = сира зола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00B050"/>
              </a:buClr>
              <a:buSzPct val="80000"/>
              <a:buFont typeface="Wingdings" panose="05000000000000000000" pitchFamily="2" charset="2"/>
              <a:buChar char="v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Силосування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люцерни і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жита потребує підтримки добавками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</a:rPr>
              <a:t>Найкраща якість силосу — не випадковість!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2812B2-1B79-38AF-946C-C677B1F0F396}"/>
              </a:ext>
            </a:extLst>
          </p:cNvPr>
          <p:cNvSpPr txBox="1"/>
          <p:nvPr/>
        </p:nvSpPr>
        <p:spPr>
          <a:xfrm>
            <a:off x="205513" y="194047"/>
            <a:ext cx="1592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Підсумки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3C9B35E-7A1C-31AB-765B-79D107B4EFC8}"/>
              </a:ext>
            </a:extLst>
          </p:cNvPr>
          <p:cNvSpPr txBox="1"/>
          <p:nvPr/>
        </p:nvSpPr>
        <p:spPr>
          <a:xfrm>
            <a:off x="8487764" y="4096302"/>
            <a:ext cx="26185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дозування</a:t>
            </a:r>
            <a:r>
              <a:rPr lang="en-GB" dirty="0"/>
              <a:t> KL NR: 	</a:t>
            </a:r>
          </a:p>
          <a:p>
            <a:r>
              <a:rPr lang="en-GB" dirty="0"/>
              <a:t>- 1…3 </a:t>
            </a:r>
            <a:r>
              <a:rPr lang="uk-UA" dirty="0"/>
              <a:t>л</a:t>
            </a:r>
            <a:r>
              <a:rPr lang="en-GB" dirty="0"/>
              <a:t>/</a:t>
            </a:r>
            <a:r>
              <a:rPr lang="uk-UA" dirty="0"/>
              <a:t>т</a:t>
            </a:r>
            <a:endParaRPr lang="en-GB" dirty="0"/>
          </a:p>
          <a:p>
            <a:r>
              <a:rPr lang="en-GB" dirty="0"/>
              <a:t>- 1.5 </a:t>
            </a:r>
            <a:r>
              <a:rPr lang="uk-UA" dirty="0"/>
              <a:t>стандарт</a:t>
            </a:r>
            <a:endParaRPr lang="en-GB" dirty="0"/>
          </a:p>
          <a:p>
            <a:r>
              <a:rPr lang="en-GB" dirty="0"/>
              <a:t>- 2…2</a:t>
            </a:r>
            <a:r>
              <a:rPr lang="uk-UA" dirty="0"/>
              <a:t>,</a:t>
            </a:r>
            <a:r>
              <a:rPr lang="en-GB" dirty="0"/>
              <a:t>5 </a:t>
            </a:r>
            <a:r>
              <a:rPr lang="uk-UA" dirty="0"/>
              <a:t>сира зола більше</a:t>
            </a:r>
            <a:endParaRPr lang="en-GB" dirty="0"/>
          </a:p>
          <a:p>
            <a:r>
              <a:rPr lang="en-GB" dirty="0"/>
              <a:t>- 3 </a:t>
            </a:r>
            <a:r>
              <a:rPr lang="uk-UA" dirty="0"/>
              <a:t>критичні умови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7B07527-55E2-4DA4-B47B-8A30EE99690A}" type="slidenum">
              <a:rPr lang="de-DE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de-DE" altLang="en-US" sz="140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903022" y="2245992"/>
            <a:ext cx="14414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2D2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2D2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2D2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2D2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2D2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D2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D2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D2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D2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 dirty="0">
              <a:solidFill>
                <a:srgbClr val="66CC33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 dirty="0">
              <a:solidFill>
                <a:srgbClr val="66CC33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de-DE" b="1" dirty="0">
                <a:solidFill>
                  <a:srgbClr val="66CC33"/>
                </a:solidFill>
              </a:rPr>
              <a:t>Успіх</a:t>
            </a:r>
            <a:endParaRPr lang="de-DE" altLang="de-DE" b="1" dirty="0">
              <a:solidFill>
                <a:srgbClr val="66CC33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 rot="16200000">
            <a:off x="9018725" y="4731543"/>
            <a:ext cx="2138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2D2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2D2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2D2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2D2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2D2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D2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D2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D2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D2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b="1" dirty="0">
                <a:solidFill>
                  <a:srgbClr val="FD7403"/>
                </a:solidFill>
              </a:rPr>
              <a:t>www.addcon.com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-127526" y="1556792"/>
            <a:ext cx="226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944856" y="989547"/>
            <a:ext cx="5951345" cy="5769120"/>
            <a:chOff x="420855" y="989547"/>
            <a:chExt cx="5951345" cy="576912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" r="25790" b="1"/>
            <a:stretch/>
          </p:blipFill>
          <p:spPr>
            <a:xfrm>
              <a:off x="420855" y="989547"/>
              <a:ext cx="5951345" cy="5769120"/>
            </a:xfrm>
            <a:prstGeom prst="rect">
              <a:avLst/>
            </a:prstGeom>
          </p:spPr>
        </p:pic>
        <p:sp>
          <p:nvSpPr>
            <p:cNvPr id="8" name="Ovale Legende 7"/>
            <p:cNvSpPr/>
            <p:nvPr/>
          </p:nvSpPr>
          <p:spPr>
            <a:xfrm>
              <a:off x="3275856" y="1926124"/>
              <a:ext cx="1872208" cy="1433295"/>
            </a:xfrm>
            <a:prstGeom prst="wedgeEllipse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</a:rPr>
                <a:t>Ok.</a:t>
              </a:r>
            </a:p>
            <a:p>
              <a:pPr algn="ctr"/>
              <a:r>
                <a:rPr lang="uk-UA" sz="1600" b="1" dirty="0">
                  <a:solidFill>
                    <a:schemeClr val="tx1"/>
                  </a:solidFill>
                </a:rPr>
                <a:t>Прорив </a:t>
              </a:r>
              <a:r>
                <a:rPr lang="uk-UA" sz="1600" b="1" dirty="0" err="1">
                  <a:solidFill>
                    <a:schemeClr val="tx1"/>
                  </a:solidFill>
                </a:rPr>
                <a:t>зупинено</a:t>
              </a:r>
              <a:r>
                <a:rPr lang="de-DE" sz="1600" b="1" dirty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uk-UA" sz="1600" b="1" dirty="0">
                  <a:solidFill>
                    <a:schemeClr val="tx1"/>
                  </a:solidFill>
                </a:rPr>
                <a:t>ключ правильний</a:t>
              </a:r>
              <a:r>
                <a:rPr lang="de-DE" sz="1600" b="1" dirty="0">
                  <a:solidFill>
                    <a:schemeClr val="tx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85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80157035"/>
              </p:ext>
            </p:extLst>
          </p:nvPr>
        </p:nvGraphicFramePr>
        <p:xfrm>
          <a:off x="1811844" y="1198251"/>
          <a:ext cx="6711950" cy="427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iagramm" r:id="rId4" imgW="8382172" imgH="5334102" progId="MSGraph.Chart.8">
                  <p:embed followColorScheme="full"/>
                </p:oleObj>
              </mc:Choice>
              <mc:Fallback>
                <p:oleObj name="Diagramm" r:id="rId4" imgW="8382172" imgH="5334102" progId="MSGraph.Chart.8">
                  <p:embed followColorScheme="full"/>
                  <p:pic>
                    <p:nvPicPr>
                      <p:cNvPr id="92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844" y="1198251"/>
                        <a:ext cx="6711950" cy="427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678892" y="5590740"/>
            <a:ext cx="58182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en-US" sz="2000" b="1" dirty="0"/>
              <a:t>Вміст енергії і споживання корму</a:t>
            </a:r>
            <a:endParaRPr lang="en-GB" altLang="en-US" sz="2000" b="1" dirty="0"/>
          </a:p>
          <a:p>
            <a:pPr eaLnBrk="1" hangingPunct="1"/>
            <a:r>
              <a:rPr lang="en-GB" altLang="en-US" sz="2000" b="1" dirty="0"/>
              <a:t>                       </a:t>
            </a:r>
            <a:r>
              <a:rPr lang="en-GB" altLang="en-US" sz="1600" b="1" dirty="0"/>
              <a:t>   (</a:t>
            </a:r>
            <a:r>
              <a:rPr lang="en-GB" altLang="en-US" sz="1600" dirty="0"/>
              <a:t>Opitz v </a:t>
            </a:r>
            <a:r>
              <a:rPr lang="en-GB" altLang="en-US" sz="1600" dirty="0" err="1"/>
              <a:t>Boberfeld</a:t>
            </a:r>
            <a:r>
              <a:rPr lang="en-GB" altLang="en-US" sz="1600" dirty="0"/>
              <a:t> 1995, Schwarz 1999)</a:t>
            </a:r>
          </a:p>
        </p:txBody>
      </p:sp>
      <p:sp>
        <p:nvSpPr>
          <p:cNvPr id="238597" name="Oval 5"/>
          <p:cNvSpPr>
            <a:spLocks noChangeArrowheads="1"/>
          </p:cNvSpPr>
          <p:nvPr/>
        </p:nvSpPr>
        <p:spPr bwMode="auto">
          <a:xfrm rot="1300488">
            <a:off x="3650358" y="2315492"/>
            <a:ext cx="792162" cy="10810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81F43DD-F689-5389-1979-1A6B29C011DE}"/>
              </a:ext>
            </a:extLst>
          </p:cNvPr>
          <p:cNvSpPr txBox="1"/>
          <p:nvPr/>
        </p:nvSpPr>
        <p:spPr>
          <a:xfrm>
            <a:off x="205513" y="194047"/>
            <a:ext cx="437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кормовиробництва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CE461-D83E-4E83-AC72-F16C4469CD15}"/>
              </a:ext>
            </a:extLst>
          </p:cNvPr>
          <p:cNvSpPr txBox="1"/>
          <p:nvPr/>
        </p:nvSpPr>
        <p:spPr>
          <a:xfrm>
            <a:off x="1811844" y="1796490"/>
            <a:ext cx="461665" cy="2673087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uk-UA" dirty="0"/>
              <a:t>Споживання корму (кг СР)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4F6595-0145-4CB7-BDB7-2F504F573CB0}"/>
              </a:ext>
            </a:extLst>
          </p:cNvPr>
          <p:cNvSpPr txBox="1"/>
          <p:nvPr/>
        </p:nvSpPr>
        <p:spPr>
          <a:xfrm>
            <a:off x="3814399" y="4976479"/>
            <a:ext cx="24678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Вміст енергії, МДж ЧЕЛ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599B7-23C7-45F6-82CE-6473035E463F}"/>
              </a:ext>
            </a:extLst>
          </p:cNvPr>
          <p:cNvSpPr txBox="1"/>
          <p:nvPr/>
        </p:nvSpPr>
        <p:spPr>
          <a:xfrm>
            <a:off x="8000133" y="3334232"/>
            <a:ext cx="34577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GF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(грубий корм)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GF+KF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(грубий корм +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</a:rPr>
              <a:t>концкорм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) 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KF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</a:rPr>
              <a:t>концкорм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Вартість раціону, євро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36D1E6-ABCC-A629-E80C-D20472250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70" y="1329642"/>
            <a:ext cx="7001852" cy="469648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555A638-DA19-63D5-0734-0439B6B150D4}"/>
              </a:ext>
            </a:extLst>
          </p:cNvPr>
          <p:cNvSpPr txBox="1"/>
          <p:nvPr/>
        </p:nvSpPr>
        <p:spPr>
          <a:xfrm>
            <a:off x="205513" y="194047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roughage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290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CA78AB-EAE7-2B4C-F771-72DB8902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A6D3A90-DA24-43FF-80DF-2CCA34EC4BB8}"/>
              </a:ext>
            </a:extLst>
          </p:cNvPr>
          <p:cNvSpPr txBox="1">
            <a:spLocks/>
          </p:cNvSpPr>
          <p:nvPr/>
        </p:nvSpPr>
        <p:spPr>
          <a:xfrm>
            <a:off x="573088" y="107950"/>
            <a:ext cx="5984875" cy="573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300" b="1" kern="1200">
                <a:solidFill>
                  <a:srgbClr val="EA5B0C"/>
                </a:solidFill>
                <a:latin typeface="Zilla Slab" pitchFamily="2" charset="0"/>
                <a:ea typeface="Zilla Slab" pitchFamily="2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Kofasil</a:t>
            </a:r>
            <a:r>
              <a:rPr lang="en-US" dirty="0"/>
              <a:t> liquid/Ultra NR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1D66C2-533D-88EE-A572-D73971D644D9}"/>
              </a:ext>
            </a:extLst>
          </p:cNvPr>
          <p:cNvSpPr txBox="1"/>
          <p:nvPr/>
        </p:nvSpPr>
        <p:spPr>
          <a:xfrm>
            <a:off x="759134" y="1565019"/>
            <a:ext cx="46917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new combination of active substances</a:t>
            </a:r>
          </a:p>
          <a:p>
            <a:endParaRPr lang="en-GB" dirty="0"/>
          </a:p>
          <a:p>
            <a:r>
              <a:rPr lang="en-GB" dirty="0" err="1"/>
              <a:t>Kofasil</a:t>
            </a:r>
            <a:r>
              <a:rPr lang="en-GB" dirty="0"/>
              <a:t> liquid NR (KL NR)</a:t>
            </a:r>
          </a:p>
          <a:p>
            <a:endParaRPr lang="en-GB" sz="800" dirty="0"/>
          </a:p>
          <a:p>
            <a:r>
              <a:rPr lang="en-GB" dirty="0"/>
              <a:t>  NaNO2 (18.5%), Na-benzoate (9.2%)</a:t>
            </a:r>
          </a:p>
          <a:p>
            <a:endParaRPr lang="en-GB" dirty="0"/>
          </a:p>
          <a:p>
            <a:r>
              <a:rPr lang="en-GB" dirty="0" err="1"/>
              <a:t>Kofasil</a:t>
            </a:r>
            <a:r>
              <a:rPr lang="en-GB" dirty="0"/>
              <a:t> Ultra NR (KL NR)</a:t>
            </a:r>
          </a:p>
          <a:p>
            <a:endParaRPr lang="en-GB" sz="800" dirty="0"/>
          </a:p>
          <a:p>
            <a:r>
              <a:rPr lang="en-GB" dirty="0"/>
              <a:t>  NaNO2 (9.1), Na-benzoate (16%), </a:t>
            </a:r>
            <a:r>
              <a:rPr lang="en-GB" dirty="0" err="1"/>
              <a:t>NaPro</a:t>
            </a:r>
            <a:r>
              <a:rPr lang="en-GB" dirty="0"/>
              <a:t> (4.3%)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F7DEEB7-5F8D-9718-B1C7-C14A4745B877}"/>
              </a:ext>
            </a:extLst>
          </p:cNvPr>
          <p:cNvSpPr txBox="1"/>
          <p:nvPr/>
        </p:nvSpPr>
        <p:spPr>
          <a:xfrm>
            <a:off x="5713293" y="1565019"/>
            <a:ext cx="4613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Tests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new</a:t>
            </a:r>
            <a:r>
              <a:rPr lang="de-DE" sz="2000" b="1" dirty="0"/>
              <a:t> Additive</a:t>
            </a:r>
          </a:p>
          <a:p>
            <a:endParaRPr lang="de-DE" dirty="0"/>
          </a:p>
          <a:p>
            <a:r>
              <a:rPr lang="de-DE" dirty="0"/>
              <a:t>in-house and </a:t>
            </a:r>
          </a:p>
          <a:p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Feldsaaten Freudenberger</a:t>
            </a:r>
          </a:p>
          <a:p>
            <a:endParaRPr lang="de-DE" dirty="0"/>
          </a:p>
          <a:p>
            <a:r>
              <a:rPr lang="de-DE" dirty="0"/>
              <a:t>LWK Oldenburg (</a:t>
            </a:r>
            <a:r>
              <a:rPr lang="de-DE" dirty="0" err="1"/>
              <a:t>alfalfa</a:t>
            </a:r>
            <a:r>
              <a:rPr lang="de-DE" dirty="0"/>
              <a:t>, </a:t>
            </a:r>
            <a:r>
              <a:rPr lang="de-DE" dirty="0" err="1"/>
              <a:t>tall-fescue</a:t>
            </a:r>
            <a:r>
              <a:rPr lang="de-DE" dirty="0"/>
              <a:t>)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Baltics (</a:t>
            </a:r>
            <a:r>
              <a:rPr lang="de-DE" dirty="0" err="1"/>
              <a:t>alfalfa</a:t>
            </a:r>
            <a:r>
              <a:rPr lang="de-DE" dirty="0"/>
              <a:t>-grass)</a:t>
            </a:r>
          </a:p>
          <a:p>
            <a:endParaRPr lang="de-DE" dirty="0"/>
          </a:p>
          <a:p>
            <a:r>
              <a:rPr lang="de-DE" dirty="0"/>
              <a:t>Spain/Galicia (</a:t>
            </a:r>
            <a:r>
              <a:rPr lang="de-DE" dirty="0" err="1"/>
              <a:t>autumn</a:t>
            </a:r>
            <a:r>
              <a:rPr lang="de-DE" dirty="0"/>
              <a:t> 2024, </a:t>
            </a:r>
            <a:r>
              <a:rPr lang="de-DE" dirty="0" err="1"/>
              <a:t>grass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99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4875214" y="1125539"/>
            <a:ext cx="1944687" cy="7905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DINEngschrift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876801" y="1328738"/>
            <a:ext cx="20161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>
                <a:solidFill>
                  <a:srgbClr val="00B050"/>
                </a:solidFill>
                <a:latin typeface="Verdana" pitchFamily="34" charset="0"/>
              </a:rPr>
              <a:t>Silage quality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924051" y="2274888"/>
            <a:ext cx="2447925" cy="114935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DINEngschrift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7324725" y="2274889"/>
            <a:ext cx="2952750" cy="7905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Verdana" pitchFamily="34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997076" y="2271714"/>
            <a:ext cx="2303463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>
                <a:solidFill>
                  <a:srgbClr val="006600"/>
                </a:solidFill>
                <a:latin typeface="Verdana" pitchFamily="34" charset="0"/>
              </a:rPr>
              <a:t>Plant </a:t>
            </a:r>
            <a:r>
              <a:rPr lang="de-DE" altLang="de-DE" sz="1800" dirty="0" err="1">
                <a:solidFill>
                  <a:srgbClr val="006600"/>
                </a:solidFill>
                <a:latin typeface="Verdana" pitchFamily="34" charset="0"/>
              </a:rPr>
              <a:t>ingredients</a:t>
            </a:r>
            <a:endParaRPr lang="de-DE" altLang="de-DE" sz="1800" dirty="0">
              <a:solidFill>
                <a:srgbClr val="0066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>
                <a:solidFill>
                  <a:srgbClr val="006600"/>
                </a:solidFill>
                <a:latin typeface="Verdana" pitchFamily="34" charset="0"/>
              </a:rPr>
              <a:t>ADF, NDF, XP </a:t>
            </a:r>
            <a:r>
              <a:rPr lang="de-DE" altLang="de-DE" sz="1800" dirty="0" err="1">
                <a:solidFill>
                  <a:srgbClr val="006600"/>
                </a:solidFill>
                <a:latin typeface="Verdana" pitchFamily="34" charset="0"/>
              </a:rPr>
              <a:t>energy</a:t>
            </a:r>
            <a:r>
              <a:rPr lang="de-DE" altLang="de-DE" sz="1800" dirty="0">
                <a:solidFill>
                  <a:srgbClr val="0066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7324726" y="2290763"/>
            <a:ext cx="3203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>
                <a:solidFill>
                  <a:srgbClr val="006600"/>
                </a:solidFill>
                <a:latin typeface="Verdana" pitchFamily="34" charset="0"/>
              </a:rPr>
              <a:t>Factors affecting</a:t>
            </a:r>
            <a:br>
              <a:rPr lang="de-DE" altLang="de-DE" sz="1800">
                <a:solidFill>
                  <a:srgbClr val="006600"/>
                </a:solidFill>
                <a:latin typeface="Verdana" pitchFamily="34" charset="0"/>
              </a:rPr>
            </a:br>
            <a:r>
              <a:rPr lang="de-DE" altLang="de-DE" sz="1800">
                <a:solidFill>
                  <a:srgbClr val="006600"/>
                </a:solidFill>
                <a:latin typeface="Verdana" pitchFamily="34" charset="0"/>
              </a:rPr>
              <a:t>feed intake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4079875" y="4075114"/>
            <a:ext cx="1943100" cy="7905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DINEngschrift"/>
            </a:endParaRP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6172200" y="4075114"/>
            <a:ext cx="1727200" cy="7905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DINEngschrift"/>
            </a:endParaRP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8043863" y="4075114"/>
            <a:ext cx="2266950" cy="7905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DINEngschrift"/>
            </a:endParaRP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4011614" y="4151313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>
                <a:solidFill>
                  <a:srgbClr val="006600"/>
                </a:solidFill>
                <a:latin typeface="Verdana" pitchFamily="34" charset="0"/>
              </a:rPr>
              <a:t>Fermentation quality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6027739" y="4154488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>
                <a:solidFill>
                  <a:srgbClr val="006600"/>
                </a:solidFill>
                <a:latin typeface="Verdana" pitchFamily="34" charset="0"/>
              </a:rPr>
              <a:t>Chop length and quality</a:t>
            </a: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8107363" y="4252913"/>
            <a:ext cx="2266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>
                <a:solidFill>
                  <a:srgbClr val="006600"/>
                </a:solidFill>
                <a:latin typeface="Verdana" pitchFamily="34" charset="0"/>
              </a:rPr>
              <a:t>Contamination</a:t>
            </a:r>
          </a:p>
        </p:txBody>
      </p:sp>
      <p:sp>
        <p:nvSpPr>
          <p:cNvPr id="9230" name="Line 15"/>
          <p:cNvSpPr>
            <a:spLocks noChangeShapeType="1"/>
          </p:cNvSpPr>
          <p:nvPr/>
        </p:nvSpPr>
        <p:spPr bwMode="auto">
          <a:xfrm flipH="1">
            <a:off x="4371976" y="1912939"/>
            <a:ext cx="504825" cy="35877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>
            <a:off x="6819901" y="1912939"/>
            <a:ext cx="504825" cy="35877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 flipH="1">
            <a:off x="2927351" y="3065464"/>
            <a:ext cx="4397375" cy="100647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 flipH="1">
            <a:off x="7251700" y="3065464"/>
            <a:ext cx="1549400" cy="100647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>
            <a:off x="9340850" y="3065464"/>
            <a:ext cx="0" cy="100647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Rectangle 9"/>
          <p:cNvSpPr>
            <a:spLocks noChangeArrowheads="1"/>
          </p:cNvSpPr>
          <p:nvPr/>
        </p:nvSpPr>
        <p:spPr bwMode="auto">
          <a:xfrm>
            <a:off x="1987550" y="4071939"/>
            <a:ext cx="1943100" cy="7905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DINEngschrift"/>
            </a:endParaRPr>
          </a:p>
        </p:txBody>
      </p:sp>
      <p:sp>
        <p:nvSpPr>
          <p:cNvPr id="9236" name="Text Box 12"/>
          <p:cNvSpPr txBox="1">
            <a:spLocks noChangeArrowheads="1"/>
          </p:cNvSpPr>
          <p:nvPr/>
        </p:nvSpPr>
        <p:spPr bwMode="auto">
          <a:xfrm>
            <a:off x="1919289" y="4148138"/>
            <a:ext cx="20161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>
                <a:solidFill>
                  <a:srgbClr val="006600"/>
                </a:solidFill>
                <a:latin typeface="Verdana" pitchFamily="34" charset="0"/>
              </a:rPr>
              <a:t>hygienic  quality</a:t>
            </a:r>
          </a:p>
        </p:txBody>
      </p:sp>
      <p:sp>
        <p:nvSpPr>
          <p:cNvPr id="9237" name="Line 17"/>
          <p:cNvSpPr>
            <a:spLocks noChangeShapeType="1"/>
          </p:cNvSpPr>
          <p:nvPr/>
        </p:nvSpPr>
        <p:spPr bwMode="auto">
          <a:xfrm flipH="1">
            <a:off x="5051426" y="3057526"/>
            <a:ext cx="2974975" cy="1014413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8" name="Gruppieren 7"/>
          <p:cNvGrpSpPr>
            <a:grpSpLocks/>
          </p:cNvGrpSpPr>
          <p:nvPr/>
        </p:nvGrpSpPr>
        <p:grpSpPr bwMode="auto">
          <a:xfrm>
            <a:off x="2005013" y="4865689"/>
            <a:ext cx="4743450" cy="1222375"/>
            <a:chOff x="620614" y="5373688"/>
            <a:chExt cx="4743474" cy="1223664"/>
          </a:xfrm>
        </p:grpSpPr>
        <p:sp>
          <p:nvSpPr>
            <p:cNvPr id="9247" name="Rectangle 9"/>
            <p:cNvSpPr>
              <a:spLocks noChangeArrowheads="1"/>
            </p:cNvSpPr>
            <p:nvPr/>
          </p:nvSpPr>
          <p:spPr bwMode="auto">
            <a:xfrm>
              <a:off x="620614" y="5806777"/>
              <a:ext cx="4743474" cy="790575"/>
            </a:xfrm>
            <a:prstGeom prst="rect">
              <a:avLst/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DINEngschrift"/>
              </a:endParaRPr>
            </a:p>
          </p:txBody>
        </p:sp>
        <p:sp>
          <p:nvSpPr>
            <p:cNvPr id="9248" name="Text Box 12"/>
            <p:cNvSpPr txBox="1">
              <a:spLocks noChangeArrowheads="1"/>
            </p:cNvSpPr>
            <p:nvPr/>
          </p:nvSpPr>
          <p:spPr bwMode="auto">
            <a:xfrm>
              <a:off x="705421" y="5805264"/>
              <a:ext cx="4595713" cy="785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800" dirty="0">
                  <a:solidFill>
                    <a:srgbClr val="006600"/>
                  </a:solidFill>
                  <a:latin typeface="Verdana" pitchFamily="34" charset="0"/>
                </a:rPr>
                <a:t>e.g.:	</a:t>
              </a:r>
              <a:r>
                <a:rPr lang="de-DE" altLang="de-DE" sz="1800" dirty="0" err="1">
                  <a:solidFill>
                    <a:srgbClr val="006600"/>
                  </a:solidFill>
                  <a:latin typeface="Verdana" pitchFamily="34" charset="0"/>
                </a:rPr>
                <a:t>acid</a:t>
              </a:r>
              <a:r>
                <a:rPr lang="de-DE" altLang="de-DE" sz="1800" dirty="0">
                  <a:solidFill>
                    <a:srgbClr val="006600"/>
                  </a:solidFill>
                  <a:latin typeface="Verdana" pitchFamily="34" charset="0"/>
                </a:rPr>
                <a:t> </a:t>
              </a:r>
              <a:r>
                <a:rPr lang="de-DE" altLang="de-DE" sz="1800" dirty="0" err="1">
                  <a:solidFill>
                    <a:srgbClr val="006600"/>
                  </a:solidFill>
                  <a:latin typeface="Verdana" pitchFamily="34" charset="0"/>
                </a:rPr>
                <a:t>composition</a:t>
              </a:r>
              <a:endParaRPr lang="de-DE" altLang="de-DE" sz="1800" dirty="0">
                <a:solidFill>
                  <a:srgbClr val="006600"/>
                </a:solidFill>
                <a:latin typeface="Verdana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800" dirty="0">
                  <a:solidFill>
                    <a:srgbClr val="006600"/>
                  </a:solidFill>
                  <a:latin typeface="Verdana" pitchFamily="34" charset="0"/>
                </a:rPr>
                <a:t>e.g. </a:t>
              </a:r>
              <a:r>
                <a:rPr lang="de-DE" altLang="de-DE" sz="1800" dirty="0" err="1">
                  <a:solidFill>
                    <a:srgbClr val="006600"/>
                  </a:solidFill>
                  <a:latin typeface="Verdana" pitchFamily="34" charset="0"/>
                </a:rPr>
                <a:t>listeria</a:t>
              </a:r>
              <a:r>
                <a:rPr lang="de-DE" altLang="de-DE" sz="1800" dirty="0">
                  <a:solidFill>
                    <a:srgbClr val="006600"/>
                  </a:solidFill>
                  <a:latin typeface="Verdana" pitchFamily="34" charset="0"/>
                </a:rPr>
                <a:t>, </a:t>
              </a:r>
              <a:r>
                <a:rPr lang="de-DE" altLang="de-DE" sz="1800" dirty="0" err="1">
                  <a:solidFill>
                    <a:srgbClr val="006600"/>
                  </a:solidFill>
                  <a:latin typeface="Verdana" pitchFamily="34" charset="0"/>
                </a:rPr>
                <a:t>clostridia</a:t>
              </a:r>
              <a:r>
                <a:rPr lang="de-DE" altLang="de-DE" sz="1800" dirty="0">
                  <a:solidFill>
                    <a:srgbClr val="006600"/>
                  </a:solidFill>
                  <a:latin typeface="Verdana" pitchFamily="34" charset="0"/>
                </a:rPr>
                <a:t>, </a:t>
              </a:r>
              <a:r>
                <a:rPr lang="de-DE" altLang="de-DE" sz="1800" dirty="0" err="1">
                  <a:solidFill>
                    <a:srgbClr val="006600"/>
                  </a:solidFill>
                  <a:latin typeface="Verdana" pitchFamily="34" charset="0"/>
                </a:rPr>
                <a:t>yeasts</a:t>
              </a:r>
              <a:r>
                <a:rPr lang="de-DE" altLang="de-DE" sz="1800" dirty="0">
                  <a:solidFill>
                    <a:srgbClr val="006600"/>
                  </a:solidFill>
                  <a:latin typeface="Verdana" pitchFamily="34" charset="0"/>
                </a:rPr>
                <a:t>, </a:t>
              </a:r>
              <a:r>
                <a:rPr lang="de-DE" altLang="de-DE" sz="1800" dirty="0" err="1">
                  <a:solidFill>
                    <a:srgbClr val="006600"/>
                  </a:solidFill>
                  <a:latin typeface="Verdana" pitchFamily="34" charset="0"/>
                </a:rPr>
                <a:t>moulds</a:t>
              </a:r>
              <a:endParaRPr lang="de-DE" altLang="de-DE" sz="1800" dirty="0">
                <a:solidFill>
                  <a:srgbClr val="006600"/>
                </a:solidFill>
                <a:latin typeface="Verdana" pitchFamily="34" charset="0"/>
              </a:endParaRPr>
            </a:p>
          </p:txBody>
        </p:sp>
        <p:sp>
          <p:nvSpPr>
            <p:cNvPr id="9249" name="Line 17"/>
            <p:cNvSpPr>
              <a:spLocks noChangeShapeType="1"/>
            </p:cNvSpPr>
            <p:nvPr/>
          </p:nvSpPr>
          <p:spPr bwMode="auto">
            <a:xfrm>
              <a:off x="1543298" y="5373688"/>
              <a:ext cx="1003300" cy="431576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7"/>
            <p:cNvSpPr>
              <a:spLocks noChangeShapeType="1"/>
            </p:cNvSpPr>
            <p:nvPr/>
          </p:nvSpPr>
          <p:spPr bwMode="auto">
            <a:xfrm flipH="1">
              <a:off x="2698996" y="5373688"/>
              <a:ext cx="936947" cy="431576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Ellipse 1"/>
          <p:cNvSpPr/>
          <p:nvPr/>
        </p:nvSpPr>
        <p:spPr>
          <a:xfrm rot="193315">
            <a:off x="2156621" y="5309244"/>
            <a:ext cx="4287837" cy="90646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2608263" y="2932113"/>
            <a:ext cx="1079500" cy="54451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3508375" y="2665413"/>
            <a:ext cx="503238" cy="39846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7494588" y="5429250"/>
            <a:ext cx="2089150" cy="939800"/>
            <a:chOff x="5969902" y="5428941"/>
            <a:chExt cx="2089150" cy="939391"/>
          </a:xfrm>
        </p:grpSpPr>
        <p:sp>
          <p:nvSpPr>
            <p:cNvPr id="9245" name="Textfeld 4"/>
            <p:cNvSpPr txBox="1">
              <a:spLocks noChangeArrowheads="1"/>
            </p:cNvSpPr>
            <p:nvPr/>
          </p:nvSpPr>
          <p:spPr bwMode="auto">
            <a:xfrm>
              <a:off x="6016063" y="5584317"/>
              <a:ext cx="1980029" cy="6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B050"/>
                  </a:solidFill>
                </a:rPr>
                <a:t>-</a:t>
              </a:r>
              <a:r>
                <a:rPr lang="de-DE" altLang="de-DE" sz="1800" b="1" dirty="0" err="1">
                  <a:solidFill>
                    <a:srgbClr val="00B050"/>
                  </a:solidFill>
                </a:rPr>
                <a:t>good</a:t>
              </a:r>
              <a:r>
                <a:rPr lang="de-DE" altLang="de-DE" sz="1800" b="1" dirty="0">
                  <a:solidFill>
                    <a:srgbClr val="00B050"/>
                  </a:solidFill>
                </a:rPr>
                <a:t> </a:t>
              </a:r>
              <a:r>
                <a:rPr lang="de-DE" altLang="de-DE" sz="1800" b="1" dirty="0" err="1">
                  <a:solidFill>
                    <a:srgbClr val="00B050"/>
                  </a:solidFill>
                </a:rPr>
                <a:t>practice</a:t>
              </a:r>
              <a:endParaRPr lang="de-DE" altLang="de-DE" sz="1800" b="1" dirty="0">
                <a:solidFill>
                  <a:srgbClr val="00B05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B050"/>
                  </a:solidFill>
                </a:rPr>
                <a:t>-silage additives</a:t>
              </a:r>
            </a:p>
          </p:txBody>
        </p:sp>
        <p:sp>
          <p:nvSpPr>
            <p:cNvPr id="6" name="Ellipse 5"/>
            <p:cNvSpPr/>
            <p:nvPr/>
          </p:nvSpPr>
          <p:spPr bwMode="auto">
            <a:xfrm rot="21397129">
              <a:off x="5969902" y="5428941"/>
              <a:ext cx="2089150" cy="939391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9244" name="Line 17"/>
          <p:cNvSpPr>
            <a:spLocks noChangeShapeType="1"/>
          </p:cNvSpPr>
          <p:nvPr/>
        </p:nvSpPr>
        <p:spPr bwMode="auto">
          <a:xfrm flipV="1">
            <a:off x="4387851" y="2801938"/>
            <a:ext cx="293687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DCCC460-B2C1-A55C-8E98-132E1E225F56}"/>
              </a:ext>
            </a:extLst>
          </p:cNvPr>
          <p:cNvSpPr txBox="1"/>
          <p:nvPr/>
        </p:nvSpPr>
        <p:spPr>
          <a:xfrm>
            <a:off x="205513" y="194047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033774" y="1253537"/>
            <a:ext cx="67649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/>
              <a:t>Fermentation </a:t>
            </a:r>
            <a:r>
              <a:rPr lang="de-DE" altLang="en-US" sz="2000" dirty="0" err="1"/>
              <a:t>acids</a:t>
            </a:r>
            <a:r>
              <a:rPr lang="de-DE" altLang="en-US" sz="2000" dirty="0"/>
              <a:t> (g/kg DM) </a:t>
            </a:r>
            <a:r>
              <a:rPr lang="de-DE" altLang="en-US" sz="2000" dirty="0" err="1"/>
              <a:t>of</a:t>
            </a:r>
            <a:r>
              <a:rPr lang="de-DE" altLang="en-US" sz="2000" dirty="0"/>
              <a:t> </a:t>
            </a:r>
            <a:r>
              <a:rPr lang="de-DE" altLang="en-US" sz="2000" dirty="0" err="1"/>
              <a:t>silages</a:t>
            </a:r>
            <a:r>
              <a:rPr lang="de-DE" altLang="en-US" sz="2000" dirty="0"/>
              <a:t> </a:t>
            </a:r>
            <a:r>
              <a:rPr lang="de-DE" altLang="en-US" sz="2000" dirty="0" err="1"/>
              <a:t>without</a:t>
            </a:r>
            <a:r>
              <a:rPr lang="de-DE" altLang="en-US" sz="2000" dirty="0"/>
              <a:t> </a:t>
            </a:r>
            <a:r>
              <a:rPr lang="de-DE" altLang="en-US" sz="2000" dirty="0" err="1"/>
              <a:t>inoculant</a:t>
            </a:r>
            <a:r>
              <a:rPr lang="de-DE" altLang="en-US" sz="2000" dirty="0"/>
              <a:t> </a:t>
            </a:r>
          </a:p>
          <a:p>
            <a:pPr eaLnBrk="1" hangingPunct="1"/>
            <a:r>
              <a:rPr lang="de-DE" altLang="en-US" sz="2000" dirty="0" err="1"/>
              <a:t>and</a:t>
            </a:r>
            <a:r>
              <a:rPr lang="de-DE" altLang="en-US" sz="2000" dirty="0"/>
              <a:t>  </a:t>
            </a:r>
            <a:r>
              <a:rPr lang="de-DE" altLang="en-US" sz="2000" i="1" dirty="0"/>
              <a:t>L. </a:t>
            </a:r>
            <a:r>
              <a:rPr lang="de-DE" altLang="en-US" sz="2000" i="1" dirty="0" err="1"/>
              <a:t>plantarum</a:t>
            </a:r>
            <a:r>
              <a:rPr lang="de-DE" altLang="en-US" sz="2000" dirty="0"/>
              <a:t> (10</a:t>
            </a:r>
            <a:r>
              <a:rPr lang="de-DE" altLang="en-US" sz="2000" baseline="30000" dirty="0"/>
              <a:t>5</a:t>
            </a:r>
            <a:r>
              <a:rPr lang="de-DE" altLang="en-US" sz="2000" dirty="0"/>
              <a:t> </a:t>
            </a:r>
            <a:r>
              <a:rPr lang="de-DE" altLang="en-US" sz="2000" dirty="0" err="1"/>
              <a:t>cfu</a:t>
            </a:r>
            <a:r>
              <a:rPr lang="de-DE" altLang="en-US" sz="2000" dirty="0"/>
              <a:t>/g FM) </a:t>
            </a:r>
            <a:r>
              <a:rPr lang="de-DE" altLang="en-US" sz="2000" dirty="0" err="1"/>
              <a:t>inoculated</a:t>
            </a:r>
            <a:r>
              <a:rPr lang="de-DE" altLang="en-US" sz="2000" dirty="0"/>
              <a:t> </a:t>
            </a:r>
          </a:p>
          <a:p>
            <a:pPr eaLnBrk="1" hangingPunct="1"/>
            <a:r>
              <a:rPr lang="de-DE" altLang="en-US" sz="2000" b="1" dirty="0"/>
              <a:t>			</a:t>
            </a:r>
            <a:r>
              <a:rPr lang="de-DE" altLang="en-US" sz="2000" dirty="0"/>
              <a:t>             		   </a:t>
            </a:r>
            <a:r>
              <a:rPr lang="de-DE" altLang="en-US" sz="1600" dirty="0"/>
              <a:t>(Müller et al. 1991)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954247" y="2406061"/>
            <a:ext cx="7096815" cy="380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de-DE" altLang="en-US" dirty="0"/>
              <a:t>	   d	additive	pH	LA	AA	</a:t>
            </a:r>
            <a:r>
              <a:rPr lang="de-DE" altLang="en-US" dirty="0" err="1"/>
              <a:t>Eth</a:t>
            </a:r>
            <a:r>
              <a:rPr lang="de-DE" altLang="en-US" dirty="0"/>
              <a:t>	BA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de-DE" altLang="en-US" dirty="0"/>
              <a:t>      </a:t>
            </a:r>
            <a:r>
              <a:rPr lang="de-DE" altLang="en-US" sz="1600" i="1" dirty="0" err="1"/>
              <a:t>bench</a:t>
            </a:r>
            <a:r>
              <a:rPr lang="de-DE" altLang="en-US" sz="1600" i="1" dirty="0"/>
              <a:t> </a:t>
            </a:r>
            <a:r>
              <a:rPr lang="de-DE" altLang="en-US" sz="1600" i="1" dirty="0" err="1"/>
              <a:t>mark</a:t>
            </a:r>
            <a:r>
              <a:rPr lang="de-DE" altLang="en-US" sz="1600" i="1" dirty="0"/>
              <a:t>		4,0	50,0	20-30		&lt; 3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de-DE" altLang="en-US" dirty="0"/>
              <a:t>I  </a:t>
            </a:r>
            <a:r>
              <a:rPr lang="de-DE" altLang="en-US" sz="1600" dirty="0"/>
              <a:t>(DM 29)</a:t>
            </a:r>
            <a:r>
              <a:rPr lang="de-DE" altLang="en-US" dirty="0"/>
              <a:t>  22	</a:t>
            </a:r>
            <a:r>
              <a:rPr lang="de-DE" altLang="en-US" dirty="0" err="1">
                <a:solidFill>
                  <a:srgbClr val="FF6600"/>
                </a:solidFill>
              </a:rPr>
              <a:t>no</a:t>
            </a:r>
            <a:r>
              <a:rPr lang="de-DE" altLang="en-US" dirty="0"/>
              <a:t>	</a:t>
            </a:r>
            <a:r>
              <a:rPr lang="de-DE" altLang="en-US" dirty="0">
                <a:solidFill>
                  <a:srgbClr val="FF6600"/>
                </a:solidFill>
              </a:rPr>
              <a:t>4,9	20,2	  2,6	11,0	14,6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de-DE" altLang="en-US" dirty="0"/>
              <a:t>		</a:t>
            </a:r>
            <a:r>
              <a:rPr lang="de-DE" altLang="en-US" dirty="0" err="1">
                <a:solidFill>
                  <a:schemeClr val="folHlink"/>
                </a:solidFill>
              </a:rPr>
              <a:t>yes</a:t>
            </a:r>
            <a:r>
              <a:rPr lang="de-DE" altLang="en-US" dirty="0"/>
              <a:t>	3,8	65,8	  3,8	  3,5	  0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de-DE" altLang="en-US" dirty="0"/>
              <a:t>	169	</a:t>
            </a:r>
            <a:r>
              <a:rPr lang="de-DE" altLang="en-US" dirty="0" err="1">
                <a:solidFill>
                  <a:srgbClr val="FF6600"/>
                </a:solidFill>
              </a:rPr>
              <a:t>no</a:t>
            </a:r>
            <a:r>
              <a:rPr lang="de-DE" altLang="en-US" dirty="0"/>
              <a:t> 	</a:t>
            </a:r>
            <a:r>
              <a:rPr lang="de-DE" altLang="en-US" dirty="0">
                <a:solidFill>
                  <a:srgbClr val="FF6600"/>
                </a:solidFill>
              </a:rPr>
              <a:t>4,7	23,3	  4,9	  9,5	17,9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de-DE" altLang="en-US" dirty="0"/>
              <a:t>		</a:t>
            </a:r>
            <a:r>
              <a:rPr lang="de-DE" altLang="en-US" dirty="0" err="1">
                <a:solidFill>
                  <a:schemeClr val="folHlink"/>
                </a:solidFill>
              </a:rPr>
              <a:t>yes</a:t>
            </a:r>
            <a:r>
              <a:rPr lang="de-DE" altLang="en-US" dirty="0"/>
              <a:t> 	3,8	67,4	  4,5	  2,5	  0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de-DE" altLang="en-US" dirty="0"/>
              <a:t>II </a:t>
            </a:r>
            <a:r>
              <a:rPr lang="de-DE" altLang="en-US" sz="1600" dirty="0"/>
              <a:t>(DM 34)</a:t>
            </a:r>
            <a:r>
              <a:rPr lang="de-DE" altLang="en-US" dirty="0"/>
              <a:t>  20	</a:t>
            </a:r>
            <a:r>
              <a:rPr lang="de-DE" altLang="en-US" dirty="0" err="1">
                <a:solidFill>
                  <a:srgbClr val="FF6600"/>
                </a:solidFill>
              </a:rPr>
              <a:t>no</a:t>
            </a:r>
            <a:r>
              <a:rPr lang="de-DE" altLang="en-US" dirty="0"/>
              <a:t>	</a:t>
            </a:r>
            <a:r>
              <a:rPr lang="de-DE" altLang="en-US" dirty="0">
                <a:solidFill>
                  <a:srgbClr val="FF6600"/>
                </a:solidFill>
              </a:rPr>
              <a:t>4,2	55,8	  7,4	  2,2	  0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de-DE" altLang="en-US" dirty="0"/>
              <a:t>		</a:t>
            </a:r>
            <a:r>
              <a:rPr lang="de-DE" altLang="en-US" dirty="0" err="1">
                <a:solidFill>
                  <a:schemeClr val="folHlink"/>
                </a:solidFill>
              </a:rPr>
              <a:t>yes</a:t>
            </a:r>
            <a:r>
              <a:rPr lang="de-DE" altLang="en-US" dirty="0"/>
              <a:t>	3,9	63,1	  3,0	  1,7	  0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de-DE" altLang="en-US" dirty="0"/>
              <a:t>	140	</a:t>
            </a:r>
            <a:r>
              <a:rPr lang="de-DE" altLang="en-US" dirty="0" err="1">
                <a:solidFill>
                  <a:srgbClr val="FF6600"/>
                </a:solidFill>
              </a:rPr>
              <a:t>no</a:t>
            </a:r>
            <a:r>
              <a:rPr lang="de-DE" altLang="en-US" dirty="0"/>
              <a:t>	</a:t>
            </a:r>
            <a:r>
              <a:rPr lang="de-DE" altLang="en-US" dirty="0">
                <a:solidFill>
                  <a:srgbClr val="FF6600"/>
                </a:solidFill>
              </a:rPr>
              <a:t>4,2	51,4	11,0	  4,7	  0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de-DE" altLang="en-US" dirty="0"/>
              <a:t>		</a:t>
            </a:r>
            <a:r>
              <a:rPr lang="de-DE" altLang="en-US" dirty="0" err="1">
                <a:solidFill>
                  <a:schemeClr val="folHlink"/>
                </a:solidFill>
              </a:rPr>
              <a:t>yes</a:t>
            </a:r>
            <a:r>
              <a:rPr lang="de-DE" altLang="en-US" dirty="0"/>
              <a:t> 	3,9	65,8	  4,4	  3,7	  0</a:t>
            </a: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2027272" y="3198224"/>
            <a:ext cx="6840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2027272" y="6149386"/>
            <a:ext cx="6840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2027272" y="2477499"/>
            <a:ext cx="6840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43" name="Oval 7"/>
          <p:cNvSpPr>
            <a:spLocks noChangeArrowheads="1"/>
          </p:cNvSpPr>
          <p:nvPr/>
        </p:nvSpPr>
        <p:spPr bwMode="auto">
          <a:xfrm rot="789311">
            <a:off x="6346858" y="5430249"/>
            <a:ext cx="1150938" cy="7921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8344" name="Oval 8"/>
          <p:cNvSpPr>
            <a:spLocks noChangeArrowheads="1"/>
          </p:cNvSpPr>
          <p:nvPr/>
        </p:nvSpPr>
        <p:spPr bwMode="auto">
          <a:xfrm>
            <a:off x="7354921" y="3845924"/>
            <a:ext cx="1727200" cy="7921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8345" name="Oval 9"/>
          <p:cNvSpPr>
            <a:spLocks noChangeArrowheads="1"/>
          </p:cNvSpPr>
          <p:nvPr/>
        </p:nvSpPr>
        <p:spPr bwMode="auto">
          <a:xfrm rot="-935945">
            <a:off x="5402297" y="3198225"/>
            <a:ext cx="936625" cy="7191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1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02CB8B1-076B-AF44-3FDE-640B30C2B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A1F821C-3E92-E70A-BEEF-7CF3CE279B12}"/>
              </a:ext>
            </a:extLst>
          </p:cNvPr>
          <p:cNvSpPr txBox="1"/>
          <p:nvPr/>
        </p:nvSpPr>
        <p:spPr>
          <a:xfrm>
            <a:off x="2653354" y="2188051"/>
            <a:ext cx="5544616" cy="4142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            </a:t>
            </a:r>
            <a:r>
              <a:rPr lang="en-US" sz="1200" dirty="0" err="1"/>
              <a:t>Kofasil</a:t>
            </a:r>
            <a:r>
              <a:rPr lang="en-US" sz="1200" dirty="0"/>
              <a:t> ultra K, similar to</a:t>
            </a:r>
          </a:p>
          <a:p>
            <a:pPr>
              <a:spcAft>
                <a:spcPts val="600"/>
              </a:spcAft>
            </a:pPr>
            <a:r>
              <a:rPr lang="en-US" dirty="0"/>
              <a:t>		control	 	</a:t>
            </a:r>
            <a:r>
              <a:rPr lang="en-US" dirty="0" err="1"/>
              <a:t>Kofasil</a:t>
            </a:r>
            <a:r>
              <a:rPr lang="en-US" dirty="0"/>
              <a:t> liquid</a:t>
            </a:r>
          </a:p>
          <a:p>
            <a:pPr>
              <a:lnSpc>
                <a:spcPct val="150000"/>
              </a:lnSpc>
            </a:pPr>
            <a:r>
              <a:rPr lang="en-US" dirty="0"/>
              <a:t>CP (g/kg DM)	    150		    148</a:t>
            </a:r>
          </a:p>
          <a:p>
            <a:pPr>
              <a:lnSpc>
                <a:spcPct val="150000"/>
              </a:lnSpc>
            </a:pPr>
            <a:r>
              <a:rPr lang="en-US" dirty="0"/>
              <a:t>TP (g/kg DM)	      61		      68</a:t>
            </a:r>
          </a:p>
          <a:p>
            <a:pPr>
              <a:lnSpc>
                <a:spcPct val="150000"/>
              </a:lnSpc>
            </a:pPr>
            <a:r>
              <a:rPr lang="en-US" dirty="0"/>
              <a:t>NPN (g/kg CP)	    597		    535</a:t>
            </a:r>
          </a:p>
          <a:p>
            <a:pPr>
              <a:lnSpc>
                <a:spcPct val="150000"/>
              </a:lnSpc>
            </a:pPr>
            <a:r>
              <a:rPr lang="en-US" dirty="0"/>
              <a:t>BSP		      31		      39</a:t>
            </a:r>
          </a:p>
          <a:p>
            <a:pPr>
              <a:lnSpc>
                <a:spcPct val="150000"/>
              </a:lnSpc>
            </a:pPr>
            <a:r>
              <a:rPr lang="en-US" dirty="0"/>
              <a:t>NDSP		    260		    298</a:t>
            </a:r>
          </a:p>
          <a:p>
            <a:pPr>
              <a:lnSpc>
                <a:spcPct val="150000"/>
              </a:lnSpc>
            </a:pPr>
            <a:r>
              <a:rPr lang="en-US" dirty="0"/>
              <a:t>ADSP		      77		      87</a:t>
            </a:r>
          </a:p>
          <a:p>
            <a:pPr>
              <a:lnSpc>
                <a:spcPct val="150000"/>
              </a:lnSpc>
            </a:pPr>
            <a:r>
              <a:rPr lang="en-US" dirty="0"/>
              <a:t>ADIP		      36		      39</a:t>
            </a:r>
          </a:p>
          <a:p>
            <a:pPr>
              <a:lnSpc>
                <a:spcPct val="150000"/>
              </a:lnSpc>
            </a:pPr>
            <a:r>
              <a:rPr lang="en-US" dirty="0"/>
              <a:t>UDP8		    210		    232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29DD08-6D59-D841-7DCD-C76AECF48D53}"/>
              </a:ext>
            </a:extLst>
          </p:cNvPr>
          <p:cNvSpPr txBox="1"/>
          <p:nvPr/>
        </p:nvSpPr>
        <p:spPr>
          <a:xfrm>
            <a:off x="2725363" y="1344720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Crude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grass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legume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silage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(Nadeau et al. 2012)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A64D3976-86B2-A420-985D-7274FF9E39C2}"/>
              </a:ext>
            </a:extLst>
          </p:cNvPr>
          <p:cNvCxnSpPr>
            <a:cxnSpLocks/>
          </p:cNvCxnSpPr>
          <p:nvPr/>
        </p:nvCxnSpPr>
        <p:spPr>
          <a:xfrm>
            <a:off x="2725363" y="2904722"/>
            <a:ext cx="507978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9A092C82-A28B-2858-DBB6-FD4432754865}"/>
              </a:ext>
            </a:extLst>
          </p:cNvPr>
          <p:cNvCxnSpPr>
            <a:cxnSpLocks/>
          </p:cNvCxnSpPr>
          <p:nvPr/>
        </p:nvCxnSpPr>
        <p:spPr>
          <a:xfrm>
            <a:off x="2725363" y="2206904"/>
            <a:ext cx="507978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CA0E7360-7309-CEE1-214D-E9F64F87B09B}"/>
              </a:ext>
            </a:extLst>
          </p:cNvPr>
          <p:cNvCxnSpPr>
            <a:cxnSpLocks/>
          </p:cNvCxnSpPr>
          <p:nvPr/>
        </p:nvCxnSpPr>
        <p:spPr>
          <a:xfrm>
            <a:off x="2725363" y="6292506"/>
            <a:ext cx="507978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C9A41BB5-DD70-BB4B-9F46-856FDDBA9A25}"/>
              </a:ext>
            </a:extLst>
          </p:cNvPr>
          <p:cNvSpPr/>
          <p:nvPr/>
        </p:nvSpPr>
        <p:spPr>
          <a:xfrm rot="805035">
            <a:off x="6514538" y="3313136"/>
            <a:ext cx="579596" cy="89323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C36C278-257C-3804-8EB0-3D001B08247A}"/>
              </a:ext>
            </a:extLst>
          </p:cNvPr>
          <p:cNvSpPr/>
          <p:nvPr/>
        </p:nvSpPr>
        <p:spPr>
          <a:xfrm rot="525934">
            <a:off x="6408292" y="5791210"/>
            <a:ext cx="792088" cy="45467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547BC1-1F99-2D9D-328C-C742716BC453}"/>
              </a:ext>
            </a:extLst>
          </p:cNvPr>
          <p:cNvSpPr txBox="1"/>
          <p:nvPr/>
        </p:nvSpPr>
        <p:spPr>
          <a:xfrm>
            <a:off x="205513" y="194047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additives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492251" y="2517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graphicFrame>
        <p:nvGraphicFramePr>
          <p:cNvPr id="2242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891450"/>
              </p:ext>
            </p:extLst>
          </p:nvPr>
        </p:nvGraphicFramePr>
        <p:xfrm>
          <a:off x="1738615" y="2430708"/>
          <a:ext cx="7922970" cy="3291876"/>
        </p:xfrm>
        <a:graphic>
          <a:graphicData uri="http://schemas.openxmlformats.org/drawingml/2006/table">
            <a:tbl>
              <a:tblPr/>
              <a:tblGrid>
                <a:gridCol w="78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shooting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start </a:t>
                      </a:r>
                      <a:r>
                        <a:rPr kumimoji="0" lang="en-US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inflores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-cense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full </a:t>
                      </a:r>
                      <a:r>
                        <a:rPr kumimoji="0" lang="en-US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inflores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-cense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start flowering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end flowering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зелене жито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6,8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5,8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 3 cuts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6,9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6,3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5,9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5,5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райграс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7,1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7,1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6,8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6,4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6,2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quack grass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6,5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5,8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5,2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люцерна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конюшина біла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6,4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7,1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D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6,7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6,1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370" name="Rectangle 107"/>
          <p:cNvSpPr>
            <a:spLocks noChangeArrowheads="1"/>
          </p:cNvSpPr>
          <p:nvPr/>
        </p:nvSpPr>
        <p:spPr bwMode="auto">
          <a:xfrm>
            <a:off x="1492251" y="61429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372" name="Text Box 110"/>
          <p:cNvSpPr txBox="1">
            <a:spLocks noChangeArrowheads="1"/>
          </p:cNvSpPr>
          <p:nvPr/>
        </p:nvSpPr>
        <p:spPr bwMode="auto">
          <a:xfrm>
            <a:off x="2051761" y="1009626"/>
            <a:ext cx="61291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en-US" sz="2000" b="1" dirty="0"/>
              <a:t>Вміст енергії в різних видах кормових культур</a:t>
            </a:r>
            <a:endParaRPr lang="en-GB" altLang="en-US" sz="2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64CDB3-7978-2FFE-8974-AD7B812EA90D}"/>
              </a:ext>
            </a:extLst>
          </p:cNvPr>
          <p:cNvSpPr txBox="1"/>
          <p:nvPr/>
        </p:nvSpPr>
        <p:spPr>
          <a:xfrm>
            <a:off x="205513" y="194047"/>
            <a:ext cx="437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кормовиробництва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23B5F-3B45-4C8A-85DB-A9C186BC8DD4}"/>
              </a:ext>
            </a:extLst>
          </p:cNvPr>
          <p:cNvSpPr txBox="1"/>
          <p:nvPr/>
        </p:nvSpPr>
        <p:spPr>
          <a:xfrm>
            <a:off x="3924325" y="2472878"/>
            <a:ext cx="12466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До бутонізації</a:t>
            </a:r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8E0BF-34EE-4913-80D2-9371EA7C46C4}"/>
              </a:ext>
            </a:extLst>
          </p:cNvPr>
          <p:cNvSpPr txBox="1"/>
          <p:nvPr/>
        </p:nvSpPr>
        <p:spPr>
          <a:xfrm>
            <a:off x="5116318" y="2621014"/>
            <a:ext cx="12160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Початок бутонізації</a:t>
            </a:r>
            <a:endParaRPr lang="ru-UA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D831D-C0CA-4E90-81E0-C5474CF3A059}"/>
              </a:ext>
            </a:extLst>
          </p:cNvPr>
          <p:cNvSpPr txBox="1"/>
          <p:nvPr/>
        </p:nvSpPr>
        <p:spPr>
          <a:xfrm>
            <a:off x="6212449" y="2538730"/>
            <a:ext cx="11029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Бутонізація</a:t>
            </a:r>
            <a:r>
              <a:rPr lang="uk-UA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8916B-C55A-48E1-803C-4E1D6AC76195}"/>
              </a:ext>
            </a:extLst>
          </p:cNvPr>
          <p:cNvSpPr txBox="1"/>
          <p:nvPr/>
        </p:nvSpPr>
        <p:spPr>
          <a:xfrm>
            <a:off x="7356637" y="2453966"/>
            <a:ext cx="11029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/>
              <a:t>Початок цвітіння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5D570D-3263-4521-A232-C8AEFDA65AB7}"/>
              </a:ext>
            </a:extLst>
          </p:cNvPr>
          <p:cNvSpPr txBox="1"/>
          <p:nvPr/>
        </p:nvSpPr>
        <p:spPr>
          <a:xfrm>
            <a:off x="8586638" y="2453966"/>
            <a:ext cx="12915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/>
              <a:t>Кінець цвітіння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778F5-E12A-4447-8698-69FB0420998C}"/>
              </a:ext>
            </a:extLst>
          </p:cNvPr>
          <p:cNvSpPr txBox="1"/>
          <p:nvPr/>
        </p:nvSpPr>
        <p:spPr>
          <a:xfrm>
            <a:off x="2253032" y="4441982"/>
            <a:ext cx="1719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Пирій повзучий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90382-DF04-4FE7-9DE4-5EC49DD2646C}"/>
              </a:ext>
            </a:extLst>
          </p:cNvPr>
          <p:cNvSpPr txBox="1"/>
          <p:nvPr/>
        </p:nvSpPr>
        <p:spPr>
          <a:xfrm>
            <a:off x="2229949" y="3707314"/>
            <a:ext cx="17422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пасовище 3 укіс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4683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4" y="1052736"/>
            <a:ext cx="7575760" cy="44165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908634" y="5517232"/>
            <a:ext cx="603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Стадія росту люцерни та якість корму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(DLG 1997)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5571" y="6084004"/>
            <a:ext cx="658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B050"/>
                </a:solidFill>
              </a:rPr>
              <a:t>Раннє скошування до збільшення СП, але </a:t>
            </a:r>
            <a:r>
              <a:rPr lang="uk-UA" b="1" dirty="0">
                <a:solidFill>
                  <a:srgbClr val="00B050"/>
                </a:solidFill>
              </a:rPr>
              <a:t>погіршує силосування</a:t>
            </a:r>
          </a:p>
        </p:txBody>
      </p:sp>
      <p:sp>
        <p:nvSpPr>
          <p:cNvPr id="3" name="Ellipse 2"/>
          <p:cNvSpPr/>
          <p:nvPr/>
        </p:nvSpPr>
        <p:spPr>
          <a:xfrm rot="21367959">
            <a:off x="7142720" y="6037885"/>
            <a:ext cx="217044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D37A52-B839-2331-D418-5B49DE5758CD}"/>
              </a:ext>
            </a:extLst>
          </p:cNvPr>
          <p:cNvSpPr txBox="1"/>
          <p:nvPr/>
        </p:nvSpPr>
        <p:spPr>
          <a:xfrm>
            <a:off x="205513" y="194047"/>
            <a:ext cx="437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кормовиробництва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3357F-B4B8-491B-870B-215D646D987C}"/>
              </a:ext>
            </a:extLst>
          </p:cNvPr>
          <p:cNvSpPr txBox="1"/>
          <p:nvPr/>
        </p:nvSpPr>
        <p:spPr>
          <a:xfrm>
            <a:off x="4279450" y="1405780"/>
            <a:ext cx="13691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rgbClr val="0070C0"/>
                </a:solidFill>
              </a:rPr>
              <a:t>Оптимальна фаза</a:t>
            </a:r>
            <a:endParaRPr lang="ru-UA" sz="16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1E739-22FE-49AF-8EC3-3769399F4239}"/>
              </a:ext>
            </a:extLst>
          </p:cNvPr>
          <p:cNvSpPr txBox="1"/>
          <p:nvPr/>
        </p:nvSpPr>
        <p:spPr>
          <a:xfrm>
            <a:off x="7818153" y="2153264"/>
            <a:ext cx="1825180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400" dirty="0"/>
              <a:t>Сира клітковина % СР</a:t>
            </a:r>
          </a:p>
          <a:p>
            <a:r>
              <a:rPr lang="uk-UA" sz="1400" dirty="0"/>
              <a:t>Сирий протеїн % СР</a:t>
            </a:r>
          </a:p>
          <a:p>
            <a:r>
              <a:rPr lang="uk-UA" sz="1400" dirty="0"/>
              <a:t>Енергія (МДж/кг СР)</a:t>
            </a:r>
            <a:endParaRPr lang="ru-U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C49BF-C8CE-4348-BB15-29A34D5D4D60}"/>
              </a:ext>
            </a:extLst>
          </p:cNvPr>
          <p:cNvSpPr txBox="1"/>
          <p:nvPr/>
        </p:nvSpPr>
        <p:spPr>
          <a:xfrm>
            <a:off x="2749288" y="4867445"/>
            <a:ext cx="12524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400" dirty="0"/>
              <a:t>До бутонізації</a:t>
            </a:r>
            <a:endParaRPr lang="ru-UA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71BDE8-1522-4DD8-B8A8-2C40430D00F3}"/>
              </a:ext>
            </a:extLst>
          </p:cNvPr>
          <p:cNvSpPr txBox="1"/>
          <p:nvPr/>
        </p:nvSpPr>
        <p:spPr>
          <a:xfrm>
            <a:off x="4372823" y="4867446"/>
            <a:ext cx="1047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400" dirty="0"/>
              <a:t>Бутонізація</a:t>
            </a:r>
            <a:endParaRPr lang="ru-UA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B15FD-5366-49C1-885E-A21AA8DE1228}"/>
              </a:ext>
            </a:extLst>
          </p:cNvPr>
          <p:cNvSpPr txBox="1"/>
          <p:nvPr/>
        </p:nvSpPr>
        <p:spPr>
          <a:xfrm>
            <a:off x="5666830" y="4886656"/>
            <a:ext cx="14613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400" dirty="0"/>
              <a:t>Початок цвітіння</a:t>
            </a:r>
            <a:endParaRPr lang="ru-UA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8AC53-246C-4911-828C-B89F1DFCF7B7}"/>
              </a:ext>
            </a:extLst>
          </p:cNvPr>
          <p:cNvSpPr txBox="1"/>
          <p:nvPr/>
        </p:nvSpPr>
        <p:spPr>
          <a:xfrm>
            <a:off x="7065283" y="4891105"/>
            <a:ext cx="13468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400" dirty="0"/>
              <a:t>Кінець цвітіння</a:t>
            </a:r>
            <a:endParaRPr lang="ru-UA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2AE8BB-44D4-415B-82EE-1C70E8A617C7}"/>
              </a:ext>
            </a:extLst>
          </p:cNvPr>
          <p:cNvSpPr txBox="1"/>
          <p:nvPr/>
        </p:nvSpPr>
        <p:spPr>
          <a:xfrm>
            <a:off x="8503274" y="4902108"/>
            <a:ext cx="8755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400" dirty="0"/>
              <a:t>В’янення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16261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Oval 4"/>
          <p:cNvSpPr>
            <a:spLocks noChangeArrowheads="1"/>
          </p:cNvSpPr>
          <p:nvPr/>
        </p:nvSpPr>
        <p:spPr bwMode="auto">
          <a:xfrm rot="-1430056">
            <a:off x="8372735" y="2731642"/>
            <a:ext cx="987281" cy="8636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19989" y="2065753"/>
            <a:ext cx="8695611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-112" charset="0"/>
                <a:ea typeface="ＭＳ Ｐゴシック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-112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-112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-112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-112" charset="0"/>
                <a:ea typeface="ＭＳ Ｐゴシック" pitchFamily="34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MetaBold-Roman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MetaBold-Roman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MetaBold-Roman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MetaBold-Roman" pitchFamily="50" charset="0"/>
              </a:defRPr>
            </a:lvl9pPr>
          </a:lstStyle>
          <a:p>
            <a:pPr eaLnBrk="1" hangingPunct="1"/>
            <a:r>
              <a:rPr lang="uk-UA" altLang="en-US" sz="2000" kern="0" dirty="0">
                <a:solidFill>
                  <a:schemeClr val="tx1"/>
                </a:solidFill>
              </a:rPr>
              <a:t>Вплив кращої якості грубого корму/енергетичної щільності</a:t>
            </a:r>
            <a:endParaRPr lang="en-US" altLang="en-US" sz="2000" kern="0" dirty="0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080385D-C603-28D5-1BA8-703964B58300}"/>
              </a:ext>
            </a:extLst>
          </p:cNvPr>
          <p:cNvSpPr txBox="1">
            <a:spLocks noChangeArrowheads="1"/>
          </p:cNvSpPr>
          <p:nvPr/>
        </p:nvSpPr>
        <p:spPr>
          <a:xfrm>
            <a:off x="1996969" y="2782574"/>
            <a:ext cx="9403535" cy="3384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61938">
              <a:buFont typeface="Wingdings" pitchFamily="2" charset="2"/>
              <a:buNone/>
            </a:pPr>
            <a:r>
              <a:rPr lang="uk-UA" altLang="en-US" sz="2000" dirty="0"/>
              <a:t>Вміст енергії в кормі</a:t>
            </a:r>
            <a:r>
              <a:rPr lang="en-US" altLang="en-US" sz="2000" dirty="0"/>
              <a:t> (</a:t>
            </a:r>
            <a:r>
              <a:rPr lang="uk-UA" altLang="en-US" sz="2000" dirty="0"/>
              <a:t>МДж ЧЕЛ/кг СР)</a:t>
            </a:r>
            <a:r>
              <a:rPr lang="en-US" altLang="en-US" sz="2000" dirty="0"/>
              <a:t>		</a:t>
            </a:r>
            <a:r>
              <a:rPr lang="uk-UA" altLang="en-US" sz="2000" dirty="0"/>
              <a:t>              </a:t>
            </a:r>
            <a:r>
              <a:rPr lang="en-US" altLang="en-US" sz="2000" dirty="0"/>
              <a:t>	6,2			6,7</a:t>
            </a:r>
          </a:p>
          <a:p>
            <a:pPr defTabSz="261938">
              <a:buFont typeface="Wingdings" pitchFamily="2" charset="2"/>
              <a:buNone/>
            </a:pPr>
            <a:r>
              <a:rPr lang="uk-UA" altLang="en-US" sz="2000" dirty="0"/>
              <a:t>Споживання трав. силосу </a:t>
            </a:r>
            <a:r>
              <a:rPr lang="en-US" altLang="en-US" sz="2000" dirty="0"/>
              <a:t>(</a:t>
            </a:r>
            <a:r>
              <a:rPr lang="uk-UA" altLang="en-US" sz="2000" dirty="0"/>
              <a:t>кг</a:t>
            </a:r>
            <a:r>
              <a:rPr lang="en-US" altLang="en-US" sz="2000" dirty="0"/>
              <a:t> </a:t>
            </a:r>
            <a:r>
              <a:rPr lang="uk-UA" altLang="en-US" sz="2000" dirty="0"/>
              <a:t>СР/кор./день)</a:t>
            </a:r>
            <a:r>
              <a:rPr lang="en-US" altLang="en-US" sz="2000" dirty="0"/>
              <a:t>	</a:t>
            </a:r>
            <a:r>
              <a:rPr lang="uk-UA" altLang="en-US" sz="2000" dirty="0"/>
              <a:t>              </a:t>
            </a:r>
            <a:r>
              <a:rPr lang="en-US" altLang="en-US" sz="2000" dirty="0"/>
              <a:t>7,0			7,5		</a:t>
            </a:r>
          </a:p>
          <a:p>
            <a:pPr defTabSz="261938">
              <a:buFont typeface="Wingdings" pitchFamily="2" charset="2"/>
              <a:buNone/>
            </a:pPr>
            <a:r>
              <a:rPr lang="uk-UA" altLang="en-US" sz="2000" dirty="0"/>
              <a:t>Потреба в енергії </a:t>
            </a:r>
            <a:r>
              <a:rPr lang="en-US" altLang="en-US" sz="2000" dirty="0"/>
              <a:t>(</a:t>
            </a:r>
            <a:r>
              <a:rPr lang="uk-UA" altLang="en-US" sz="2000" dirty="0"/>
              <a:t>МДж ЧЕЛ</a:t>
            </a:r>
            <a:r>
              <a:rPr lang="en-US" altLang="en-US" sz="2000" dirty="0"/>
              <a:t>/</a:t>
            </a:r>
            <a:r>
              <a:rPr lang="uk-UA" altLang="en-US" sz="2000" dirty="0"/>
              <a:t>кг</a:t>
            </a:r>
            <a:r>
              <a:rPr lang="en-US" altLang="en-US" sz="2000" dirty="0"/>
              <a:t> </a:t>
            </a:r>
            <a:r>
              <a:rPr lang="uk-UA" altLang="en-US" sz="2000" dirty="0"/>
              <a:t>молока</a:t>
            </a:r>
            <a:r>
              <a:rPr lang="en-US" altLang="en-US" sz="2000" dirty="0"/>
              <a:t>	</a:t>
            </a:r>
            <a:r>
              <a:rPr lang="uk-UA" altLang="en-US" sz="2000" dirty="0"/>
              <a:t>)</a:t>
            </a:r>
            <a:r>
              <a:rPr lang="en-US" altLang="en-US" sz="2000" dirty="0"/>
              <a:t>			</a:t>
            </a:r>
            <a:r>
              <a:rPr lang="uk-UA" altLang="en-US" sz="2000" dirty="0"/>
              <a:t>                </a:t>
            </a:r>
            <a:r>
              <a:rPr lang="en-US" altLang="en-US" sz="2000" dirty="0"/>
              <a:t>3,3</a:t>
            </a:r>
          </a:p>
          <a:p>
            <a:pPr defTabSz="261938">
              <a:buFont typeface="Wingdings" pitchFamily="2" charset="2"/>
              <a:buNone/>
            </a:pPr>
            <a:r>
              <a:rPr lang="uk-UA" altLang="en-US" sz="2000" dirty="0"/>
              <a:t>Додатковий надій </a:t>
            </a:r>
            <a:r>
              <a:rPr lang="en-US" altLang="en-US" sz="2000" dirty="0"/>
              <a:t>(</a:t>
            </a:r>
            <a:r>
              <a:rPr lang="uk-UA" altLang="en-US" sz="2000" dirty="0"/>
              <a:t>кг/корову/день)</a:t>
            </a:r>
            <a:r>
              <a:rPr lang="en-US" altLang="en-US" sz="2000" dirty="0"/>
              <a:t>					</a:t>
            </a:r>
            <a:r>
              <a:rPr lang="uk-UA" altLang="en-US" sz="2000" dirty="0"/>
              <a:t>                </a:t>
            </a:r>
            <a:r>
              <a:rPr lang="en-US" altLang="en-US" sz="2000" dirty="0"/>
              <a:t>2,1		  </a:t>
            </a:r>
          </a:p>
          <a:p>
            <a:pPr defTabSz="261938">
              <a:buFont typeface="Wingdings" pitchFamily="2" charset="2"/>
              <a:buNone/>
            </a:pPr>
            <a:r>
              <a:rPr lang="en-US" altLang="en-US" sz="2000" dirty="0"/>
              <a:t>									(</a:t>
            </a:r>
            <a:r>
              <a:rPr lang="uk-UA" altLang="en-US" sz="2000" dirty="0"/>
              <a:t>кг/корову/рік</a:t>
            </a:r>
            <a:r>
              <a:rPr lang="en-US" altLang="en-US" sz="2000" dirty="0"/>
              <a:t>)		</a:t>
            </a:r>
            <a:r>
              <a:rPr lang="uk-UA" altLang="en-US" sz="2000" dirty="0"/>
              <a:t>    </a:t>
            </a:r>
            <a:r>
              <a:rPr lang="en-US" altLang="en-US" sz="2000" dirty="0"/>
              <a:t>			</a:t>
            </a:r>
            <a:r>
              <a:rPr lang="uk-UA" altLang="en-US" sz="2000" dirty="0"/>
              <a:t>              </a:t>
            </a:r>
            <a:r>
              <a:rPr lang="en-US" altLang="en-US" sz="2000" dirty="0"/>
              <a:t>630,0</a:t>
            </a:r>
          </a:p>
          <a:p>
            <a:pPr defTabSz="261938">
              <a:buFont typeface="Wingdings" pitchFamily="2" charset="2"/>
              <a:buNone/>
            </a:pPr>
            <a:endParaRPr lang="en-US" altLang="en-US" sz="2000" dirty="0"/>
          </a:p>
          <a:p>
            <a:pPr defTabSz="261938">
              <a:buFont typeface="Wingdings" pitchFamily="2" charset="2"/>
              <a:buNone/>
            </a:pPr>
            <a:r>
              <a:rPr lang="uk-UA" altLang="en-US" sz="2000" dirty="0">
                <a:solidFill>
                  <a:srgbClr val="0033CC"/>
                </a:solidFill>
              </a:rPr>
              <a:t>Додатковий надій в грошовому вираженні (1</a:t>
            </a:r>
            <a:r>
              <a:rPr lang="en-US" altLang="en-US" sz="2000" dirty="0">
                <a:solidFill>
                  <a:srgbClr val="0033CC"/>
                </a:solidFill>
              </a:rPr>
              <a:t>00 </a:t>
            </a:r>
            <a:r>
              <a:rPr lang="uk-UA" altLang="en-US" sz="2000" dirty="0">
                <a:solidFill>
                  <a:srgbClr val="0033CC"/>
                </a:solidFill>
              </a:rPr>
              <a:t>корів</a:t>
            </a:r>
            <a:r>
              <a:rPr lang="en-US" altLang="en-US" sz="2000" dirty="0">
                <a:solidFill>
                  <a:srgbClr val="0033CC"/>
                </a:solidFill>
              </a:rPr>
              <a:t>)		15750,00 € p.a.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1B40ED-E389-561B-4640-93FC0C0741FB}"/>
              </a:ext>
            </a:extLst>
          </p:cNvPr>
          <p:cNvSpPr txBox="1"/>
          <p:nvPr/>
        </p:nvSpPr>
        <p:spPr>
          <a:xfrm>
            <a:off x="205513" y="194047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roughage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00EDEBA-193E-8FDC-24F8-93D3E9271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90" y="1499670"/>
            <a:ext cx="8753475" cy="4648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4071DB1-A5DB-37A6-617B-DCC293EA64FF}"/>
              </a:ext>
            </a:extLst>
          </p:cNvPr>
          <p:cNvSpPr/>
          <p:nvPr/>
        </p:nvSpPr>
        <p:spPr>
          <a:xfrm>
            <a:off x="3208916" y="4238416"/>
            <a:ext cx="3909421" cy="189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1945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58" y="5438692"/>
            <a:ext cx="1642233" cy="9889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8084" y="6389405"/>
            <a:ext cx="2809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 r o u d   m e m b e 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B4E58E-6AFE-C79B-28BE-E3D07816FEF9}"/>
              </a:ext>
            </a:extLst>
          </p:cNvPr>
          <p:cNvSpPr txBox="1"/>
          <p:nvPr/>
        </p:nvSpPr>
        <p:spPr>
          <a:xfrm>
            <a:off x="2751827" y="3171971"/>
            <a:ext cx="47013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щороку знову</a:t>
            </a:r>
            <a:endParaRPr lang="en-GB" sz="2800" dirty="0"/>
          </a:p>
          <a:p>
            <a:pPr algn="ctr"/>
            <a:r>
              <a:rPr lang="en-GB" sz="3600" b="1" dirty="0"/>
              <a:t>1 </a:t>
            </a:r>
            <a:r>
              <a:rPr lang="uk-UA" sz="3600" b="1" dirty="0"/>
              <a:t>день у квітні</a:t>
            </a:r>
            <a:r>
              <a:rPr lang="en-GB" sz="3600" b="1" dirty="0"/>
              <a:t> / </a:t>
            </a:r>
            <a:r>
              <a:rPr lang="uk-UA" sz="3600" b="1" dirty="0"/>
              <a:t>травні</a:t>
            </a:r>
            <a:endParaRPr lang="en-GB" sz="3600" b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9AA80B-FECC-814F-5413-EC69F97E2A24}"/>
              </a:ext>
            </a:extLst>
          </p:cNvPr>
          <p:cNvSpPr/>
          <p:nvPr/>
        </p:nvSpPr>
        <p:spPr>
          <a:xfrm>
            <a:off x="756156" y="1602557"/>
            <a:ext cx="2628067" cy="189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7FD2A43-AFCC-3F4D-8180-D1DED738AD2A}"/>
              </a:ext>
            </a:extLst>
          </p:cNvPr>
          <p:cNvSpPr/>
          <p:nvPr/>
        </p:nvSpPr>
        <p:spPr>
          <a:xfrm>
            <a:off x="7028373" y="1499670"/>
            <a:ext cx="2628067" cy="2168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81CD899-FA88-A13F-73F4-A03C6E227437}"/>
              </a:ext>
            </a:extLst>
          </p:cNvPr>
          <p:cNvSpPr txBox="1"/>
          <p:nvPr/>
        </p:nvSpPr>
        <p:spPr>
          <a:xfrm>
            <a:off x="403672" y="1499670"/>
            <a:ext cx="3909421" cy="1785104"/>
          </a:xfrm>
          <a:prstGeom prst="rect">
            <a:avLst/>
          </a:prstGeom>
          <a:solidFill>
            <a:srgbClr val="FFF2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урожайність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висоти рослини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80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СР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+ 400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свіжа маса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+ 520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МДж ЧЕЛ/га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7B6FCB1-785D-E6DD-059A-B694F134F597}"/>
              </a:ext>
            </a:extLst>
          </p:cNvPr>
          <p:cNvSpPr txBox="1"/>
          <p:nvPr/>
        </p:nvSpPr>
        <p:spPr>
          <a:xfrm>
            <a:off x="7068135" y="1548228"/>
            <a:ext cx="2569934" cy="2062103"/>
          </a:xfrm>
          <a:prstGeom prst="rect">
            <a:avLst/>
          </a:prstGeom>
          <a:solidFill>
            <a:srgbClr val="FFF2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сирої клітковини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целюлози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лігніну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0.1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МДж ЧЕЛ/кг СР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6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сирого протеїну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3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сирої золи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63E7368-1D32-D1A4-FF75-0F5DDC39C58E}"/>
              </a:ext>
            </a:extLst>
          </p:cNvPr>
          <p:cNvSpPr txBox="1"/>
          <p:nvPr/>
        </p:nvSpPr>
        <p:spPr>
          <a:xfrm>
            <a:off x="3307398" y="4288687"/>
            <a:ext cx="4406008" cy="1785104"/>
          </a:xfrm>
          <a:prstGeom prst="rect">
            <a:avLst/>
          </a:prstGeom>
          <a:solidFill>
            <a:srgbClr val="FFF2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на корову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300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споживання СР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2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МДж ЧЕЛ по споживанню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0.6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молока/корову/день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180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молока/корову/рік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+ 0.5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центів витрат на корм/кг молока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8829377-ED8D-2E53-384B-A570CF14930A}"/>
              </a:ext>
            </a:extLst>
          </p:cNvPr>
          <p:cNvSpPr txBox="1"/>
          <p:nvPr/>
        </p:nvSpPr>
        <p:spPr>
          <a:xfrm>
            <a:off x="205513" y="194047"/>
            <a:ext cx="437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кормовиробництва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3094</Words>
  <Application>Microsoft Office PowerPoint</Application>
  <PresentationFormat>Широкоэкранный</PresentationFormat>
  <Paragraphs>996</Paragraphs>
  <Slides>54</Slides>
  <Notes>8</Notes>
  <HiddenSlides>5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71" baseType="lpstr">
      <vt:lpstr>ＭＳ Ｐゴシック</vt:lpstr>
      <vt:lpstr>ＭＳ Ｐゴシック</vt:lpstr>
      <vt:lpstr>SimSun</vt:lpstr>
      <vt:lpstr>Arial</vt:lpstr>
      <vt:lpstr>Calibri</vt:lpstr>
      <vt:lpstr>Calibri Light</vt:lpstr>
      <vt:lpstr>Century Gothic</vt:lpstr>
      <vt:lpstr>DINEngschrift</vt:lpstr>
      <vt:lpstr>Geneva</vt:lpstr>
      <vt:lpstr>Lato</vt:lpstr>
      <vt:lpstr>Times New Roman</vt:lpstr>
      <vt:lpstr>Verdana</vt:lpstr>
      <vt:lpstr>Wingdings</vt:lpstr>
      <vt:lpstr>Zilla Slab</vt:lpstr>
      <vt:lpstr>ヒラギノ角ゴ Pro W3</vt:lpstr>
      <vt:lpstr>Office</vt:lpstr>
      <vt:lpstr>Diagramm</vt:lpstr>
      <vt:lpstr>Презентация PowerPoint</vt:lpstr>
      <vt:lpstr>Презентация PowerPoint</vt:lpstr>
      <vt:lpstr>Презентация PowerPoint</vt:lpstr>
      <vt:lpstr>Фураж і молочна продуктивність тварин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Вплив KOFASIL® LAC на параметри трав’яного силосу           (Honig et al. 1993)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Maria Bruder</dc:creator>
  <cp:lastModifiedBy>Олена Мельник</cp:lastModifiedBy>
  <cp:revision>174</cp:revision>
  <dcterms:created xsi:type="dcterms:W3CDTF">2023-03-03T13:09:00Z</dcterms:created>
  <dcterms:modified xsi:type="dcterms:W3CDTF">2025-04-14T18:31:35Z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B3C89851730D470E9AA1FF4AB3AC0B11</vt:lpwstr>
  </property>
  <property fmtid="{D5CDD505-2E9C-101B-9397-08002B2CF9AE}" pid="3" name="KSOProductBuildVer">
    <vt:lpwstr>1031-11.2.0.11486</vt:lpwstr>
  </property>
</Properties>
</file>