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92" r:id="rId20"/>
    <p:sldId id="293" r:id="rId21"/>
    <p:sldId id="303" r:id="rId22"/>
    <p:sldId id="294" r:id="rId23"/>
    <p:sldId id="296" r:id="rId24"/>
    <p:sldId id="295" r:id="rId25"/>
    <p:sldId id="297" r:id="rId26"/>
    <p:sldId id="298" r:id="rId27"/>
    <p:sldId id="299" r:id="rId28"/>
    <p:sldId id="300" r:id="rId29"/>
    <p:sldId id="301" r:id="rId30"/>
    <p:sldId id="302" r:id="rId31"/>
    <p:sldId id="304" r:id="rId32"/>
    <p:sldId id="305" r:id="rId33"/>
    <p:sldId id="306" r:id="rId34"/>
    <p:sldId id="307" r:id="rId35"/>
    <p:sldId id="308" r:id="rId36"/>
    <p:sldId id="309" r:id="rId37"/>
    <p:sldId id="310" r:id="rId38"/>
    <p:sldId id="311" r:id="rId39"/>
    <p:sldId id="312" r:id="rId40"/>
    <p:sldId id="314" r:id="rId41"/>
    <p:sldId id="313" r:id="rId42"/>
    <p:sldId id="315" r:id="rId43"/>
    <p:sldId id="316" r:id="rId44"/>
    <p:sldId id="317"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61" d="100"/>
          <a:sy n="161" d="100"/>
        </p:scale>
        <p:origin x="15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_rels/data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image" Target="../media/image6.jpg"/></Relationships>
</file>

<file path=ppt/diagrams/_rels/data3.xml.rels><?xml version="1.0" encoding="UTF-8" standalone="yes"?>
<Relationships xmlns="http://schemas.openxmlformats.org/package/2006/relationships"><Relationship Id="rId1" Type="http://schemas.openxmlformats.org/officeDocument/2006/relationships/image" Target="../media/image9.jpg"/></Relationships>
</file>

<file path=ppt/diagrams/_rels/data4.xml.rels><?xml version="1.0" encoding="UTF-8" standalone="yes"?>
<Relationships xmlns="http://schemas.openxmlformats.org/package/2006/relationships"><Relationship Id="rId1" Type="http://schemas.openxmlformats.org/officeDocument/2006/relationships/image" Target="../media/image10.png"/></Relationships>
</file>

<file path=ppt/diagrams/_rels/data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image" Target="../media/image11.jpg"/><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diagrams/_rels/data6.xml.rels><?xml version="1.0" encoding="UTF-8" standalone="yes"?>
<Relationships xmlns="http://schemas.openxmlformats.org/package/2006/relationships"><Relationship Id="rId1" Type="http://schemas.openxmlformats.org/officeDocument/2006/relationships/image" Target="../media/image17.jpg"/></Relationships>
</file>

<file path=ppt/diagrams/_rels/drawing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image" Target="../media/image6.jpg"/></Relationships>
</file>

<file path=ppt/diagrams/_rels/drawing3.xml.rels><?xml version="1.0" encoding="UTF-8" standalone="yes"?>
<Relationships xmlns="http://schemas.openxmlformats.org/package/2006/relationships"><Relationship Id="rId1" Type="http://schemas.openxmlformats.org/officeDocument/2006/relationships/image" Target="../media/image9.jpg"/></Relationships>
</file>

<file path=ppt/diagrams/_rels/drawing4.xml.rels><?xml version="1.0" encoding="UTF-8" standalone="yes"?>
<Relationships xmlns="http://schemas.openxmlformats.org/package/2006/relationships"><Relationship Id="rId1" Type="http://schemas.openxmlformats.org/officeDocument/2006/relationships/image" Target="../media/image10.png"/></Relationships>
</file>

<file path=ppt/diagrams/_rels/drawing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jpg"/><Relationship Id="rId1" Type="http://schemas.openxmlformats.org/officeDocument/2006/relationships/image" Target="../media/image11.jpg"/><Relationship Id="rId6" Type="http://schemas.openxmlformats.org/officeDocument/2006/relationships/image" Target="../media/image16.jpg"/><Relationship Id="rId5" Type="http://schemas.openxmlformats.org/officeDocument/2006/relationships/image" Target="../media/image15.jpg"/><Relationship Id="rId4" Type="http://schemas.openxmlformats.org/officeDocument/2006/relationships/image" Target="../media/image14.jpg"/></Relationships>
</file>

<file path=ppt/diagrams/_rels/drawing6.xml.rels><?xml version="1.0" encoding="UTF-8" standalone="yes"?>
<Relationships xmlns="http://schemas.openxmlformats.org/package/2006/relationships"><Relationship Id="rId1" Type="http://schemas.openxmlformats.org/officeDocument/2006/relationships/image" Target="../media/image17.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52DCAE-1A0C-4498-8FF0-CA6E27242CDC}"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F44AFB8A-56C7-46CB-B198-DFF960813100}">
      <dgm:prSet phldrT="[Текст]"/>
      <dgm:spPr/>
      <dgm:t>
        <a:bodyPr/>
        <a:lstStyle/>
        <a:p>
          <a:r>
            <a:rPr lang="uk-UA" noProof="0" dirty="0" smtClean="0"/>
            <a:t>Інформування</a:t>
          </a:r>
          <a:endParaRPr lang="uk-UA" noProof="0" dirty="0"/>
        </a:p>
      </dgm:t>
    </dgm:pt>
    <dgm:pt modelId="{8E56CDB9-C487-4709-8C62-3D9694CFA924}" type="parTrans" cxnId="{3AE8A64B-2599-4D93-A90E-BBF560E09FC4}">
      <dgm:prSet/>
      <dgm:spPr/>
      <dgm:t>
        <a:bodyPr/>
        <a:lstStyle/>
        <a:p>
          <a:endParaRPr lang="uk-UA" noProof="0" dirty="0"/>
        </a:p>
      </dgm:t>
    </dgm:pt>
    <dgm:pt modelId="{8CCB3873-923B-4652-9380-059133553F8B}" type="sibTrans" cxnId="{3AE8A64B-2599-4D93-A90E-BBF560E09FC4}">
      <dgm:prSet/>
      <dgm:spPr/>
      <dgm:t>
        <a:bodyPr/>
        <a:lstStyle/>
        <a:p>
          <a:endParaRPr lang="uk-UA" noProof="0" dirty="0"/>
        </a:p>
      </dgm:t>
    </dgm:pt>
    <dgm:pt modelId="{47358B50-6503-4C6B-AAC2-E51B7E0D99BA}">
      <dgm:prSet phldrT="[Текст]"/>
      <dgm:spPr/>
      <dgm:t>
        <a:bodyPr/>
        <a:lstStyle/>
        <a:p>
          <a:r>
            <a:rPr lang="uk-UA" noProof="0" dirty="0" smtClean="0"/>
            <a:t>Карантинні обмеження.</a:t>
          </a:r>
        </a:p>
        <a:p>
          <a:r>
            <a:rPr lang="uk-UA" noProof="0" dirty="0" smtClean="0"/>
            <a:t>Тимчасова зона контролю</a:t>
          </a:r>
          <a:endParaRPr lang="uk-UA" noProof="0" dirty="0"/>
        </a:p>
      </dgm:t>
    </dgm:pt>
    <dgm:pt modelId="{59D904F6-1EF9-426E-BC5C-64EB92E00D7B}" type="parTrans" cxnId="{E59E593D-05B0-43A1-B12C-0982AC72C7FB}">
      <dgm:prSet/>
      <dgm:spPr/>
      <dgm:t>
        <a:bodyPr/>
        <a:lstStyle/>
        <a:p>
          <a:endParaRPr lang="uk-UA" noProof="0" dirty="0"/>
        </a:p>
      </dgm:t>
    </dgm:pt>
    <dgm:pt modelId="{AE0E8BBA-EACB-4BB7-98EB-401439A79B91}" type="sibTrans" cxnId="{E59E593D-05B0-43A1-B12C-0982AC72C7FB}">
      <dgm:prSet/>
      <dgm:spPr/>
      <dgm:t>
        <a:bodyPr/>
        <a:lstStyle/>
        <a:p>
          <a:endParaRPr lang="uk-UA" noProof="0" dirty="0"/>
        </a:p>
      </dgm:t>
    </dgm:pt>
    <dgm:pt modelId="{579E20A4-10CC-4FA2-ACC5-EBE7BEB3B594}">
      <dgm:prSet phldrT="[Текст]"/>
      <dgm:spPr/>
      <dgm:t>
        <a:bodyPr/>
        <a:lstStyle/>
        <a:p>
          <a:r>
            <a:rPr lang="uk-UA" noProof="0" dirty="0" smtClean="0"/>
            <a:t>Контактні господарства</a:t>
          </a:r>
          <a:endParaRPr lang="uk-UA" noProof="0" dirty="0"/>
        </a:p>
      </dgm:t>
    </dgm:pt>
    <dgm:pt modelId="{479C1E7D-1ED0-4E7A-83D4-21DBF54DC28B}" type="parTrans" cxnId="{DFAC47A9-2472-4553-AEE6-05B48D24BEC0}">
      <dgm:prSet/>
      <dgm:spPr/>
      <dgm:t>
        <a:bodyPr/>
        <a:lstStyle/>
        <a:p>
          <a:endParaRPr lang="uk-UA" noProof="0" dirty="0"/>
        </a:p>
      </dgm:t>
    </dgm:pt>
    <dgm:pt modelId="{6098C8E7-614B-43FF-AFFD-BE8BDDD87B8F}" type="sibTrans" cxnId="{DFAC47A9-2472-4553-AEE6-05B48D24BEC0}">
      <dgm:prSet/>
      <dgm:spPr/>
      <dgm:t>
        <a:bodyPr/>
        <a:lstStyle/>
        <a:p>
          <a:endParaRPr lang="uk-UA" noProof="0" dirty="0"/>
        </a:p>
      </dgm:t>
    </dgm:pt>
    <dgm:pt modelId="{4F487F29-0EFE-42F7-911E-EB2C8F5B2A39}" type="pres">
      <dgm:prSet presAssocID="{DF52DCAE-1A0C-4498-8FF0-CA6E27242CDC}" presName="Name0" presStyleCnt="0">
        <dgm:presLayoutVars>
          <dgm:dir/>
          <dgm:resizeHandles val="exact"/>
        </dgm:presLayoutVars>
      </dgm:prSet>
      <dgm:spPr/>
      <dgm:t>
        <a:bodyPr/>
        <a:lstStyle/>
        <a:p>
          <a:endParaRPr lang="ru-RU"/>
        </a:p>
      </dgm:t>
    </dgm:pt>
    <dgm:pt modelId="{842DB3A7-C405-4FE2-ACA8-6162200FA987}" type="pres">
      <dgm:prSet presAssocID="{DF52DCAE-1A0C-4498-8FF0-CA6E27242CDC}" presName="fgShape" presStyleLbl="fgShp" presStyleIdx="0" presStyleCnt="1" custAng="0" custLinFactNeighborX="3038" custLinFactNeighborY="-16071"/>
      <dgm:spPr/>
    </dgm:pt>
    <dgm:pt modelId="{39A0A02C-976F-47E7-982C-C8F966E6E658}" type="pres">
      <dgm:prSet presAssocID="{DF52DCAE-1A0C-4498-8FF0-CA6E27242CDC}" presName="linComp" presStyleCnt="0"/>
      <dgm:spPr/>
    </dgm:pt>
    <dgm:pt modelId="{03A507F9-CDAF-4F61-9DA3-503B576DDED6}" type="pres">
      <dgm:prSet presAssocID="{F44AFB8A-56C7-46CB-B198-DFF960813100}" presName="compNode" presStyleCnt="0"/>
      <dgm:spPr/>
    </dgm:pt>
    <dgm:pt modelId="{CE6F47C0-9E8C-478B-AEF1-DE675EB9A51B}" type="pres">
      <dgm:prSet presAssocID="{F44AFB8A-56C7-46CB-B198-DFF960813100}" presName="bkgdShape" presStyleLbl="node1" presStyleIdx="0" presStyleCnt="3"/>
      <dgm:spPr/>
      <dgm:t>
        <a:bodyPr/>
        <a:lstStyle/>
        <a:p>
          <a:endParaRPr lang="ru-RU"/>
        </a:p>
      </dgm:t>
    </dgm:pt>
    <dgm:pt modelId="{952C5DCA-CD09-4825-8E52-4E2A465A7F0B}" type="pres">
      <dgm:prSet presAssocID="{F44AFB8A-56C7-46CB-B198-DFF960813100}" presName="nodeTx" presStyleLbl="node1" presStyleIdx="0" presStyleCnt="3">
        <dgm:presLayoutVars>
          <dgm:bulletEnabled val="1"/>
        </dgm:presLayoutVars>
      </dgm:prSet>
      <dgm:spPr/>
      <dgm:t>
        <a:bodyPr/>
        <a:lstStyle/>
        <a:p>
          <a:endParaRPr lang="ru-RU"/>
        </a:p>
      </dgm:t>
    </dgm:pt>
    <dgm:pt modelId="{32F0BAEE-FDE9-4E59-A8D4-0DADF88F2023}" type="pres">
      <dgm:prSet presAssocID="{F44AFB8A-56C7-46CB-B198-DFF960813100}" presName="invisiNode" presStyleLbl="node1" presStyleIdx="0" presStyleCnt="3"/>
      <dgm:spPr/>
    </dgm:pt>
    <dgm:pt modelId="{7827AED4-C4E1-4434-A3CF-ABD095345911}" type="pres">
      <dgm:prSet presAssocID="{F44AFB8A-56C7-46CB-B198-DFF960813100}"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dgm:spPr>
    </dgm:pt>
    <dgm:pt modelId="{D318C047-59AB-411B-A995-8F6146AD6409}" type="pres">
      <dgm:prSet presAssocID="{8CCB3873-923B-4652-9380-059133553F8B}" presName="sibTrans" presStyleLbl="sibTrans2D1" presStyleIdx="0" presStyleCnt="0"/>
      <dgm:spPr/>
      <dgm:t>
        <a:bodyPr/>
        <a:lstStyle/>
        <a:p>
          <a:endParaRPr lang="ru-RU"/>
        </a:p>
      </dgm:t>
    </dgm:pt>
    <dgm:pt modelId="{F3C6C6E4-15B3-46A2-83A0-1CD49F559736}" type="pres">
      <dgm:prSet presAssocID="{47358B50-6503-4C6B-AAC2-E51B7E0D99BA}" presName="compNode" presStyleCnt="0"/>
      <dgm:spPr/>
    </dgm:pt>
    <dgm:pt modelId="{BEB1CA1E-95B8-4224-9AFE-CE0801E6BF7F}" type="pres">
      <dgm:prSet presAssocID="{47358B50-6503-4C6B-AAC2-E51B7E0D99BA}" presName="bkgdShape" presStyleLbl="node1" presStyleIdx="1" presStyleCnt="3"/>
      <dgm:spPr/>
      <dgm:t>
        <a:bodyPr/>
        <a:lstStyle/>
        <a:p>
          <a:endParaRPr lang="ru-RU"/>
        </a:p>
      </dgm:t>
    </dgm:pt>
    <dgm:pt modelId="{C8314545-247F-4E61-886C-4B65E86EE786}" type="pres">
      <dgm:prSet presAssocID="{47358B50-6503-4C6B-AAC2-E51B7E0D99BA}" presName="nodeTx" presStyleLbl="node1" presStyleIdx="1" presStyleCnt="3">
        <dgm:presLayoutVars>
          <dgm:bulletEnabled val="1"/>
        </dgm:presLayoutVars>
      </dgm:prSet>
      <dgm:spPr/>
      <dgm:t>
        <a:bodyPr/>
        <a:lstStyle/>
        <a:p>
          <a:endParaRPr lang="ru-RU"/>
        </a:p>
      </dgm:t>
    </dgm:pt>
    <dgm:pt modelId="{6422C516-58F9-44D3-9014-BECB772ACCD9}" type="pres">
      <dgm:prSet presAssocID="{47358B50-6503-4C6B-AAC2-E51B7E0D99BA}" presName="invisiNode" presStyleLbl="node1" presStyleIdx="1" presStyleCnt="3"/>
      <dgm:spPr/>
    </dgm:pt>
    <dgm:pt modelId="{E9299499-1E6C-4B6D-A4A2-32A9322D3791}" type="pres">
      <dgm:prSet presAssocID="{47358B50-6503-4C6B-AAC2-E51B7E0D99BA}" presName="imagNode" presStyleLbl="fgImgPlace1" presStyleIdx="1" presStyleCnt="3"/>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pt>
    <dgm:pt modelId="{24DFEA3F-3B3D-41B2-9BE0-776770F8EDC1}" type="pres">
      <dgm:prSet presAssocID="{AE0E8BBA-EACB-4BB7-98EB-401439A79B91}" presName="sibTrans" presStyleLbl="sibTrans2D1" presStyleIdx="0" presStyleCnt="0"/>
      <dgm:spPr/>
      <dgm:t>
        <a:bodyPr/>
        <a:lstStyle/>
        <a:p>
          <a:endParaRPr lang="ru-RU"/>
        </a:p>
      </dgm:t>
    </dgm:pt>
    <dgm:pt modelId="{4FBC0121-C7EE-49CB-AE2D-1D8A95B6BC2F}" type="pres">
      <dgm:prSet presAssocID="{579E20A4-10CC-4FA2-ACC5-EBE7BEB3B594}" presName="compNode" presStyleCnt="0"/>
      <dgm:spPr/>
    </dgm:pt>
    <dgm:pt modelId="{4D126F51-E5EC-422F-816C-83D1757BEFE4}" type="pres">
      <dgm:prSet presAssocID="{579E20A4-10CC-4FA2-ACC5-EBE7BEB3B594}" presName="bkgdShape" presStyleLbl="node1" presStyleIdx="2" presStyleCnt="3"/>
      <dgm:spPr/>
      <dgm:t>
        <a:bodyPr/>
        <a:lstStyle/>
        <a:p>
          <a:endParaRPr lang="ru-RU"/>
        </a:p>
      </dgm:t>
    </dgm:pt>
    <dgm:pt modelId="{6A58BEF1-13A4-4ADD-AF8E-2FBC5BE3BC16}" type="pres">
      <dgm:prSet presAssocID="{579E20A4-10CC-4FA2-ACC5-EBE7BEB3B594}" presName="nodeTx" presStyleLbl="node1" presStyleIdx="2" presStyleCnt="3">
        <dgm:presLayoutVars>
          <dgm:bulletEnabled val="1"/>
        </dgm:presLayoutVars>
      </dgm:prSet>
      <dgm:spPr/>
      <dgm:t>
        <a:bodyPr/>
        <a:lstStyle/>
        <a:p>
          <a:endParaRPr lang="ru-RU"/>
        </a:p>
      </dgm:t>
    </dgm:pt>
    <dgm:pt modelId="{A7BDED64-7E60-499D-8D78-0D1521E4282D}" type="pres">
      <dgm:prSet presAssocID="{579E20A4-10CC-4FA2-ACC5-EBE7BEB3B594}" presName="invisiNode" presStyleLbl="node1" presStyleIdx="2" presStyleCnt="3"/>
      <dgm:spPr/>
    </dgm:pt>
    <dgm:pt modelId="{DDBF822F-F029-48C3-8939-83653906509D}" type="pres">
      <dgm:prSet presAssocID="{579E20A4-10CC-4FA2-ACC5-EBE7BEB3B594}" presName="imagNode" presStyleLbl="fgImgPlace1" presStyleIdx="2" presStyleCnt="3"/>
      <dgm:spPr>
        <a:blipFill>
          <a:blip xmlns:r="http://schemas.openxmlformats.org/officeDocument/2006/relationships" r:embed="rId3">
            <a:extLst>
              <a:ext uri="{28A0092B-C50C-407E-A947-70E740481C1C}">
                <a14:useLocalDpi xmlns:a14="http://schemas.microsoft.com/office/drawing/2010/main" val="0"/>
              </a:ext>
            </a:extLst>
          </a:blip>
          <a:srcRect/>
          <a:stretch>
            <a:fillRect l="-30000" r="-30000"/>
          </a:stretch>
        </a:blipFill>
      </dgm:spPr>
    </dgm:pt>
  </dgm:ptLst>
  <dgm:cxnLst>
    <dgm:cxn modelId="{AE09C41D-B389-4B81-A47B-6B7203D55113}" type="presOf" srcId="{8CCB3873-923B-4652-9380-059133553F8B}" destId="{D318C047-59AB-411B-A995-8F6146AD6409}" srcOrd="0" destOrd="0" presId="urn:microsoft.com/office/officeart/2005/8/layout/hList7"/>
    <dgm:cxn modelId="{DFAC47A9-2472-4553-AEE6-05B48D24BEC0}" srcId="{DF52DCAE-1A0C-4498-8FF0-CA6E27242CDC}" destId="{579E20A4-10CC-4FA2-ACC5-EBE7BEB3B594}" srcOrd="2" destOrd="0" parTransId="{479C1E7D-1ED0-4E7A-83D4-21DBF54DC28B}" sibTransId="{6098C8E7-614B-43FF-AFFD-BE8BDDD87B8F}"/>
    <dgm:cxn modelId="{55C660DB-DAA5-4925-9E12-EBD548EE7B33}" type="presOf" srcId="{47358B50-6503-4C6B-AAC2-E51B7E0D99BA}" destId="{C8314545-247F-4E61-886C-4B65E86EE786}" srcOrd="1" destOrd="0" presId="urn:microsoft.com/office/officeart/2005/8/layout/hList7"/>
    <dgm:cxn modelId="{E59E593D-05B0-43A1-B12C-0982AC72C7FB}" srcId="{DF52DCAE-1A0C-4498-8FF0-CA6E27242CDC}" destId="{47358B50-6503-4C6B-AAC2-E51B7E0D99BA}" srcOrd="1" destOrd="0" parTransId="{59D904F6-1EF9-426E-BC5C-64EB92E00D7B}" sibTransId="{AE0E8BBA-EACB-4BB7-98EB-401439A79B91}"/>
    <dgm:cxn modelId="{3D928DA0-DA58-4AEF-8720-5A4C053ECE92}" type="presOf" srcId="{579E20A4-10CC-4FA2-ACC5-EBE7BEB3B594}" destId="{6A58BEF1-13A4-4ADD-AF8E-2FBC5BE3BC16}" srcOrd="1" destOrd="0" presId="urn:microsoft.com/office/officeart/2005/8/layout/hList7"/>
    <dgm:cxn modelId="{0A96A2D4-D223-423B-911A-1DB0BB0FFE3E}" type="presOf" srcId="{579E20A4-10CC-4FA2-ACC5-EBE7BEB3B594}" destId="{4D126F51-E5EC-422F-816C-83D1757BEFE4}" srcOrd="0" destOrd="0" presId="urn:microsoft.com/office/officeart/2005/8/layout/hList7"/>
    <dgm:cxn modelId="{03C7F3A7-A252-4D5F-AFD9-50F99F98E804}" type="presOf" srcId="{47358B50-6503-4C6B-AAC2-E51B7E0D99BA}" destId="{BEB1CA1E-95B8-4224-9AFE-CE0801E6BF7F}" srcOrd="0" destOrd="0" presId="urn:microsoft.com/office/officeart/2005/8/layout/hList7"/>
    <dgm:cxn modelId="{D30B2F02-4E23-4279-86C6-D38256331E12}" type="presOf" srcId="{F44AFB8A-56C7-46CB-B198-DFF960813100}" destId="{CE6F47C0-9E8C-478B-AEF1-DE675EB9A51B}" srcOrd="0" destOrd="0" presId="urn:microsoft.com/office/officeart/2005/8/layout/hList7"/>
    <dgm:cxn modelId="{7D50AC42-093B-4654-85A5-32A6DDA86A7D}" type="presOf" srcId="{AE0E8BBA-EACB-4BB7-98EB-401439A79B91}" destId="{24DFEA3F-3B3D-41B2-9BE0-776770F8EDC1}" srcOrd="0" destOrd="0" presId="urn:microsoft.com/office/officeart/2005/8/layout/hList7"/>
    <dgm:cxn modelId="{BAE314B4-715B-4E35-AC92-FFCFE746A9A5}" type="presOf" srcId="{F44AFB8A-56C7-46CB-B198-DFF960813100}" destId="{952C5DCA-CD09-4825-8E52-4E2A465A7F0B}" srcOrd="1" destOrd="0" presId="urn:microsoft.com/office/officeart/2005/8/layout/hList7"/>
    <dgm:cxn modelId="{3AE8A64B-2599-4D93-A90E-BBF560E09FC4}" srcId="{DF52DCAE-1A0C-4498-8FF0-CA6E27242CDC}" destId="{F44AFB8A-56C7-46CB-B198-DFF960813100}" srcOrd="0" destOrd="0" parTransId="{8E56CDB9-C487-4709-8C62-3D9694CFA924}" sibTransId="{8CCB3873-923B-4652-9380-059133553F8B}"/>
    <dgm:cxn modelId="{1730EDCB-22A6-488A-84C9-F3EA793E74A0}" type="presOf" srcId="{DF52DCAE-1A0C-4498-8FF0-CA6E27242CDC}" destId="{4F487F29-0EFE-42F7-911E-EB2C8F5B2A39}" srcOrd="0" destOrd="0" presId="urn:microsoft.com/office/officeart/2005/8/layout/hList7"/>
    <dgm:cxn modelId="{96FCDA33-E71E-4600-9374-912A26DBA637}" type="presParOf" srcId="{4F487F29-0EFE-42F7-911E-EB2C8F5B2A39}" destId="{842DB3A7-C405-4FE2-ACA8-6162200FA987}" srcOrd="0" destOrd="0" presId="urn:microsoft.com/office/officeart/2005/8/layout/hList7"/>
    <dgm:cxn modelId="{BA375E88-FE8B-406E-81C3-209079C39AEC}" type="presParOf" srcId="{4F487F29-0EFE-42F7-911E-EB2C8F5B2A39}" destId="{39A0A02C-976F-47E7-982C-C8F966E6E658}" srcOrd="1" destOrd="0" presId="urn:microsoft.com/office/officeart/2005/8/layout/hList7"/>
    <dgm:cxn modelId="{242D2F89-7FCF-4A46-8D46-991BFBCE079D}" type="presParOf" srcId="{39A0A02C-976F-47E7-982C-C8F966E6E658}" destId="{03A507F9-CDAF-4F61-9DA3-503B576DDED6}" srcOrd="0" destOrd="0" presId="urn:microsoft.com/office/officeart/2005/8/layout/hList7"/>
    <dgm:cxn modelId="{20B2447F-413A-4122-ABC3-3F4E3CD42309}" type="presParOf" srcId="{03A507F9-CDAF-4F61-9DA3-503B576DDED6}" destId="{CE6F47C0-9E8C-478B-AEF1-DE675EB9A51B}" srcOrd="0" destOrd="0" presId="urn:microsoft.com/office/officeart/2005/8/layout/hList7"/>
    <dgm:cxn modelId="{092B3C5A-F994-4CA2-B8C7-59ADC498E20A}" type="presParOf" srcId="{03A507F9-CDAF-4F61-9DA3-503B576DDED6}" destId="{952C5DCA-CD09-4825-8E52-4E2A465A7F0B}" srcOrd="1" destOrd="0" presId="urn:microsoft.com/office/officeart/2005/8/layout/hList7"/>
    <dgm:cxn modelId="{D7205A5E-A748-401A-B5D7-0192325B3AD8}" type="presParOf" srcId="{03A507F9-CDAF-4F61-9DA3-503B576DDED6}" destId="{32F0BAEE-FDE9-4E59-A8D4-0DADF88F2023}" srcOrd="2" destOrd="0" presId="urn:microsoft.com/office/officeart/2005/8/layout/hList7"/>
    <dgm:cxn modelId="{93385DE6-F891-43CB-A28A-420124B8AD71}" type="presParOf" srcId="{03A507F9-CDAF-4F61-9DA3-503B576DDED6}" destId="{7827AED4-C4E1-4434-A3CF-ABD095345911}" srcOrd="3" destOrd="0" presId="urn:microsoft.com/office/officeart/2005/8/layout/hList7"/>
    <dgm:cxn modelId="{73A282B7-68BD-4676-881B-3D5C0D66FBD5}" type="presParOf" srcId="{39A0A02C-976F-47E7-982C-C8F966E6E658}" destId="{D318C047-59AB-411B-A995-8F6146AD6409}" srcOrd="1" destOrd="0" presId="urn:microsoft.com/office/officeart/2005/8/layout/hList7"/>
    <dgm:cxn modelId="{D8E39991-26A6-4847-BC32-8DB5D7AA5923}" type="presParOf" srcId="{39A0A02C-976F-47E7-982C-C8F966E6E658}" destId="{F3C6C6E4-15B3-46A2-83A0-1CD49F559736}" srcOrd="2" destOrd="0" presId="urn:microsoft.com/office/officeart/2005/8/layout/hList7"/>
    <dgm:cxn modelId="{D684177B-4DCF-4C10-AD6A-CA5689B99788}" type="presParOf" srcId="{F3C6C6E4-15B3-46A2-83A0-1CD49F559736}" destId="{BEB1CA1E-95B8-4224-9AFE-CE0801E6BF7F}" srcOrd="0" destOrd="0" presId="urn:microsoft.com/office/officeart/2005/8/layout/hList7"/>
    <dgm:cxn modelId="{EA35F82C-C754-4E23-8379-C1F1ECAF15E4}" type="presParOf" srcId="{F3C6C6E4-15B3-46A2-83A0-1CD49F559736}" destId="{C8314545-247F-4E61-886C-4B65E86EE786}" srcOrd="1" destOrd="0" presId="urn:microsoft.com/office/officeart/2005/8/layout/hList7"/>
    <dgm:cxn modelId="{A8F202B5-D2BD-4322-BA5B-17DE1CBD64E1}" type="presParOf" srcId="{F3C6C6E4-15B3-46A2-83A0-1CD49F559736}" destId="{6422C516-58F9-44D3-9014-BECB772ACCD9}" srcOrd="2" destOrd="0" presId="urn:microsoft.com/office/officeart/2005/8/layout/hList7"/>
    <dgm:cxn modelId="{521FFF1A-C2CE-404C-94CE-D05FA0A37B79}" type="presParOf" srcId="{F3C6C6E4-15B3-46A2-83A0-1CD49F559736}" destId="{E9299499-1E6C-4B6D-A4A2-32A9322D3791}" srcOrd="3" destOrd="0" presId="urn:microsoft.com/office/officeart/2005/8/layout/hList7"/>
    <dgm:cxn modelId="{44A3B31A-706E-4E90-BBFB-75303EC70B05}" type="presParOf" srcId="{39A0A02C-976F-47E7-982C-C8F966E6E658}" destId="{24DFEA3F-3B3D-41B2-9BE0-776770F8EDC1}" srcOrd="3" destOrd="0" presId="urn:microsoft.com/office/officeart/2005/8/layout/hList7"/>
    <dgm:cxn modelId="{64F8569D-FDDA-4D02-B628-B649215EFA0B}" type="presParOf" srcId="{39A0A02C-976F-47E7-982C-C8F966E6E658}" destId="{4FBC0121-C7EE-49CB-AE2D-1D8A95B6BC2F}" srcOrd="4" destOrd="0" presId="urn:microsoft.com/office/officeart/2005/8/layout/hList7"/>
    <dgm:cxn modelId="{BCEB28BF-51E9-465A-B022-5A40FBDBEEC5}" type="presParOf" srcId="{4FBC0121-C7EE-49CB-AE2D-1D8A95B6BC2F}" destId="{4D126F51-E5EC-422F-816C-83D1757BEFE4}" srcOrd="0" destOrd="0" presId="urn:microsoft.com/office/officeart/2005/8/layout/hList7"/>
    <dgm:cxn modelId="{4C3BED3D-8D34-4955-B214-2480E14739C8}" type="presParOf" srcId="{4FBC0121-C7EE-49CB-AE2D-1D8A95B6BC2F}" destId="{6A58BEF1-13A4-4ADD-AF8E-2FBC5BE3BC16}" srcOrd="1" destOrd="0" presId="urn:microsoft.com/office/officeart/2005/8/layout/hList7"/>
    <dgm:cxn modelId="{7AA08F5B-95C0-478A-93D7-42D588719A3D}" type="presParOf" srcId="{4FBC0121-C7EE-49CB-AE2D-1D8A95B6BC2F}" destId="{A7BDED64-7E60-499D-8D78-0D1521E4282D}" srcOrd="2" destOrd="0" presId="urn:microsoft.com/office/officeart/2005/8/layout/hList7"/>
    <dgm:cxn modelId="{B858359D-39D7-4B57-9A5D-30E35A5BDF68}" type="presParOf" srcId="{4FBC0121-C7EE-49CB-AE2D-1D8A95B6BC2F}" destId="{DDBF822F-F029-48C3-8939-83653906509D}"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03778D-7AAE-4557-AB89-861F83BF53E4}"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ru-RU"/>
        </a:p>
      </dgm:t>
    </dgm:pt>
    <dgm:pt modelId="{285769CC-07F6-422C-879B-CAD1F199CA6B}">
      <dgm:prSet phldrT="[Текст]"/>
      <dgm:spPr/>
      <dgm:t>
        <a:bodyPr/>
        <a:lstStyle/>
        <a:p>
          <a:r>
            <a:rPr lang="uk-UA" noProof="0" dirty="0" smtClean="0"/>
            <a:t>Власник або ветеринарний лікар </a:t>
          </a:r>
          <a:endParaRPr lang="uk-UA" noProof="0" dirty="0"/>
        </a:p>
      </dgm:t>
    </dgm:pt>
    <dgm:pt modelId="{1B72B9C6-0261-492B-B3F4-5A79B19B2D5F}" type="parTrans" cxnId="{DB9DA02D-D5D9-4A31-BDF7-1AA903A9C56A}">
      <dgm:prSet/>
      <dgm:spPr/>
      <dgm:t>
        <a:bodyPr/>
        <a:lstStyle/>
        <a:p>
          <a:endParaRPr lang="uk-UA" noProof="0" dirty="0"/>
        </a:p>
      </dgm:t>
    </dgm:pt>
    <dgm:pt modelId="{7178258E-3295-4B74-98CB-ED2E89BE916E}" type="sibTrans" cxnId="{DB9DA02D-D5D9-4A31-BDF7-1AA903A9C56A}">
      <dgm:prSet/>
      <dgm:spPr/>
      <dgm:t>
        <a:bodyPr/>
        <a:lstStyle/>
        <a:p>
          <a:endParaRPr lang="uk-UA" noProof="0" dirty="0"/>
        </a:p>
      </dgm:t>
    </dgm:pt>
    <dgm:pt modelId="{9A0F88F0-B429-4703-9248-1DD525FCD957}">
      <dgm:prSet phldrT="[Текст]"/>
      <dgm:spPr/>
      <dgm:t>
        <a:bodyPr/>
        <a:lstStyle/>
        <a:p>
          <a:r>
            <a:rPr lang="uk-UA" noProof="0" dirty="0" smtClean="0"/>
            <a:t>Негайно повідомляє про підозру </a:t>
          </a:r>
          <a:r>
            <a:rPr lang="uk-UA" b="0" i="0" noProof="0" dirty="0" smtClean="0"/>
            <a:t>головного державного інспектора ветеринарної медицини відповідної території</a:t>
          </a:r>
          <a:endParaRPr lang="uk-UA" noProof="0" dirty="0"/>
        </a:p>
      </dgm:t>
    </dgm:pt>
    <dgm:pt modelId="{6B4B95E4-55B4-46DC-8C57-7FE57DA7DA33}" type="parTrans" cxnId="{6ECD2387-CD94-4F42-B700-5E77C214A7FF}">
      <dgm:prSet/>
      <dgm:spPr/>
      <dgm:t>
        <a:bodyPr/>
        <a:lstStyle/>
        <a:p>
          <a:endParaRPr lang="uk-UA" noProof="0" dirty="0"/>
        </a:p>
      </dgm:t>
    </dgm:pt>
    <dgm:pt modelId="{AE62C038-6654-4483-9BDD-0F11B4B7EA1E}" type="sibTrans" cxnId="{6ECD2387-CD94-4F42-B700-5E77C214A7FF}">
      <dgm:prSet/>
      <dgm:spPr/>
      <dgm:t>
        <a:bodyPr/>
        <a:lstStyle/>
        <a:p>
          <a:endParaRPr lang="uk-UA" noProof="0" dirty="0"/>
        </a:p>
      </dgm:t>
    </dgm:pt>
    <dgm:pt modelId="{4F3D6E6E-E287-4B1F-8009-FAF68E84B1A1}">
      <dgm:prSet phldrT="[Текст]"/>
      <dgm:spPr/>
      <dgm:t>
        <a:bodyPr/>
        <a:lstStyle/>
        <a:p>
          <a:r>
            <a:rPr lang="uk-UA" noProof="0" dirty="0" smtClean="0"/>
            <a:t>Інспектор території</a:t>
          </a:r>
          <a:endParaRPr lang="uk-UA" noProof="0" dirty="0"/>
        </a:p>
      </dgm:t>
    </dgm:pt>
    <dgm:pt modelId="{3B784988-1283-42DA-AC9D-B1711F7DC2E0}" type="parTrans" cxnId="{6713FCC8-C291-4097-851C-AA7E98BDCAA4}">
      <dgm:prSet/>
      <dgm:spPr/>
      <dgm:t>
        <a:bodyPr/>
        <a:lstStyle/>
        <a:p>
          <a:endParaRPr lang="uk-UA" noProof="0" dirty="0"/>
        </a:p>
      </dgm:t>
    </dgm:pt>
    <dgm:pt modelId="{8D5CD2C9-427E-424C-B819-40B58C715C8B}" type="sibTrans" cxnId="{6713FCC8-C291-4097-851C-AA7E98BDCAA4}">
      <dgm:prSet/>
      <dgm:spPr/>
      <dgm:t>
        <a:bodyPr/>
        <a:lstStyle/>
        <a:p>
          <a:endParaRPr lang="uk-UA" noProof="0" dirty="0"/>
        </a:p>
      </dgm:t>
    </dgm:pt>
    <dgm:pt modelId="{62C791C3-3735-4A83-8EE5-3E0A9CCF48B3}">
      <dgm:prSet phldrT="[Текст]"/>
      <dgm:spPr/>
      <dgm:t>
        <a:bodyPr/>
        <a:lstStyle/>
        <a:p>
          <a:r>
            <a:rPr lang="uk-UA" noProof="0" dirty="0" smtClean="0"/>
            <a:t>Негайно повідомляє </a:t>
          </a:r>
          <a:r>
            <a:rPr lang="uk-UA" b="0" i="0" noProof="0" dirty="0" smtClean="0"/>
            <a:t> Головного державного інспектора ветеринарної медицини області про виникнення підозри</a:t>
          </a:r>
          <a:endParaRPr lang="uk-UA" noProof="0" dirty="0"/>
        </a:p>
      </dgm:t>
    </dgm:pt>
    <dgm:pt modelId="{82F2AF67-0D0A-4D1C-82E7-967D90E9E8E0}" type="parTrans" cxnId="{0740D255-9CFD-466A-A7CF-27C64430FD9F}">
      <dgm:prSet/>
      <dgm:spPr/>
      <dgm:t>
        <a:bodyPr/>
        <a:lstStyle/>
        <a:p>
          <a:endParaRPr lang="uk-UA" noProof="0" dirty="0"/>
        </a:p>
      </dgm:t>
    </dgm:pt>
    <dgm:pt modelId="{E56A3025-178E-4A89-A25E-6FC9D601D7EA}" type="sibTrans" cxnId="{0740D255-9CFD-466A-A7CF-27C64430FD9F}">
      <dgm:prSet/>
      <dgm:spPr/>
      <dgm:t>
        <a:bodyPr/>
        <a:lstStyle/>
        <a:p>
          <a:endParaRPr lang="uk-UA" noProof="0" dirty="0"/>
        </a:p>
      </dgm:t>
    </dgm:pt>
    <dgm:pt modelId="{D9FCF952-FFB1-4B5E-A7BB-05B92ACCDB98}">
      <dgm:prSet phldrT="[Текст]"/>
      <dgm:spPr/>
      <dgm:t>
        <a:bodyPr/>
        <a:lstStyle/>
        <a:p>
          <a:r>
            <a:rPr lang="uk-UA" noProof="0" dirty="0" smtClean="0"/>
            <a:t>Інспектор області</a:t>
          </a:r>
          <a:endParaRPr lang="uk-UA" noProof="0" dirty="0"/>
        </a:p>
      </dgm:t>
    </dgm:pt>
    <dgm:pt modelId="{A73D1E71-25F4-4F89-9F40-A11BF11F9D5E}" type="parTrans" cxnId="{B17DE74A-1216-45B4-84A7-2DBC740D10D3}">
      <dgm:prSet/>
      <dgm:spPr/>
      <dgm:t>
        <a:bodyPr/>
        <a:lstStyle/>
        <a:p>
          <a:endParaRPr lang="uk-UA" noProof="0" dirty="0"/>
        </a:p>
      </dgm:t>
    </dgm:pt>
    <dgm:pt modelId="{31FF8928-3A68-4397-A9B6-4209D6EF6EB2}" type="sibTrans" cxnId="{B17DE74A-1216-45B4-84A7-2DBC740D10D3}">
      <dgm:prSet/>
      <dgm:spPr/>
      <dgm:t>
        <a:bodyPr/>
        <a:lstStyle/>
        <a:p>
          <a:endParaRPr lang="uk-UA" noProof="0" dirty="0"/>
        </a:p>
      </dgm:t>
    </dgm:pt>
    <dgm:pt modelId="{3B9D9342-C609-457F-B6E1-A3E10531C47A}">
      <dgm:prSet phldrT="[Текст]"/>
      <dgm:spPr/>
      <dgm:t>
        <a:bodyPr/>
        <a:lstStyle/>
        <a:p>
          <a:r>
            <a:rPr lang="uk-UA" b="0" i="0" noProof="0" dirty="0" smtClean="0"/>
            <a:t>Негайно доповідає  Головному державному інспектору ветеринарної медицини України.</a:t>
          </a:r>
          <a:endParaRPr lang="uk-UA" noProof="0" dirty="0"/>
        </a:p>
      </dgm:t>
    </dgm:pt>
    <dgm:pt modelId="{D5BA693A-D6E9-4BB4-9C4C-52E612D17D00}" type="parTrans" cxnId="{D85B81D9-E217-4294-BAAC-1DFD6D584F5A}">
      <dgm:prSet/>
      <dgm:spPr/>
      <dgm:t>
        <a:bodyPr/>
        <a:lstStyle/>
        <a:p>
          <a:endParaRPr lang="uk-UA" noProof="0" dirty="0"/>
        </a:p>
      </dgm:t>
    </dgm:pt>
    <dgm:pt modelId="{AB00C5F7-A9F7-43CC-A5C6-04C7CB2FB2C1}" type="sibTrans" cxnId="{D85B81D9-E217-4294-BAAC-1DFD6D584F5A}">
      <dgm:prSet/>
      <dgm:spPr/>
      <dgm:t>
        <a:bodyPr/>
        <a:lstStyle/>
        <a:p>
          <a:endParaRPr lang="uk-UA" noProof="0" dirty="0"/>
        </a:p>
      </dgm:t>
    </dgm:pt>
    <dgm:pt modelId="{077C7376-0200-475E-A6DF-634AFB7C798C}" type="pres">
      <dgm:prSet presAssocID="{9F03778D-7AAE-4557-AB89-861F83BF53E4}" presName="Name0" presStyleCnt="0">
        <dgm:presLayoutVars>
          <dgm:chMax val="5"/>
          <dgm:chPref val="5"/>
          <dgm:dir/>
          <dgm:animLvl val="lvl"/>
        </dgm:presLayoutVars>
      </dgm:prSet>
      <dgm:spPr/>
      <dgm:t>
        <a:bodyPr/>
        <a:lstStyle/>
        <a:p>
          <a:endParaRPr lang="ru-RU"/>
        </a:p>
      </dgm:t>
    </dgm:pt>
    <dgm:pt modelId="{D8C18580-8CA9-4120-BE70-31F9B7917E89}" type="pres">
      <dgm:prSet presAssocID="{285769CC-07F6-422C-879B-CAD1F199CA6B}" presName="parentText1" presStyleLbl="node1" presStyleIdx="0" presStyleCnt="3">
        <dgm:presLayoutVars>
          <dgm:chMax/>
          <dgm:chPref val="3"/>
          <dgm:bulletEnabled val="1"/>
        </dgm:presLayoutVars>
      </dgm:prSet>
      <dgm:spPr/>
      <dgm:t>
        <a:bodyPr/>
        <a:lstStyle/>
        <a:p>
          <a:endParaRPr lang="ru-RU"/>
        </a:p>
      </dgm:t>
    </dgm:pt>
    <dgm:pt modelId="{84673A6D-4EE1-4F57-BBF9-5BC45E21F0AA}" type="pres">
      <dgm:prSet presAssocID="{285769CC-07F6-422C-879B-CAD1F199CA6B}" presName="childText1" presStyleLbl="solidAlignAcc1" presStyleIdx="0" presStyleCnt="3">
        <dgm:presLayoutVars>
          <dgm:chMax val="0"/>
          <dgm:chPref val="0"/>
          <dgm:bulletEnabled val="1"/>
        </dgm:presLayoutVars>
      </dgm:prSet>
      <dgm:spPr/>
      <dgm:t>
        <a:bodyPr/>
        <a:lstStyle/>
        <a:p>
          <a:endParaRPr lang="ru-RU"/>
        </a:p>
      </dgm:t>
    </dgm:pt>
    <dgm:pt modelId="{09F3D63B-F906-4298-BFBF-25D3F9BAAABA}" type="pres">
      <dgm:prSet presAssocID="{4F3D6E6E-E287-4B1F-8009-FAF68E84B1A1}" presName="parentText2" presStyleLbl="node1" presStyleIdx="1" presStyleCnt="3">
        <dgm:presLayoutVars>
          <dgm:chMax/>
          <dgm:chPref val="3"/>
          <dgm:bulletEnabled val="1"/>
        </dgm:presLayoutVars>
      </dgm:prSet>
      <dgm:spPr/>
      <dgm:t>
        <a:bodyPr/>
        <a:lstStyle/>
        <a:p>
          <a:endParaRPr lang="ru-RU"/>
        </a:p>
      </dgm:t>
    </dgm:pt>
    <dgm:pt modelId="{948E429D-0025-4CCA-AF72-90862F87C97D}" type="pres">
      <dgm:prSet presAssocID="{4F3D6E6E-E287-4B1F-8009-FAF68E84B1A1}" presName="childText2" presStyleLbl="solidAlignAcc1" presStyleIdx="1" presStyleCnt="3">
        <dgm:presLayoutVars>
          <dgm:chMax val="0"/>
          <dgm:chPref val="0"/>
          <dgm:bulletEnabled val="1"/>
        </dgm:presLayoutVars>
      </dgm:prSet>
      <dgm:spPr/>
      <dgm:t>
        <a:bodyPr/>
        <a:lstStyle/>
        <a:p>
          <a:endParaRPr lang="ru-RU"/>
        </a:p>
      </dgm:t>
    </dgm:pt>
    <dgm:pt modelId="{30A591B9-5CF5-4F74-B861-E33A628FD929}" type="pres">
      <dgm:prSet presAssocID="{D9FCF952-FFB1-4B5E-A7BB-05B92ACCDB98}" presName="parentText3" presStyleLbl="node1" presStyleIdx="2" presStyleCnt="3">
        <dgm:presLayoutVars>
          <dgm:chMax/>
          <dgm:chPref val="3"/>
          <dgm:bulletEnabled val="1"/>
        </dgm:presLayoutVars>
      </dgm:prSet>
      <dgm:spPr/>
      <dgm:t>
        <a:bodyPr/>
        <a:lstStyle/>
        <a:p>
          <a:endParaRPr lang="ru-RU"/>
        </a:p>
      </dgm:t>
    </dgm:pt>
    <dgm:pt modelId="{4EA7B3A4-3644-444F-A146-7683AA26F724}" type="pres">
      <dgm:prSet presAssocID="{D9FCF952-FFB1-4B5E-A7BB-05B92ACCDB98}" presName="childText3" presStyleLbl="solidAlignAcc1" presStyleIdx="2" presStyleCnt="3">
        <dgm:presLayoutVars>
          <dgm:chMax val="0"/>
          <dgm:chPref val="0"/>
          <dgm:bulletEnabled val="1"/>
        </dgm:presLayoutVars>
      </dgm:prSet>
      <dgm:spPr/>
      <dgm:t>
        <a:bodyPr/>
        <a:lstStyle/>
        <a:p>
          <a:endParaRPr lang="ru-RU"/>
        </a:p>
      </dgm:t>
    </dgm:pt>
  </dgm:ptLst>
  <dgm:cxnLst>
    <dgm:cxn modelId="{6E7B8911-2D60-4919-8118-580D05702D58}" type="presOf" srcId="{285769CC-07F6-422C-879B-CAD1F199CA6B}" destId="{D8C18580-8CA9-4120-BE70-31F9B7917E89}" srcOrd="0" destOrd="0" presId="urn:microsoft.com/office/officeart/2009/3/layout/IncreasingArrowsProcess"/>
    <dgm:cxn modelId="{6ECD2387-CD94-4F42-B700-5E77C214A7FF}" srcId="{285769CC-07F6-422C-879B-CAD1F199CA6B}" destId="{9A0F88F0-B429-4703-9248-1DD525FCD957}" srcOrd="0" destOrd="0" parTransId="{6B4B95E4-55B4-46DC-8C57-7FE57DA7DA33}" sibTransId="{AE62C038-6654-4483-9BDD-0F11B4B7EA1E}"/>
    <dgm:cxn modelId="{327376E1-331B-449E-BB00-E078D43C655F}" type="presOf" srcId="{9A0F88F0-B429-4703-9248-1DD525FCD957}" destId="{84673A6D-4EE1-4F57-BBF9-5BC45E21F0AA}" srcOrd="0" destOrd="0" presId="urn:microsoft.com/office/officeart/2009/3/layout/IncreasingArrowsProcess"/>
    <dgm:cxn modelId="{353C2EF3-2006-400B-A93E-EBAA9D032F81}" type="presOf" srcId="{4F3D6E6E-E287-4B1F-8009-FAF68E84B1A1}" destId="{09F3D63B-F906-4298-BFBF-25D3F9BAAABA}" srcOrd="0" destOrd="0" presId="urn:microsoft.com/office/officeart/2009/3/layout/IncreasingArrowsProcess"/>
    <dgm:cxn modelId="{67A2632C-3A79-41B6-8176-35DD7BAE1C37}" type="presOf" srcId="{62C791C3-3735-4A83-8EE5-3E0A9CCF48B3}" destId="{948E429D-0025-4CCA-AF72-90862F87C97D}" srcOrd="0" destOrd="0" presId="urn:microsoft.com/office/officeart/2009/3/layout/IncreasingArrowsProcess"/>
    <dgm:cxn modelId="{D85B81D9-E217-4294-BAAC-1DFD6D584F5A}" srcId="{D9FCF952-FFB1-4B5E-A7BB-05B92ACCDB98}" destId="{3B9D9342-C609-457F-B6E1-A3E10531C47A}" srcOrd="0" destOrd="0" parTransId="{D5BA693A-D6E9-4BB4-9C4C-52E612D17D00}" sibTransId="{AB00C5F7-A9F7-43CC-A5C6-04C7CB2FB2C1}"/>
    <dgm:cxn modelId="{5AB1BD3E-6D82-4F19-88CF-B8573A34E550}" type="presOf" srcId="{9F03778D-7AAE-4557-AB89-861F83BF53E4}" destId="{077C7376-0200-475E-A6DF-634AFB7C798C}" srcOrd="0" destOrd="0" presId="urn:microsoft.com/office/officeart/2009/3/layout/IncreasingArrowsProcess"/>
    <dgm:cxn modelId="{DB9DA02D-D5D9-4A31-BDF7-1AA903A9C56A}" srcId="{9F03778D-7AAE-4557-AB89-861F83BF53E4}" destId="{285769CC-07F6-422C-879B-CAD1F199CA6B}" srcOrd="0" destOrd="0" parTransId="{1B72B9C6-0261-492B-B3F4-5A79B19B2D5F}" sibTransId="{7178258E-3295-4B74-98CB-ED2E89BE916E}"/>
    <dgm:cxn modelId="{6713FCC8-C291-4097-851C-AA7E98BDCAA4}" srcId="{9F03778D-7AAE-4557-AB89-861F83BF53E4}" destId="{4F3D6E6E-E287-4B1F-8009-FAF68E84B1A1}" srcOrd="1" destOrd="0" parTransId="{3B784988-1283-42DA-AC9D-B1711F7DC2E0}" sibTransId="{8D5CD2C9-427E-424C-B819-40B58C715C8B}"/>
    <dgm:cxn modelId="{9E29BCD7-8162-45EB-B363-562C967D45E9}" type="presOf" srcId="{D9FCF952-FFB1-4B5E-A7BB-05B92ACCDB98}" destId="{30A591B9-5CF5-4F74-B861-E33A628FD929}" srcOrd="0" destOrd="0" presId="urn:microsoft.com/office/officeart/2009/3/layout/IncreasingArrowsProcess"/>
    <dgm:cxn modelId="{31D4B871-BEAC-42DD-BB71-1D4033CFD701}" type="presOf" srcId="{3B9D9342-C609-457F-B6E1-A3E10531C47A}" destId="{4EA7B3A4-3644-444F-A146-7683AA26F724}" srcOrd="0" destOrd="0" presId="urn:microsoft.com/office/officeart/2009/3/layout/IncreasingArrowsProcess"/>
    <dgm:cxn modelId="{B17DE74A-1216-45B4-84A7-2DBC740D10D3}" srcId="{9F03778D-7AAE-4557-AB89-861F83BF53E4}" destId="{D9FCF952-FFB1-4B5E-A7BB-05B92ACCDB98}" srcOrd="2" destOrd="0" parTransId="{A73D1E71-25F4-4F89-9F40-A11BF11F9D5E}" sibTransId="{31FF8928-3A68-4397-A9B6-4209D6EF6EB2}"/>
    <dgm:cxn modelId="{0740D255-9CFD-466A-A7CF-27C64430FD9F}" srcId="{4F3D6E6E-E287-4B1F-8009-FAF68E84B1A1}" destId="{62C791C3-3735-4A83-8EE5-3E0A9CCF48B3}" srcOrd="0" destOrd="0" parTransId="{82F2AF67-0D0A-4D1C-82E7-967D90E9E8E0}" sibTransId="{E56A3025-178E-4A89-A25E-6FC9D601D7EA}"/>
    <dgm:cxn modelId="{43CD1C87-52A2-4665-BFB3-19EE8AEC71DC}" type="presParOf" srcId="{077C7376-0200-475E-A6DF-634AFB7C798C}" destId="{D8C18580-8CA9-4120-BE70-31F9B7917E89}" srcOrd="0" destOrd="0" presId="urn:microsoft.com/office/officeart/2009/3/layout/IncreasingArrowsProcess"/>
    <dgm:cxn modelId="{A2A6FD9B-2405-418C-A7DF-24767AF3C3DC}" type="presParOf" srcId="{077C7376-0200-475E-A6DF-634AFB7C798C}" destId="{84673A6D-4EE1-4F57-BBF9-5BC45E21F0AA}" srcOrd="1" destOrd="0" presId="urn:microsoft.com/office/officeart/2009/3/layout/IncreasingArrowsProcess"/>
    <dgm:cxn modelId="{C6914ADA-12F3-4E92-9439-7AA79E96BD52}" type="presParOf" srcId="{077C7376-0200-475E-A6DF-634AFB7C798C}" destId="{09F3D63B-F906-4298-BFBF-25D3F9BAAABA}" srcOrd="2" destOrd="0" presId="urn:microsoft.com/office/officeart/2009/3/layout/IncreasingArrowsProcess"/>
    <dgm:cxn modelId="{3D34D47E-0127-4AD6-BC56-52E363488E92}" type="presParOf" srcId="{077C7376-0200-475E-A6DF-634AFB7C798C}" destId="{948E429D-0025-4CCA-AF72-90862F87C97D}" srcOrd="3" destOrd="0" presId="urn:microsoft.com/office/officeart/2009/3/layout/IncreasingArrowsProcess"/>
    <dgm:cxn modelId="{B86D0B2B-3860-4A8B-94AF-442E2ED87DC5}" type="presParOf" srcId="{077C7376-0200-475E-A6DF-634AFB7C798C}" destId="{30A591B9-5CF5-4F74-B861-E33A628FD929}" srcOrd="4" destOrd="0" presId="urn:microsoft.com/office/officeart/2009/3/layout/IncreasingArrowsProcess"/>
    <dgm:cxn modelId="{38742E67-35C3-42FE-A5DC-0DE10A1260A0}" type="presParOf" srcId="{077C7376-0200-475E-A6DF-634AFB7C798C}" destId="{4EA7B3A4-3644-444F-A146-7683AA26F724}"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E0791B-31FF-4666-8C01-FADB11AC796C}"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lang="ru-RU"/>
        </a:p>
      </dgm:t>
    </dgm:pt>
    <dgm:pt modelId="{3037A7E4-F8D7-4046-98E1-298ABD32704A}">
      <dgm:prSet phldrT="[Текст]"/>
      <dgm:spPr/>
      <dgm:t>
        <a:bodyPr/>
        <a:lstStyle/>
        <a:p>
          <a:r>
            <a:rPr lang="ru-RU" b="0" i="0" dirty="0" err="1" smtClean="0"/>
            <a:t>Підозра</a:t>
          </a:r>
          <a:r>
            <a:rPr lang="ru-RU" b="0" i="0" dirty="0" smtClean="0"/>
            <a:t> на </a:t>
          </a:r>
          <a:r>
            <a:rPr lang="ru-RU" b="0" i="0" dirty="0" err="1" smtClean="0"/>
            <a:t>захворювання</a:t>
          </a:r>
          <a:r>
            <a:rPr lang="ru-RU" b="0" i="0" dirty="0" smtClean="0"/>
            <a:t> </a:t>
          </a:r>
          <a:r>
            <a:rPr lang="ru-RU" b="0" i="0" dirty="0" err="1" smtClean="0"/>
            <a:t>тварин</a:t>
          </a:r>
          <a:r>
            <a:rPr lang="ru-RU" b="0" i="0" dirty="0" smtClean="0"/>
            <a:t> на ящур в </a:t>
          </a:r>
          <a:r>
            <a:rPr lang="ru-RU" b="0" i="0" dirty="0" err="1" smtClean="0"/>
            <a:t>дикій</a:t>
          </a:r>
          <a:r>
            <a:rPr lang="ru-RU" b="0" i="0" dirty="0" smtClean="0"/>
            <a:t> </a:t>
          </a:r>
          <a:r>
            <a:rPr lang="ru-RU" b="0" i="0" dirty="0" err="1" smtClean="0"/>
            <a:t>фауні</a:t>
          </a:r>
          <a:endParaRPr lang="ru-RU" dirty="0"/>
        </a:p>
      </dgm:t>
    </dgm:pt>
    <dgm:pt modelId="{51019AEE-18DD-4F57-8D38-287283686FFF}" type="parTrans" cxnId="{5CD9D8A1-4FF7-447C-95DF-BD5470CC643C}">
      <dgm:prSet/>
      <dgm:spPr/>
      <dgm:t>
        <a:bodyPr/>
        <a:lstStyle/>
        <a:p>
          <a:endParaRPr lang="ru-RU"/>
        </a:p>
      </dgm:t>
    </dgm:pt>
    <dgm:pt modelId="{BB948918-2820-4DE9-8825-0D65B3D1CE5C}" type="sibTrans" cxnId="{5CD9D8A1-4FF7-447C-95DF-BD5470CC643C}">
      <dgm:prSet/>
      <dgm:spPr/>
      <dgm:t>
        <a:bodyPr/>
        <a:lstStyle/>
        <a:p>
          <a:endParaRPr lang="ru-RU"/>
        </a:p>
      </dgm:t>
    </dgm:pt>
    <dgm:pt modelId="{1A9153BE-4C1D-4B9E-B00D-018EE399E2FC}">
      <dgm:prSet phldrT="[Текст]"/>
      <dgm:spPr/>
      <dgm:t>
        <a:bodyPr/>
        <a:lstStyle/>
        <a:p>
          <a:r>
            <a:rPr lang="ru-RU" b="0" i="0" dirty="0" err="1" smtClean="0"/>
            <a:t>проведення</a:t>
          </a:r>
          <a:r>
            <a:rPr lang="ru-RU" b="0" i="0" dirty="0" smtClean="0"/>
            <a:t> </a:t>
          </a:r>
          <a:r>
            <a:rPr lang="ru-RU" b="0" i="0" dirty="0" err="1" smtClean="0"/>
            <a:t>епізоотологічного</a:t>
          </a:r>
          <a:r>
            <a:rPr lang="ru-RU" b="0" i="0" dirty="0" smtClean="0"/>
            <a:t> </a:t>
          </a:r>
          <a:r>
            <a:rPr lang="ru-RU" b="0" i="0" dirty="0" err="1" smtClean="0"/>
            <a:t>розслідування</a:t>
          </a:r>
          <a:endParaRPr lang="ru-RU" dirty="0"/>
        </a:p>
      </dgm:t>
    </dgm:pt>
    <dgm:pt modelId="{81510F43-ADA5-4A95-B187-6FEE4D2CF5C9}" type="parTrans" cxnId="{A869F6AB-06FA-4990-9826-8F991A66F76B}">
      <dgm:prSet/>
      <dgm:spPr/>
      <dgm:t>
        <a:bodyPr/>
        <a:lstStyle/>
        <a:p>
          <a:endParaRPr lang="ru-RU"/>
        </a:p>
      </dgm:t>
    </dgm:pt>
    <dgm:pt modelId="{AA7A5CF9-661F-457C-9378-CC635F20B197}" type="sibTrans" cxnId="{A869F6AB-06FA-4990-9826-8F991A66F76B}">
      <dgm:prSet/>
      <dgm:spPr/>
      <dgm:t>
        <a:bodyPr/>
        <a:lstStyle/>
        <a:p>
          <a:endParaRPr lang="ru-RU"/>
        </a:p>
      </dgm:t>
    </dgm:pt>
    <dgm:pt modelId="{DFD4D454-1032-42FC-87AD-4D588711C0A2}">
      <dgm:prSet phldrT="[Текст]"/>
      <dgm:spPr/>
      <dgm:t>
        <a:bodyPr/>
        <a:lstStyle/>
        <a:p>
          <a:r>
            <a:rPr lang="ru-RU" b="0" i="0" dirty="0" err="1" smtClean="0"/>
            <a:t>відбір</a:t>
          </a:r>
          <a:r>
            <a:rPr lang="ru-RU" b="0" i="0" dirty="0" smtClean="0"/>
            <a:t> проб </a:t>
          </a:r>
          <a:r>
            <a:rPr lang="ru-RU" b="0" i="0" dirty="0" err="1" smtClean="0"/>
            <a:t>біологічного</a:t>
          </a:r>
          <a:r>
            <a:rPr lang="ru-RU" b="0" i="0" dirty="0" smtClean="0"/>
            <a:t> </a:t>
          </a:r>
          <a:r>
            <a:rPr lang="ru-RU" b="0" i="0" dirty="0" err="1" smtClean="0"/>
            <a:t>матеріалу</a:t>
          </a:r>
          <a:r>
            <a:rPr lang="ru-RU" b="0" i="0" dirty="0" smtClean="0"/>
            <a:t> для </a:t>
          </a:r>
          <a:r>
            <a:rPr lang="ru-RU" b="0" i="0" dirty="0" err="1" smtClean="0"/>
            <a:t>проведення</a:t>
          </a:r>
          <a:r>
            <a:rPr lang="ru-RU" b="0" i="0" dirty="0" smtClean="0"/>
            <a:t> лабораторного </a:t>
          </a:r>
          <a:r>
            <a:rPr lang="ru-RU" b="0" i="0" dirty="0" err="1" smtClean="0"/>
            <a:t>дослідження</a:t>
          </a:r>
          <a:r>
            <a:rPr lang="ru-RU" b="0" i="0" dirty="0" smtClean="0"/>
            <a:t> </a:t>
          </a:r>
          <a:r>
            <a:rPr lang="ru-RU" b="0" i="0" dirty="0" err="1" smtClean="0"/>
            <a:t>від</a:t>
          </a:r>
          <a:r>
            <a:rPr lang="ru-RU" b="0" i="0" dirty="0" smtClean="0"/>
            <a:t> </a:t>
          </a:r>
          <a:r>
            <a:rPr lang="ru-RU" b="0" i="0" dirty="0" err="1" smtClean="0"/>
            <a:t>усіх</a:t>
          </a:r>
          <a:r>
            <a:rPr lang="ru-RU" b="0" i="0" dirty="0" smtClean="0"/>
            <a:t> </a:t>
          </a:r>
          <a:r>
            <a:rPr lang="ru-RU" b="0" i="0" dirty="0" err="1" smtClean="0"/>
            <a:t>упольованих</a:t>
          </a:r>
          <a:r>
            <a:rPr lang="ru-RU" b="0" i="0" dirty="0" smtClean="0"/>
            <a:t> </a:t>
          </a:r>
          <a:r>
            <a:rPr lang="ru-RU" b="0" i="0" dirty="0" err="1" smtClean="0"/>
            <a:t>або</a:t>
          </a:r>
          <a:r>
            <a:rPr lang="ru-RU" b="0" i="0" dirty="0" smtClean="0"/>
            <a:t> </a:t>
          </a:r>
          <a:r>
            <a:rPr lang="ru-RU" b="0" i="0" dirty="0" err="1" smtClean="0"/>
            <a:t>загиблих</a:t>
          </a:r>
          <a:r>
            <a:rPr lang="ru-RU" b="0" i="0" dirty="0" smtClean="0"/>
            <a:t> на </a:t>
          </a:r>
          <a:r>
            <a:rPr lang="ru-RU" b="0" i="0" dirty="0" err="1" smtClean="0"/>
            <a:t>відповідній</a:t>
          </a:r>
          <a:r>
            <a:rPr lang="ru-RU" b="0" i="0" dirty="0" smtClean="0"/>
            <a:t> </a:t>
          </a:r>
          <a:r>
            <a:rPr lang="ru-RU" b="0" i="0" dirty="0" err="1" smtClean="0"/>
            <a:t>території</a:t>
          </a:r>
          <a:r>
            <a:rPr lang="ru-RU" b="0" i="0" dirty="0" smtClean="0"/>
            <a:t> диких </a:t>
          </a:r>
          <a:r>
            <a:rPr lang="ru-RU" b="0" i="0" dirty="0" err="1" smtClean="0"/>
            <a:t>парнокопитих</a:t>
          </a:r>
          <a:endParaRPr lang="ru-RU" dirty="0"/>
        </a:p>
      </dgm:t>
    </dgm:pt>
    <dgm:pt modelId="{5F198AEF-0B1C-49F5-8F53-95B574B50471}" type="parTrans" cxnId="{296CFAF5-621E-4BF3-9126-8D990CA32A68}">
      <dgm:prSet/>
      <dgm:spPr/>
      <dgm:t>
        <a:bodyPr/>
        <a:lstStyle/>
        <a:p>
          <a:endParaRPr lang="ru-RU"/>
        </a:p>
      </dgm:t>
    </dgm:pt>
    <dgm:pt modelId="{88D4D0B8-C5EE-4092-9131-6967AF94DFCE}" type="sibTrans" cxnId="{296CFAF5-621E-4BF3-9126-8D990CA32A68}">
      <dgm:prSet/>
      <dgm:spPr/>
      <dgm:t>
        <a:bodyPr/>
        <a:lstStyle/>
        <a:p>
          <a:endParaRPr lang="ru-RU"/>
        </a:p>
      </dgm:t>
    </dgm:pt>
    <dgm:pt modelId="{49917294-5C19-42D7-94EE-957123DFF780}" type="pres">
      <dgm:prSet presAssocID="{F7E0791B-31FF-4666-8C01-FADB11AC796C}" presName="linear" presStyleCnt="0">
        <dgm:presLayoutVars>
          <dgm:dir/>
          <dgm:resizeHandles val="exact"/>
        </dgm:presLayoutVars>
      </dgm:prSet>
      <dgm:spPr/>
      <dgm:t>
        <a:bodyPr/>
        <a:lstStyle/>
        <a:p>
          <a:endParaRPr lang="ru-RU"/>
        </a:p>
      </dgm:t>
    </dgm:pt>
    <dgm:pt modelId="{9709B514-5568-450A-944C-FD4B7BCDCB79}" type="pres">
      <dgm:prSet presAssocID="{3037A7E4-F8D7-4046-98E1-298ABD32704A}" presName="comp" presStyleCnt="0"/>
      <dgm:spPr/>
    </dgm:pt>
    <dgm:pt modelId="{1285455E-1DAD-4438-AC6E-2981FAC3B320}" type="pres">
      <dgm:prSet presAssocID="{3037A7E4-F8D7-4046-98E1-298ABD32704A}" presName="box" presStyleLbl="node1" presStyleIdx="0" presStyleCnt="1"/>
      <dgm:spPr/>
      <dgm:t>
        <a:bodyPr/>
        <a:lstStyle/>
        <a:p>
          <a:endParaRPr lang="ru-RU"/>
        </a:p>
      </dgm:t>
    </dgm:pt>
    <dgm:pt modelId="{A262D110-EA97-4AB3-8216-D099F41ABAE3}" type="pres">
      <dgm:prSet presAssocID="{3037A7E4-F8D7-4046-98E1-298ABD32704A}" presName="img"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l="-73000" r="-73000"/>
          </a:stretch>
        </a:blipFill>
      </dgm:spPr>
    </dgm:pt>
    <dgm:pt modelId="{0B9DC3BA-6678-464E-9836-EAB127C76086}" type="pres">
      <dgm:prSet presAssocID="{3037A7E4-F8D7-4046-98E1-298ABD32704A}" presName="text" presStyleLbl="node1" presStyleIdx="0" presStyleCnt="1">
        <dgm:presLayoutVars>
          <dgm:bulletEnabled val="1"/>
        </dgm:presLayoutVars>
      </dgm:prSet>
      <dgm:spPr/>
      <dgm:t>
        <a:bodyPr/>
        <a:lstStyle/>
        <a:p>
          <a:endParaRPr lang="ru-RU"/>
        </a:p>
      </dgm:t>
    </dgm:pt>
  </dgm:ptLst>
  <dgm:cxnLst>
    <dgm:cxn modelId="{6D2BA98F-A36E-4DBA-BD1B-EA8C96BBC368}" type="presOf" srcId="{F7E0791B-31FF-4666-8C01-FADB11AC796C}" destId="{49917294-5C19-42D7-94EE-957123DFF780}" srcOrd="0" destOrd="0" presId="urn:microsoft.com/office/officeart/2005/8/layout/vList4"/>
    <dgm:cxn modelId="{B49E6274-F2F1-4078-8622-CCEA94463B98}" type="presOf" srcId="{1A9153BE-4C1D-4B9E-B00D-018EE399E2FC}" destId="{1285455E-1DAD-4438-AC6E-2981FAC3B320}" srcOrd="0" destOrd="1" presId="urn:microsoft.com/office/officeart/2005/8/layout/vList4"/>
    <dgm:cxn modelId="{08C38A6D-30A5-4CB2-97D4-7D35D8955923}" type="presOf" srcId="{3037A7E4-F8D7-4046-98E1-298ABD32704A}" destId="{0B9DC3BA-6678-464E-9836-EAB127C76086}" srcOrd="1" destOrd="0" presId="urn:microsoft.com/office/officeart/2005/8/layout/vList4"/>
    <dgm:cxn modelId="{296CFAF5-621E-4BF3-9126-8D990CA32A68}" srcId="{3037A7E4-F8D7-4046-98E1-298ABD32704A}" destId="{DFD4D454-1032-42FC-87AD-4D588711C0A2}" srcOrd="1" destOrd="0" parTransId="{5F198AEF-0B1C-49F5-8F53-95B574B50471}" sibTransId="{88D4D0B8-C5EE-4092-9131-6967AF94DFCE}"/>
    <dgm:cxn modelId="{DE70836C-9B7D-4EC4-ACF6-8A46324330D3}" type="presOf" srcId="{1A9153BE-4C1D-4B9E-B00D-018EE399E2FC}" destId="{0B9DC3BA-6678-464E-9836-EAB127C76086}" srcOrd="1" destOrd="1" presId="urn:microsoft.com/office/officeart/2005/8/layout/vList4"/>
    <dgm:cxn modelId="{8B54AA35-451F-47E9-AA5B-3D8B40F266D0}" type="presOf" srcId="{DFD4D454-1032-42FC-87AD-4D588711C0A2}" destId="{0B9DC3BA-6678-464E-9836-EAB127C76086}" srcOrd="1" destOrd="2" presId="urn:microsoft.com/office/officeart/2005/8/layout/vList4"/>
    <dgm:cxn modelId="{B18CB080-CF9F-476E-9D76-BEF052B08CD4}" type="presOf" srcId="{DFD4D454-1032-42FC-87AD-4D588711C0A2}" destId="{1285455E-1DAD-4438-AC6E-2981FAC3B320}" srcOrd="0" destOrd="2" presId="urn:microsoft.com/office/officeart/2005/8/layout/vList4"/>
    <dgm:cxn modelId="{5CD9D8A1-4FF7-447C-95DF-BD5470CC643C}" srcId="{F7E0791B-31FF-4666-8C01-FADB11AC796C}" destId="{3037A7E4-F8D7-4046-98E1-298ABD32704A}" srcOrd="0" destOrd="0" parTransId="{51019AEE-18DD-4F57-8D38-287283686FFF}" sibTransId="{BB948918-2820-4DE9-8825-0D65B3D1CE5C}"/>
    <dgm:cxn modelId="{A869F6AB-06FA-4990-9826-8F991A66F76B}" srcId="{3037A7E4-F8D7-4046-98E1-298ABD32704A}" destId="{1A9153BE-4C1D-4B9E-B00D-018EE399E2FC}" srcOrd="0" destOrd="0" parTransId="{81510F43-ADA5-4A95-B187-6FEE4D2CF5C9}" sibTransId="{AA7A5CF9-661F-457C-9378-CC635F20B197}"/>
    <dgm:cxn modelId="{06134F74-1FCF-4B01-8C6B-A812800390FF}" type="presOf" srcId="{3037A7E4-F8D7-4046-98E1-298ABD32704A}" destId="{1285455E-1DAD-4438-AC6E-2981FAC3B320}" srcOrd="0" destOrd="0" presId="urn:microsoft.com/office/officeart/2005/8/layout/vList4"/>
    <dgm:cxn modelId="{942AEFFF-A368-4CE2-85E8-AFFAB36FDE8D}" type="presParOf" srcId="{49917294-5C19-42D7-94EE-957123DFF780}" destId="{9709B514-5568-450A-944C-FD4B7BCDCB79}" srcOrd="0" destOrd="0" presId="urn:microsoft.com/office/officeart/2005/8/layout/vList4"/>
    <dgm:cxn modelId="{DA08769C-E38C-4BF8-A3E8-8622F3703DB1}" type="presParOf" srcId="{9709B514-5568-450A-944C-FD4B7BCDCB79}" destId="{1285455E-1DAD-4438-AC6E-2981FAC3B320}" srcOrd="0" destOrd="0" presId="urn:microsoft.com/office/officeart/2005/8/layout/vList4"/>
    <dgm:cxn modelId="{52D1BC59-11C5-4EAC-8EE4-7F8B2589FCFB}" type="presParOf" srcId="{9709B514-5568-450A-944C-FD4B7BCDCB79}" destId="{A262D110-EA97-4AB3-8216-D099F41ABAE3}" srcOrd="1" destOrd="0" presId="urn:microsoft.com/office/officeart/2005/8/layout/vList4"/>
    <dgm:cxn modelId="{92B72BC3-B72A-41EA-AB33-301FE31E90D6}" type="presParOf" srcId="{9709B514-5568-450A-944C-FD4B7BCDCB79}" destId="{0B9DC3BA-6678-464E-9836-EAB127C76086}"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A51634-0C4B-408F-A653-BA729D866B74}" type="doc">
      <dgm:prSet loTypeId="urn:microsoft.com/office/officeart/2005/8/layout/vList3" loCatId="list" qsTypeId="urn:microsoft.com/office/officeart/2005/8/quickstyle/simple1" qsCatId="simple" csTypeId="urn:microsoft.com/office/officeart/2005/8/colors/accent1_2" csCatId="accent1" phldr="1"/>
      <dgm:spPr/>
    </dgm:pt>
    <dgm:pt modelId="{0F383B8E-93A7-4A89-AC18-B1E242789F48}">
      <dgm:prSet phldrT="[Текст]"/>
      <dgm:spPr/>
      <dgm:t>
        <a:bodyPr/>
        <a:lstStyle/>
        <a:p>
          <a:r>
            <a:rPr lang="ru-RU" dirty="0" smtClean="0"/>
            <a:t>Перше </a:t>
          </a:r>
          <a:r>
            <a:rPr lang="uk-UA" noProof="0" dirty="0" smtClean="0"/>
            <a:t>підтвердження</a:t>
          </a:r>
          <a:endParaRPr lang="uk-UA" noProof="0" dirty="0"/>
        </a:p>
      </dgm:t>
    </dgm:pt>
    <dgm:pt modelId="{AE4EEBF2-96C8-4E03-B4B4-151A26166EC2}" type="parTrans" cxnId="{24758D54-8741-4F27-8826-9EFFD03660EE}">
      <dgm:prSet/>
      <dgm:spPr/>
      <dgm:t>
        <a:bodyPr/>
        <a:lstStyle/>
        <a:p>
          <a:endParaRPr lang="ru-RU"/>
        </a:p>
      </dgm:t>
    </dgm:pt>
    <dgm:pt modelId="{73D9D3E9-375A-474E-AE48-AE4EC96F8BFD}" type="sibTrans" cxnId="{24758D54-8741-4F27-8826-9EFFD03660EE}">
      <dgm:prSet/>
      <dgm:spPr/>
      <dgm:t>
        <a:bodyPr/>
        <a:lstStyle/>
        <a:p>
          <a:endParaRPr lang="ru-RU"/>
        </a:p>
      </dgm:t>
    </dgm:pt>
    <dgm:pt modelId="{ADFD1EF0-8791-4476-BBF4-74CBD5764983}" type="pres">
      <dgm:prSet presAssocID="{71A51634-0C4B-408F-A653-BA729D866B74}" presName="linearFlow" presStyleCnt="0">
        <dgm:presLayoutVars>
          <dgm:dir/>
          <dgm:resizeHandles val="exact"/>
        </dgm:presLayoutVars>
      </dgm:prSet>
      <dgm:spPr/>
    </dgm:pt>
    <dgm:pt modelId="{A4B575B6-DDF1-4E61-BB9A-60F0048FCDC5}" type="pres">
      <dgm:prSet presAssocID="{0F383B8E-93A7-4A89-AC18-B1E242789F48}" presName="composite" presStyleCnt="0"/>
      <dgm:spPr/>
    </dgm:pt>
    <dgm:pt modelId="{8C29D747-9E3A-4398-B574-AA74169FE63C}" type="pres">
      <dgm:prSet presAssocID="{0F383B8E-93A7-4A89-AC18-B1E242789F48}" presName="imgShp" presStyleLbl="fgImgPlace1" presStyleIdx="0" presStyleCnt="1"/>
      <dgm:spPr>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dgm:spPr>
    </dgm:pt>
    <dgm:pt modelId="{247F94A4-CA41-49D0-ABCC-35C6C9986BB5}" type="pres">
      <dgm:prSet presAssocID="{0F383B8E-93A7-4A89-AC18-B1E242789F48}" presName="txShp" presStyleLbl="node1" presStyleIdx="0" presStyleCnt="1">
        <dgm:presLayoutVars>
          <dgm:bulletEnabled val="1"/>
        </dgm:presLayoutVars>
      </dgm:prSet>
      <dgm:spPr/>
      <dgm:t>
        <a:bodyPr/>
        <a:lstStyle/>
        <a:p>
          <a:endParaRPr lang="ru-RU"/>
        </a:p>
      </dgm:t>
    </dgm:pt>
  </dgm:ptLst>
  <dgm:cxnLst>
    <dgm:cxn modelId="{2F60082C-241A-4733-8013-E52A58DCFF92}" type="presOf" srcId="{0F383B8E-93A7-4A89-AC18-B1E242789F48}" destId="{247F94A4-CA41-49D0-ABCC-35C6C9986BB5}" srcOrd="0" destOrd="0" presId="urn:microsoft.com/office/officeart/2005/8/layout/vList3"/>
    <dgm:cxn modelId="{24758D54-8741-4F27-8826-9EFFD03660EE}" srcId="{71A51634-0C4B-408F-A653-BA729D866B74}" destId="{0F383B8E-93A7-4A89-AC18-B1E242789F48}" srcOrd="0" destOrd="0" parTransId="{AE4EEBF2-96C8-4E03-B4B4-151A26166EC2}" sibTransId="{73D9D3E9-375A-474E-AE48-AE4EC96F8BFD}"/>
    <dgm:cxn modelId="{AB9EBB62-AED0-4D28-B390-603D9DBE934E}" type="presOf" srcId="{71A51634-0C4B-408F-A653-BA729D866B74}" destId="{ADFD1EF0-8791-4476-BBF4-74CBD5764983}" srcOrd="0" destOrd="0" presId="urn:microsoft.com/office/officeart/2005/8/layout/vList3"/>
    <dgm:cxn modelId="{4A4F4DBB-1FC8-4DA3-9BAD-8678DB470722}" type="presParOf" srcId="{ADFD1EF0-8791-4476-BBF4-74CBD5764983}" destId="{A4B575B6-DDF1-4E61-BB9A-60F0048FCDC5}" srcOrd="0" destOrd="0" presId="urn:microsoft.com/office/officeart/2005/8/layout/vList3"/>
    <dgm:cxn modelId="{CD2E6429-3411-48AB-BA76-3148A4317CFF}" type="presParOf" srcId="{A4B575B6-DDF1-4E61-BB9A-60F0048FCDC5}" destId="{8C29D747-9E3A-4398-B574-AA74169FE63C}" srcOrd="0" destOrd="0" presId="urn:microsoft.com/office/officeart/2005/8/layout/vList3"/>
    <dgm:cxn modelId="{CC7CDB15-2356-4E40-A816-2671E3265CFB}" type="presParOf" srcId="{A4B575B6-DDF1-4E61-BB9A-60F0048FCDC5}" destId="{247F94A4-CA41-49D0-ABCC-35C6C9986BB5}"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B8F80C8-F9ED-4B75-B967-3EBC7B392262}"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A2D0A504-F893-4E85-889B-EFA780594E5B}">
      <dgm:prSet phldrT="[Текст]"/>
      <dgm:spPr/>
      <dgm:t>
        <a:bodyPr/>
        <a:lstStyle/>
        <a:p>
          <a:r>
            <a:rPr lang="ru-RU" dirty="0" err="1" smtClean="0"/>
            <a:t>Живих</a:t>
          </a:r>
          <a:r>
            <a:rPr lang="ru-RU" dirty="0" smtClean="0"/>
            <a:t> </a:t>
          </a:r>
          <a:r>
            <a:rPr lang="ru-RU" dirty="0" err="1" smtClean="0"/>
            <a:t>тварин</a:t>
          </a:r>
          <a:endParaRPr lang="ru-RU" dirty="0"/>
        </a:p>
      </dgm:t>
    </dgm:pt>
    <dgm:pt modelId="{D9ECDF70-2BFD-4E5E-87A5-5BF1A36E868E}" type="parTrans" cxnId="{CD6A7743-25A8-490F-BEF1-1B6C0427CF14}">
      <dgm:prSet/>
      <dgm:spPr/>
      <dgm:t>
        <a:bodyPr/>
        <a:lstStyle/>
        <a:p>
          <a:endParaRPr lang="ru-RU"/>
        </a:p>
      </dgm:t>
    </dgm:pt>
    <dgm:pt modelId="{58B200B9-29A4-4BAB-8BA0-D3F03AE9DF87}" type="sibTrans" cxnId="{CD6A7743-25A8-490F-BEF1-1B6C0427CF14}">
      <dgm:prSet/>
      <dgm:spPr/>
      <dgm:t>
        <a:bodyPr/>
        <a:lstStyle/>
        <a:p>
          <a:endParaRPr lang="ru-RU"/>
        </a:p>
      </dgm:t>
    </dgm:pt>
    <dgm:pt modelId="{4F7644E2-B1AF-46F3-AD5A-8480FC54AFBD}">
      <dgm:prSet phldrT="[Текст]"/>
      <dgm:spPr/>
      <dgm:t>
        <a:bodyPr/>
        <a:lstStyle/>
        <a:p>
          <a:r>
            <a:rPr lang="ru-RU" b="0" i="0" dirty="0" smtClean="0"/>
            <a:t>молока, </a:t>
          </a:r>
          <a:r>
            <a:rPr lang="ru-RU" b="0" i="0" dirty="0" err="1" smtClean="0"/>
            <a:t>молочних</a:t>
          </a:r>
          <a:r>
            <a:rPr lang="ru-RU" b="0" i="0" dirty="0" smtClean="0"/>
            <a:t> </a:t>
          </a:r>
          <a:r>
            <a:rPr lang="ru-RU" b="0" i="0" dirty="0" err="1" smtClean="0"/>
            <a:t>продуктів</a:t>
          </a:r>
          <a:r>
            <a:rPr lang="ru-RU" b="0" i="0" dirty="0" smtClean="0"/>
            <a:t>, </a:t>
          </a:r>
          <a:endParaRPr lang="ru-RU" dirty="0"/>
        </a:p>
      </dgm:t>
    </dgm:pt>
    <dgm:pt modelId="{CE748734-63E0-41AF-9329-5E5B56DBE3FC}" type="parTrans" cxnId="{47E09974-9E22-4B2E-B42D-FA817C153B2E}">
      <dgm:prSet/>
      <dgm:spPr/>
      <dgm:t>
        <a:bodyPr/>
        <a:lstStyle/>
        <a:p>
          <a:endParaRPr lang="ru-RU"/>
        </a:p>
      </dgm:t>
    </dgm:pt>
    <dgm:pt modelId="{29795FAA-E256-4B41-BA33-64EF79C77B61}" type="sibTrans" cxnId="{47E09974-9E22-4B2E-B42D-FA817C153B2E}">
      <dgm:prSet/>
      <dgm:spPr/>
      <dgm:t>
        <a:bodyPr/>
        <a:lstStyle/>
        <a:p>
          <a:endParaRPr lang="ru-RU"/>
        </a:p>
      </dgm:t>
    </dgm:pt>
    <dgm:pt modelId="{43E54E21-ACA2-4E4A-AE71-10ED7BDA7011}">
      <dgm:prSet phldrT="[Текст]"/>
      <dgm:spPr/>
      <dgm:t>
        <a:bodyPr/>
        <a:lstStyle/>
        <a:p>
          <a:r>
            <a:rPr lang="ru-RU" b="0" i="0" dirty="0" err="1" smtClean="0"/>
            <a:t>сперми</a:t>
          </a:r>
          <a:r>
            <a:rPr lang="ru-RU" b="0" i="0" dirty="0" smtClean="0"/>
            <a:t>, </a:t>
          </a:r>
          <a:r>
            <a:rPr lang="ru-RU" b="0" i="0" dirty="0" err="1" smtClean="0"/>
            <a:t>яйцеклітин</a:t>
          </a:r>
          <a:r>
            <a:rPr lang="ru-RU" b="0" i="0" dirty="0" smtClean="0"/>
            <a:t> й </a:t>
          </a:r>
          <a:r>
            <a:rPr lang="ru-RU" b="0" i="0" dirty="0" err="1" smtClean="0"/>
            <a:t>ембріонів</a:t>
          </a:r>
          <a:r>
            <a:rPr lang="ru-RU" b="0" i="0" dirty="0" smtClean="0"/>
            <a:t>, </a:t>
          </a:r>
          <a:r>
            <a:rPr lang="ru-RU" b="0" i="0" dirty="0" err="1" smtClean="0"/>
            <a:t>відібраних</a:t>
          </a:r>
          <a:r>
            <a:rPr lang="ru-RU" b="0" i="0" dirty="0" smtClean="0"/>
            <a:t> </a:t>
          </a:r>
          <a:r>
            <a:rPr lang="ru-RU" b="0" i="0" dirty="0" err="1" smtClean="0"/>
            <a:t>від</a:t>
          </a:r>
          <a:r>
            <a:rPr lang="ru-RU" b="0" i="0" dirty="0" smtClean="0"/>
            <a:t> </a:t>
          </a:r>
          <a:r>
            <a:rPr lang="ru-RU" b="0" i="0" dirty="0" err="1" smtClean="0"/>
            <a:t>сприйнятливих</a:t>
          </a:r>
          <a:r>
            <a:rPr lang="ru-RU" b="0" i="0" dirty="0" smtClean="0"/>
            <a:t> </a:t>
          </a:r>
          <a:r>
            <a:rPr lang="ru-RU" b="0" i="0" dirty="0" err="1" smtClean="0"/>
            <a:t>тварин</a:t>
          </a:r>
          <a:r>
            <a:rPr lang="ru-RU" b="0" i="0" dirty="0" smtClean="0"/>
            <a:t>, </a:t>
          </a:r>
          <a:r>
            <a:rPr lang="ru-RU" b="0" i="0" dirty="0" err="1" smtClean="0"/>
            <a:t>що</a:t>
          </a:r>
          <a:r>
            <a:rPr lang="ru-RU" b="0" i="0" dirty="0" smtClean="0"/>
            <a:t> </a:t>
          </a:r>
          <a:r>
            <a:rPr lang="ru-RU" b="0" i="0" dirty="0" err="1" smtClean="0"/>
            <a:t>перебували</a:t>
          </a:r>
          <a:r>
            <a:rPr lang="ru-RU" b="0" i="0" dirty="0" smtClean="0"/>
            <a:t> в таких </a:t>
          </a:r>
          <a:r>
            <a:rPr lang="ru-RU" b="0" i="0" dirty="0" err="1" smtClean="0"/>
            <a:t>господарствах</a:t>
          </a:r>
          <a:r>
            <a:rPr lang="ru-RU" b="0" i="0" dirty="0" smtClean="0"/>
            <a:t> </a:t>
          </a:r>
          <a:r>
            <a:rPr lang="ru-RU" b="0" i="0" dirty="0" err="1" smtClean="0"/>
            <a:t>впродовж</a:t>
          </a:r>
          <a:r>
            <a:rPr lang="ru-RU" b="0" i="0" dirty="0" smtClean="0"/>
            <a:t> часу </a:t>
          </a:r>
          <a:r>
            <a:rPr lang="ru-RU" b="0" i="0" dirty="0" err="1" smtClean="0"/>
            <a:t>між</a:t>
          </a:r>
          <a:r>
            <a:rPr lang="ru-RU" b="0" i="0" dirty="0" smtClean="0"/>
            <a:t> </a:t>
          </a:r>
          <a:r>
            <a:rPr lang="ru-RU" b="0" i="0" dirty="0" err="1" smtClean="0"/>
            <a:t>ймовірним</a:t>
          </a:r>
          <a:r>
            <a:rPr lang="ru-RU" b="0" i="0" dirty="0" smtClean="0"/>
            <a:t> </a:t>
          </a:r>
          <a:r>
            <a:rPr lang="ru-RU" b="0" i="0" dirty="0" err="1" smtClean="0"/>
            <a:t>занесенням</a:t>
          </a:r>
          <a:r>
            <a:rPr lang="ru-RU" b="0" i="0" dirty="0" smtClean="0"/>
            <a:t> </a:t>
          </a:r>
          <a:r>
            <a:rPr lang="ru-RU" b="0" i="0" dirty="0" err="1" smtClean="0"/>
            <a:t>хвороби</a:t>
          </a:r>
          <a:r>
            <a:rPr lang="ru-RU" b="0" i="0" dirty="0" smtClean="0"/>
            <a:t> до </a:t>
          </a:r>
          <a:r>
            <a:rPr lang="ru-RU" b="0" i="0" dirty="0" err="1" smtClean="0"/>
            <a:t>господарства</a:t>
          </a:r>
          <a:r>
            <a:rPr lang="ru-RU" b="0" i="0" dirty="0" smtClean="0"/>
            <a:t> та </a:t>
          </a:r>
          <a:r>
            <a:rPr lang="ru-RU" b="0" i="0" dirty="0" err="1" smtClean="0"/>
            <a:t>запровадженням</a:t>
          </a:r>
          <a:r>
            <a:rPr lang="ru-RU" b="0" i="0" dirty="0" smtClean="0"/>
            <a:t> </a:t>
          </a:r>
          <a:r>
            <a:rPr lang="ru-RU" b="0" i="0" dirty="0" err="1" smtClean="0"/>
            <a:t>офіційних</a:t>
          </a:r>
          <a:r>
            <a:rPr lang="ru-RU" b="0" i="0" dirty="0" smtClean="0"/>
            <a:t> </a:t>
          </a:r>
          <a:r>
            <a:rPr lang="ru-RU" b="0" i="0" dirty="0" err="1" smtClean="0"/>
            <a:t>заходів</a:t>
          </a:r>
          <a:endParaRPr lang="ru-RU" dirty="0"/>
        </a:p>
      </dgm:t>
    </dgm:pt>
    <dgm:pt modelId="{380E4392-6CA6-4EBF-A0B1-46A3604AE11C}" type="parTrans" cxnId="{8C187AF1-7470-4146-9382-9630AB467CCD}">
      <dgm:prSet/>
      <dgm:spPr/>
      <dgm:t>
        <a:bodyPr/>
        <a:lstStyle/>
        <a:p>
          <a:endParaRPr lang="ru-RU"/>
        </a:p>
      </dgm:t>
    </dgm:pt>
    <dgm:pt modelId="{6246F081-D78B-4C38-9249-2AEFC36C2E74}" type="sibTrans" cxnId="{8C187AF1-7470-4146-9382-9630AB467CCD}">
      <dgm:prSet/>
      <dgm:spPr/>
      <dgm:t>
        <a:bodyPr/>
        <a:lstStyle/>
        <a:p>
          <a:endParaRPr lang="ru-RU"/>
        </a:p>
      </dgm:t>
    </dgm:pt>
    <dgm:pt modelId="{4F573AC6-9B10-4EF3-ABB5-0D22C56B5462}">
      <dgm:prSet phldrT="[Текст]"/>
      <dgm:spPr/>
      <dgm:t>
        <a:bodyPr/>
        <a:lstStyle/>
        <a:p>
          <a:r>
            <a:rPr lang="ru-RU" b="0" i="0" dirty="0" err="1" smtClean="0"/>
            <a:t>м’яса</a:t>
          </a:r>
          <a:r>
            <a:rPr lang="ru-RU" b="0" i="0" dirty="0" smtClean="0"/>
            <a:t>, </a:t>
          </a:r>
          <a:r>
            <a:rPr lang="ru-RU" b="0" i="0" dirty="0" err="1" smtClean="0"/>
            <a:t>м’ясних</a:t>
          </a:r>
          <a:r>
            <a:rPr lang="ru-RU" b="0" i="0" dirty="0" smtClean="0"/>
            <a:t> </a:t>
          </a:r>
          <a:r>
            <a:rPr lang="ru-RU" b="0" i="0" dirty="0" err="1" smtClean="0"/>
            <a:t>продуктів</a:t>
          </a:r>
          <a:r>
            <a:rPr lang="ru-RU" b="0" i="0" dirty="0" smtClean="0"/>
            <a:t>, туш</a:t>
          </a:r>
          <a:endParaRPr lang="ru-RU" dirty="0"/>
        </a:p>
      </dgm:t>
    </dgm:pt>
    <dgm:pt modelId="{9D82B376-F64D-43B4-A035-CBBCC5BF53E0}" type="parTrans" cxnId="{0716955B-7561-45B7-93C0-4EBF12BFF7AC}">
      <dgm:prSet/>
      <dgm:spPr/>
      <dgm:t>
        <a:bodyPr/>
        <a:lstStyle/>
        <a:p>
          <a:endParaRPr lang="ru-RU"/>
        </a:p>
      </dgm:t>
    </dgm:pt>
    <dgm:pt modelId="{93226373-5B84-4859-A0F1-BBE7D1EA97F8}" type="sibTrans" cxnId="{0716955B-7561-45B7-93C0-4EBF12BFF7AC}">
      <dgm:prSet/>
      <dgm:spPr/>
      <dgm:t>
        <a:bodyPr/>
        <a:lstStyle/>
        <a:p>
          <a:endParaRPr lang="ru-RU"/>
        </a:p>
      </dgm:t>
    </dgm:pt>
    <dgm:pt modelId="{3DE02100-35E1-4FAB-95DC-FBDB13BF6138}">
      <dgm:prSet phldrT="[Текст]"/>
      <dgm:spPr/>
      <dgm:t>
        <a:bodyPr/>
        <a:lstStyle/>
        <a:p>
          <a:r>
            <a:rPr lang="ru-RU" b="0" i="0" dirty="0" smtClean="0"/>
            <a:t>гною, і </a:t>
          </a:r>
          <a:r>
            <a:rPr lang="ru-RU" b="0" i="0" dirty="0" err="1" smtClean="0"/>
            <a:t>матеріалів</a:t>
          </a:r>
          <a:r>
            <a:rPr lang="ru-RU" b="0" i="0" dirty="0" smtClean="0"/>
            <a:t>, </a:t>
          </a:r>
          <a:r>
            <a:rPr lang="ru-RU" b="0" i="0" dirty="0" err="1" smtClean="0"/>
            <a:t>що</a:t>
          </a:r>
          <a:r>
            <a:rPr lang="ru-RU" b="0" i="0" dirty="0" smtClean="0"/>
            <a:t> </a:t>
          </a:r>
          <a:r>
            <a:rPr lang="ru-RU" b="0" i="0" dirty="0" err="1" smtClean="0"/>
            <a:t>використовуються</a:t>
          </a:r>
          <a:r>
            <a:rPr lang="ru-RU" b="0" i="0" dirty="0" smtClean="0"/>
            <a:t> як </a:t>
          </a:r>
          <a:r>
            <a:rPr lang="ru-RU" b="0" i="0" dirty="0" err="1" smtClean="0"/>
            <a:t>підстилка</a:t>
          </a:r>
          <a:endParaRPr lang="ru-RU" dirty="0"/>
        </a:p>
      </dgm:t>
    </dgm:pt>
    <dgm:pt modelId="{0417DFB2-8B4B-4078-A3A5-F24693255282}" type="parTrans" cxnId="{DD82514E-1702-450D-9A42-4BA45BC41639}">
      <dgm:prSet/>
      <dgm:spPr/>
      <dgm:t>
        <a:bodyPr/>
        <a:lstStyle/>
        <a:p>
          <a:endParaRPr lang="ru-RU"/>
        </a:p>
      </dgm:t>
    </dgm:pt>
    <dgm:pt modelId="{F1067B42-D99F-42F4-999D-34CFE03510CA}" type="sibTrans" cxnId="{DD82514E-1702-450D-9A42-4BA45BC41639}">
      <dgm:prSet/>
      <dgm:spPr/>
      <dgm:t>
        <a:bodyPr/>
        <a:lstStyle/>
        <a:p>
          <a:endParaRPr lang="ru-RU"/>
        </a:p>
      </dgm:t>
    </dgm:pt>
    <dgm:pt modelId="{A61E31F3-417C-4606-A4C1-238467B42ADB}">
      <dgm:prSet phldrT="[Текст]"/>
      <dgm:spPr/>
      <dgm:t>
        <a:bodyPr/>
        <a:lstStyle/>
        <a:p>
          <a:r>
            <a:rPr lang="ru-RU" b="0" i="0" dirty="0" err="1" smtClean="0"/>
            <a:t>кормів</a:t>
          </a:r>
          <a:r>
            <a:rPr lang="ru-RU" b="0" i="0" dirty="0" smtClean="0"/>
            <a:t> для </a:t>
          </a:r>
          <a:r>
            <a:rPr lang="ru-RU" b="0" i="0" dirty="0" err="1" smtClean="0"/>
            <a:t>тварин</a:t>
          </a:r>
          <a:endParaRPr lang="ru-RU" dirty="0"/>
        </a:p>
      </dgm:t>
    </dgm:pt>
    <dgm:pt modelId="{8DA60428-1F1C-4931-BA08-5ADF6B7B1675}" type="parTrans" cxnId="{9DF6FA91-C216-4F64-81AC-0244B78D77EF}">
      <dgm:prSet/>
      <dgm:spPr/>
      <dgm:t>
        <a:bodyPr/>
        <a:lstStyle/>
        <a:p>
          <a:endParaRPr lang="ru-RU"/>
        </a:p>
      </dgm:t>
    </dgm:pt>
    <dgm:pt modelId="{320AA84D-8E13-4E1A-AB4B-60CBDFE06F95}" type="sibTrans" cxnId="{9DF6FA91-C216-4F64-81AC-0244B78D77EF}">
      <dgm:prSet/>
      <dgm:spPr/>
      <dgm:t>
        <a:bodyPr/>
        <a:lstStyle/>
        <a:p>
          <a:endParaRPr lang="ru-RU"/>
        </a:p>
      </dgm:t>
    </dgm:pt>
    <dgm:pt modelId="{F29F56EF-FEAF-4FE5-9AA4-D1B31114D409}" type="pres">
      <dgm:prSet presAssocID="{8B8F80C8-F9ED-4B75-B967-3EBC7B392262}" presName="linearFlow" presStyleCnt="0">
        <dgm:presLayoutVars>
          <dgm:dir/>
          <dgm:resizeHandles val="exact"/>
        </dgm:presLayoutVars>
      </dgm:prSet>
      <dgm:spPr/>
      <dgm:t>
        <a:bodyPr/>
        <a:lstStyle/>
        <a:p>
          <a:endParaRPr lang="ru-RU"/>
        </a:p>
      </dgm:t>
    </dgm:pt>
    <dgm:pt modelId="{4457F522-6C73-421E-8AD3-9877C6A94AF5}" type="pres">
      <dgm:prSet presAssocID="{A2D0A504-F893-4E85-889B-EFA780594E5B}" presName="composite" presStyleCnt="0"/>
      <dgm:spPr/>
    </dgm:pt>
    <dgm:pt modelId="{BC520051-0B1D-45A3-9D82-4A2CB80B81B3}" type="pres">
      <dgm:prSet presAssocID="{A2D0A504-F893-4E85-889B-EFA780594E5B}" presName="imgShp" presStyleLbl="fgImgPlace1" presStyleIdx="0" presStyleCnt="6"/>
      <dgm:spPr>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dgm:spPr>
    </dgm:pt>
    <dgm:pt modelId="{D6B29C64-D896-456A-A78F-F326AE136336}" type="pres">
      <dgm:prSet presAssocID="{A2D0A504-F893-4E85-889B-EFA780594E5B}" presName="txShp" presStyleLbl="node1" presStyleIdx="0" presStyleCnt="6">
        <dgm:presLayoutVars>
          <dgm:bulletEnabled val="1"/>
        </dgm:presLayoutVars>
      </dgm:prSet>
      <dgm:spPr/>
      <dgm:t>
        <a:bodyPr/>
        <a:lstStyle/>
        <a:p>
          <a:endParaRPr lang="ru-RU"/>
        </a:p>
      </dgm:t>
    </dgm:pt>
    <dgm:pt modelId="{13C7F690-DDBF-44A5-85BE-8CAE4C1A699D}" type="pres">
      <dgm:prSet presAssocID="{58B200B9-29A4-4BAB-8BA0-D3F03AE9DF87}" presName="spacing" presStyleCnt="0"/>
      <dgm:spPr/>
    </dgm:pt>
    <dgm:pt modelId="{83C29E17-BD9B-4AAF-83B8-BAB44173178C}" type="pres">
      <dgm:prSet presAssocID="{4F7644E2-B1AF-46F3-AD5A-8480FC54AFBD}" presName="composite" presStyleCnt="0"/>
      <dgm:spPr/>
    </dgm:pt>
    <dgm:pt modelId="{342423EC-061B-434C-9A2C-A1F2A4C295EB}" type="pres">
      <dgm:prSet presAssocID="{4F7644E2-B1AF-46F3-AD5A-8480FC54AFBD}" presName="imgShp" presStyleLbl="fgImgPlace1" presStyleIdx="1" presStyleCnt="6"/>
      <dgm:spPr>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dgm:spPr>
    </dgm:pt>
    <dgm:pt modelId="{22237552-C5A8-4049-AFB8-E9EBC2CF1D4C}" type="pres">
      <dgm:prSet presAssocID="{4F7644E2-B1AF-46F3-AD5A-8480FC54AFBD}" presName="txShp" presStyleLbl="node1" presStyleIdx="1" presStyleCnt="6">
        <dgm:presLayoutVars>
          <dgm:bulletEnabled val="1"/>
        </dgm:presLayoutVars>
      </dgm:prSet>
      <dgm:spPr/>
      <dgm:t>
        <a:bodyPr/>
        <a:lstStyle/>
        <a:p>
          <a:endParaRPr lang="ru-RU"/>
        </a:p>
      </dgm:t>
    </dgm:pt>
    <dgm:pt modelId="{ACB88136-50E8-4258-8071-BCA458947D35}" type="pres">
      <dgm:prSet presAssocID="{29795FAA-E256-4B41-BA33-64EF79C77B61}" presName="spacing" presStyleCnt="0"/>
      <dgm:spPr/>
    </dgm:pt>
    <dgm:pt modelId="{F183B664-9E5E-40BD-B194-7E394EEC8200}" type="pres">
      <dgm:prSet presAssocID="{4F573AC6-9B10-4EF3-ABB5-0D22C56B5462}" presName="composite" presStyleCnt="0"/>
      <dgm:spPr/>
    </dgm:pt>
    <dgm:pt modelId="{7214F8F0-F65D-498C-9708-5D7C488528F9}" type="pres">
      <dgm:prSet presAssocID="{4F573AC6-9B10-4EF3-ABB5-0D22C56B5462}" presName="imgShp" presStyleLbl="fgImgPlace1" presStyleIdx="2" presStyleCnt="6"/>
      <dgm:spPr>
        <a:blipFill>
          <a:blip xmlns:r="http://schemas.openxmlformats.org/officeDocument/2006/relationships" r:embed="rId3">
            <a:extLst>
              <a:ext uri="{28A0092B-C50C-407E-A947-70E740481C1C}">
                <a14:useLocalDpi xmlns:a14="http://schemas.microsoft.com/office/drawing/2010/main" val="0"/>
              </a:ext>
            </a:extLst>
          </a:blip>
          <a:srcRect/>
          <a:stretch>
            <a:fillRect l="-24000" r="-24000"/>
          </a:stretch>
        </a:blipFill>
      </dgm:spPr>
    </dgm:pt>
    <dgm:pt modelId="{BF0E4ACC-8174-4F9F-8DBB-52F7423A00F0}" type="pres">
      <dgm:prSet presAssocID="{4F573AC6-9B10-4EF3-ABB5-0D22C56B5462}" presName="txShp" presStyleLbl="node1" presStyleIdx="2" presStyleCnt="6">
        <dgm:presLayoutVars>
          <dgm:bulletEnabled val="1"/>
        </dgm:presLayoutVars>
      </dgm:prSet>
      <dgm:spPr/>
      <dgm:t>
        <a:bodyPr/>
        <a:lstStyle/>
        <a:p>
          <a:endParaRPr lang="ru-RU"/>
        </a:p>
      </dgm:t>
    </dgm:pt>
    <dgm:pt modelId="{A15A0EE8-9526-4E77-B488-233E22CEF10E}" type="pres">
      <dgm:prSet presAssocID="{93226373-5B84-4859-A0F1-BBE7D1EA97F8}" presName="spacing" presStyleCnt="0"/>
      <dgm:spPr/>
    </dgm:pt>
    <dgm:pt modelId="{B0F581F3-0667-4228-B0E2-9A2D34368DCA}" type="pres">
      <dgm:prSet presAssocID="{43E54E21-ACA2-4E4A-AE71-10ED7BDA7011}" presName="composite" presStyleCnt="0"/>
      <dgm:spPr/>
    </dgm:pt>
    <dgm:pt modelId="{E5F32554-F50E-4747-96C8-BA03B79394F2}" type="pres">
      <dgm:prSet presAssocID="{43E54E21-ACA2-4E4A-AE71-10ED7BDA7011}" presName="imgShp" presStyleLbl="fgImgPlace1" presStyleIdx="3" presStyleCnt="6"/>
      <dgm:spPr>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dgm:spPr>
      <dgm:t>
        <a:bodyPr/>
        <a:lstStyle/>
        <a:p>
          <a:endParaRPr lang="ru-RU"/>
        </a:p>
      </dgm:t>
    </dgm:pt>
    <dgm:pt modelId="{3753728C-5A47-4BAB-B7EE-6B88CDB2F874}" type="pres">
      <dgm:prSet presAssocID="{43E54E21-ACA2-4E4A-AE71-10ED7BDA7011}" presName="txShp" presStyleLbl="node1" presStyleIdx="3" presStyleCnt="6">
        <dgm:presLayoutVars>
          <dgm:bulletEnabled val="1"/>
        </dgm:presLayoutVars>
      </dgm:prSet>
      <dgm:spPr/>
      <dgm:t>
        <a:bodyPr/>
        <a:lstStyle/>
        <a:p>
          <a:endParaRPr lang="ru-RU"/>
        </a:p>
      </dgm:t>
    </dgm:pt>
    <dgm:pt modelId="{2E0E1A54-8884-4A78-B163-9642A861E588}" type="pres">
      <dgm:prSet presAssocID="{6246F081-D78B-4C38-9249-2AEFC36C2E74}" presName="spacing" presStyleCnt="0"/>
      <dgm:spPr/>
    </dgm:pt>
    <dgm:pt modelId="{11724EB6-B2A4-497A-AD41-98373DE1BC09}" type="pres">
      <dgm:prSet presAssocID="{3DE02100-35E1-4FAB-95DC-FBDB13BF6138}" presName="composite" presStyleCnt="0"/>
      <dgm:spPr/>
    </dgm:pt>
    <dgm:pt modelId="{08DB1736-4884-4787-9F5E-48D6259C90FA}" type="pres">
      <dgm:prSet presAssocID="{3DE02100-35E1-4FAB-95DC-FBDB13BF6138}" presName="imgShp" presStyleLbl="fgImgPlace1" presStyleIdx="4" presStyleCnt="6"/>
      <dgm:spPr>
        <a:blipFill>
          <a:blip xmlns:r="http://schemas.openxmlformats.org/officeDocument/2006/relationships" r:embed="rId5">
            <a:extLst>
              <a:ext uri="{28A0092B-C50C-407E-A947-70E740481C1C}">
                <a14:useLocalDpi xmlns:a14="http://schemas.microsoft.com/office/drawing/2010/main" val="0"/>
              </a:ext>
            </a:extLst>
          </a:blip>
          <a:srcRect/>
          <a:stretch>
            <a:fillRect l="-39000" r="-39000"/>
          </a:stretch>
        </a:blipFill>
      </dgm:spPr>
    </dgm:pt>
    <dgm:pt modelId="{9BC47E2D-1E8A-4C5E-AEEE-C616CF876B7C}" type="pres">
      <dgm:prSet presAssocID="{3DE02100-35E1-4FAB-95DC-FBDB13BF6138}" presName="txShp" presStyleLbl="node1" presStyleIdx="4" presStyleCnt="6">
        <dgm:presLayoutVars>
          <dgm:bulletEnabled val="1"/>
        </dgm:presLayoutVars>
      </dgm:prSet>
      <dgm:spPr/>
      <dgm:t>
        <a:bodyPr/>
        <a:lstStyle/>
        <a:p>
          <a:endParaRPr lang="ru-RU"/>
        </a:p>
      </dgm:t>
    </dgm:pt>
    <dgm:pt modelId="{62654C92-DFB7-47C6-B508-A58DCDD73B3F}" type="pres">
      <dgm:prSet presAssocID="{F1067B42-D99F-42F4-999D-34CFE03510CA}" presName="spacing" presStyleCnt="0"/>
      <dgm:spPr/>
    </dgm:pt>
    <dgm:pt modelId="{FC377DFB-03B6-4805-9516-DE8C09C9E623}" type="pres">
      <dgm:prSet presAssocID="{A61E31F3-417C-4606-A4C1-238467B42ADB}" presName="composite" presStyleCnt="0"/>
      <dgm:spPr/>
    </dgm:pt>
    <dgm:pt modelId="{CC0980A0-B4D0-4F27-9C9B-C9594C5EEBDD}" type="pres">
      <dgm:prSet presAssocID="{A61E31F3-417C-4606-A4C1-238467B42ADB}" presName="imgShp" presStyleLbl="fgImgPlace1" presStyleIdx="5" presStyleCnt="6"/>
      <dgm:spPr>
        <a:blipFill>
          <a:blip xmlns:r="http://schemas.openxmlformats.org/officeDocument/2006/relationships" r:embed="rId6">
            <a:extLst>
              <a:ext uri="{28A0092B-C50C-407E-A947-70E740481C1C}">
                <a14:useLocalDpi xmlns:a14="http://schemas.microsoft.com/office/drawing/2010/main" val="0"/>
              </a:ext>
            </a:extLst>
          </a:blip>
          <a:srcRect/>
          <a:stretch>
            <a:fillRect l="-25000" r="-25000"/>
          </a:stretch>
        </a:blipFill>
      </dgm:spPr>
    </dgm:pt>
    <dgm:pt modelId="{E04772B7-1BB4-4F47-A58A-A9C3E9F3863C}" type="pres">
      <dgm:prSet presAssocID="{A61E31F3-417C-4606-A4C1-238467B42ADB}" presName="txShp" presStyleLbl="node1" presStyleIdx="5" presStyleCnt="6">
        <dgm:presLayoutVars>
          <dgm:bulletEnabled val="1"/>
        </dgm:presLayoutVars>
      </dgm:prSet>
      <dgm:spPr/>
      <dgm:t>
        <a:bodyPr/>
        <a:lstStyle/>
        <a:p>
          <a:endParaRPr lang="ru-RU"/>
        </a:p>
      </dgm:t>
    </dgm:pt>
  </dgm:ptLst>
  <dgm:cxnLst>
    <dgm:cxn modelId="{12FD7142-2E27-4C91-BD54-C6CD2C4594E0}" type="presOf" srcId="{8B8F80C8-F9ED-4B75-B967-3EBC7B392262}" destId="{F29F56EF-FEAF-4FE5-9AA4-D1B31114D409}" srcOrd="0" destOrd="0" presId="urn:microsoft.com/office/officeart/2005/8/layout/vList3"/>
    <dgm:cxn modelId="{CD6A7743-25A8-490F-BEF1-1B6C0427CF14}" srcId="{8B8F80C8-F9ED-4B75-B967-3EBC7B392262}" destId="{A2D0A504-F893-4E85-889B-EFA780594E5B}" srcOrd="0" destOrd="0" parTransId="{D9ECDF70-2BFD-4E5E-87A5-5BF1A36E868E}" sibTransId="{58B200B9-29A4-4BAB-8BA0-D3F03AE9DF87}"/>
    <dgm:cxn modelId="{9172C9C6-E4FD-44AD-ACEB-67D51CABB60C}" type="presOf" srcId="{43E54E21-ACA2-4E4A-AE71-10ED7BDA7011}" destId="{3753728C-5A47-4BAB-B7EE-6B88CDB2F874}" srcOrd="0" destOrd="0" presId="urn:microsoft.com/office/officeart/2005/8/layout/vList3"/>
    <dgm:cxn modelId="{36A670B9-F57A-4492-99E5-7E8FA9CCD273}" type="presOf" srcId="{A2D0A504-F893-4E85-889B-EFA780594E5B}" destId="{D6B29C64-D896-456A-A78F-F326AE136336}" srcOrd="0" destOrd="0" presId="urn:microsoft.com/office/officeart/2005/8/layout/vList3"/>
    <dgm:cxn modelId="{DD82514E-1702-450D-9A42-4BA45BC41639}" srcId="{8B8F80C8-F9ED-4B75-B967-3EBC7B392262}" destId="{3DE02100-35E1-4FAB-95DC-FBDB13BF6138}" srcOrd="4" destOrd="0" parTransId="{0417DFB2-8B4B-4078-A3A5-F24693255282}" sibTransId="{F1067B42-D99F-42F4-999D-34CFE03510CA}"/>
    <dgm:cxn modelId="{8E10B60E-C604-4F0B-9334-FAEB0D9A7192}" type="presOf" srcId="{3DE02100-35E1-4FAB-95DC-FBDB13BF6138}" destId="{9BC47E2D-1E8A-4C5E-AEEE-C616CF876B7C}" srcOrd="0" destOrd="0" presId="urn:microsoft.com/office/officeart/2005/8/layout/vList3"/>
    <dgm:cxn modelId="{9DF6FA91-C216-4F64-81AC-0244B78D77EF}" srcId="{8B8F80C8-F9ED-4B75-B967-3EBC7B392262}" destId="{A61E31F3-417C-4606-A4C1-238467B42ADB}" srcOrd="5" destOrd="0" parTransId="{8DA60428-1F1C-4931-BA08-5ADF6B7B1675}" sibTransId="{320AA84D-8E13-4E1A-AB4B-60CBDFE06F95}"/>
    <dgm:cxn modelId="{FD618ACE-FAD8-4E30-89C8-4ABEECF836A2}" type="presOf" srcId="{A61E31F3-417C-4606-A4C1-238467B42ADB}" destId="{E04772B7-1BB4-4F47-A58A-A9C3E9F3863C}" srcOrd="0" destOrd="0" presId="urn:microsoft.com/office/officeart/2005/8/layout/vList3"/>
    <dgm:cxn modelId="{0716955B-7561-45B7-93C0-4EBF12BFF7AC}" srcId="{8B8F80C8-F9ED-4B75-B967-3EBC7B392262}" destId="{4F573AC6-9B10-4EF3-ABB5-0D22C56B5462}" srcOrd="2" destOrd="0" parTransId="{9D82B376-F64D-43B4-A035-CBBCC5BF53E0}" sibTransId="{93226373-5B84-4859-A0F1-BBE7D1EA97F8}"/>
    <dgm:cxn modelId="{FC68526A-47D2-4A30-85AF-4E6884244A53}" type="presOf" srcId="{4F573AC6-9B10-4EF3-ABB5-0D22C56B5462}" destId="{BF0E4ACC-8174-4F9F-8DBB-52F7423A00F0}" srcOrd="0" destOrd="0" presId="urn:microsoft.com/office/officeart/2005/8/layout/vList3"/>
    <dgm:cxn modelId="{8C187AF1-7470-4146-9382-9630AB467CCD}" srcId="{8B8F80C8-F9ED-4B75-B967-3EBC7B392262}" destId="{43E54E21-ACA2-4E4A-AE71-10ED7BDA7011}" srcOrd="3" destOrd="0" parTransId="{380E4392-6CA6-4EBF-A0B1-46A3604AE11C}" sibTransId="{6246F081-D78B-4C38-9249-2AEFC36C2E74}"/>
    <dgm:cxn modelId="{D2638061-578F-4619-975D-C51B39E750FC}" type="presOf" srcId="{4F7644E2-B1AF-46F3-AD5A-8480FC54AFBD}" destId="{22237552-C5A8-4049-AFB8-E9EBC2CF1D4C}" srcOrd="0" destOrd="0" presId="urn:microsoft.com/office/officeart/2005/8/layout/vList3"/>
    <dgm:cxn modelId="{47E09974-9E22-4B2E-B42D-FA817C153B2E}" srcId="{8B8F80C8-F9ED-4B75-B967-3EBC7B392262}" destId="{4F7644E2-B1AF-46F3-AD5A-8480FC54AFBD}" srcOrd="1" destOrd="0" parTransId="{CE748734-63E0-41AF-9329-5E5B56DBE3FC}" sibTransId="{29795FAA-E256-4B41-BA33-64EF79C77B61}"/>
    <dgm:cxn modelId="{B8C493CE-6ABA-4282-B83D-B80A43D6DBF5}" type="presParOf" srcId="{F29F56EF-FEAF-4FE5-9AA4-D1B31114D409}" destId="{4457F522-6C73-421E-8AD3-9877C6A94AF5}" srcOrd="0" destOrd="0" presId="urn:microsoft.com/office/officeart/2005/8/layout/vList3"/>
    <dgm:cxn modelId="{A061CEB0-63BE-4BE4-BDCE-9F8A64ED2EEB}" type="presParOf" srcId="{4457F522-6C73-421E-8AD3-9877C6A94AF5}" destId="{BC520051-0B1D-45A3-9D82-4A2CB80B81B3}" srcOrd="0" destOrd="0" presId="urn:microsoft.com/office/officeart/2005/8/layout/vList3"/>
    <dgm:cxn modelId="{D6D3CF58-D7BF-4565-9D38-0ADD01B391A3}" type="presParOf" srcId="{4457F522-6C73-421E-8AD3-9877C6A94AF5}" destId="{D6B29C64-D896-456A-A78F-F326AE136336}" srcOrd="1" destOrd="0" presId="urn:microsoft.com/office/officeart/2005/8/layout/vList3"/>
    <dgm:cxn modelId="{9FD294B6-C0BA-4F7C-B371-F3DD4BF87BA9}" type="presParOf" srcId="{F29F56EF-FEAF-4FE5-9AA4-D1B31114D409}" destId="{13C7F690-DDBF-44A5-85BE-8CAE4C1A699D}" srcOrd="1" destOrd="0" presId="urn:microsoft.com/office/officeart/2005/8/layout/vList3"/>
    <dgm:cxn modelId="{1706AF12-0F2A-4587-A2B2-A3E15A9793FA}" type="presParOf" srcId="{F29F56EF-FEAF-4FE5-9AA4-D1B31114D409}" destId="{83C29E17-BD9B-4AAF-83B8-BAB44173178C}" srcOrd="2" destOrd="0" presId="urn:microsoft.com/office/officeart/2005/8/layout/vList3"/>
    <dgm:cxn modelId="{10F4708C-962E-4B7B-AC3C-7BDA58F46F5A}" type="presParOf" srcId="{83C29E17-BD9B-4AAF-83B8-BAB44173178C}" destId="{342423EC-061B-434C-9A2C-A1F2A4C295EB}" srcOrd="0" destOrd="0" presId="urn:microsoft.com/office/officeart/2005/8/layout/vList3"/>
    <dgm:cxn modelId="{ED5AB032-2EF9-4DAF-A65C-2E75CB449A2A}" type="presParOf" srcId="{83C29E17-BD9B-4AAF-83B8-BAB44173178C}" destId="{22237552-C5A8-4049-AFB8-E9EBC2CF1D4C}" srcOrd="1" destOrd="0" presId="urn:microsoft.com/office/officeart/2005/8/layout/vList3"/>
    <dgm:cxn modelId="{3F3ED7E6-1BB9-4D23-B920-3ADB22901B29}" type="presParOf" srcId="{F29F56EF-FEAF-4FE5-9AA4-D1B31114D409}" destId="{ACB88136-50E8-4258-8071-BCA458947D35}" srcOrd="3" destOrd="0" presId="urn:microsoft.com/office/officeart/2005/8/layout/vList3"/>
    <dgm:cxn modelId="{DCE611ED-72D5-4D6F-BEC8-4E87BDD2BE1C}" type="presParOf" srcId="{F29F56EF-FEAF-4FE5-9AA4-D1B31114D409}" destId="{F183B664-9E5E-40BD-B194-7E394EEC8200}" srcOrd="4" destOrd="0" presId="urn:microsoft.com/office/officeart/2005/8/layout/vList3"/>
    <dgm:cxn modelId="{39274338-10AB-45E0-8A46-72491EDE8097}" type="presParOf" srcId="{F183B664-9E5E-40BD-B194-7E394EEC8200}" destId="{7214F8F0-F65D-498C-9708-5D7C488528F9}" srcOrd="0" destOrd="0" presId="urn:microsoft.com/office/officeart/2005/8/layout/vList3"/>
    <dgm:cxn modelId="{D0EDA7E5-75CB-486E-9284-ADCDADC9B018}" type="presParOf" srcId="{F183B664-9E5E-40BD-B194-7E394EEC8200}" destId="{BF0E4ACC-8174-4F9F-8DBB-52F7423A00F0}" srcOrd="1" destOrd="0" presId="urn:microsoft.com/office/officeart/2005/8/layout/vList3"/>
    <dgm:cxn modelId="{EEB663AC-D63D-4925-A2AA-4C101524611F}" type="presParOf" srcId="{F29F56EF-FEAF-4FE5-9AA4-D1B31114D409}" destId="{A15A0EE8-9526-4E77-B488-233E22CEF10E}" srcOrd="5" destOrd="0" presId="urn:microsoft.com/office/officeart/2005/8/layout/vList3"/>
    <dgm:cxn modelId="{E6A3D296-30C4-4BF5-9BE0-C6656DDE5D3B}" type="presParOf" srcId="{F29F56EF-FEAF-4FE5-9AA4-D1B31114D409}" destId="{B0F581F3-0667-4228-B0E2-9A2D34368DCA}" srcOrd="6" destOrd="0" presId="urn:microsoft.com/office/officeart/2005/8/layout/vList3"/>
    <dgm:cxn modelId="{D53E9BF9-10BA-48B4-866E-948C3F59264A}" type="presParOf" srcId="{B0F581F3-0667-4228-B0E2-9A2D34368DCA}" destId="{E5F32554-F50E-4747-96C8-BA03B79394F2}" srcOrd="0" destOrd="0" presId="urn:microsoft.com/office/officeart/2005/8/layout/vList3"/>
    <dgm:cxn modelId="{32DCA111-39F2-4941-BFF3-6AF533B9EF34}" type="presParOf" srcId="{B0F581F3-0667-4228-B0E2-9A2D34368DCA}" destId="{3753728C-5A47-4BAB-B7EE-6B88CDB2F874}" srcOrd="1" destOrd="0" presId="urn:microsoft.com/office/officeart/2005/8/layout/vList3"/>
    <dgm:cxn modelId="{C172C0AC-4FC1-43EA-A777-55C09919C5FD}" type="presParOf" srcId="{F29F56EF-FEAF-4FE5-9AA4-D1B31114D409}" destId="{2E0E1A54-8884-4A78-B163-9642A861E588}" srcOrd="7" destOrd="0" presId="urn:microsoft.com/office/officeart/2005/8/layout/vList3"/>
    <dgm:cxn modelId="{2DF3FAEB-FE3D-4C7D-A908-07013AEA80FB}" type="presParOf" srcId="{F29F56EF-FEAF-4FE5-9AA4-D1B31114D409}" destId="{11724EB6-B2A4-497A-AD41-98373DE1BC09}" srcOrd="8" destOrd="0" presId="urn:microsoft.com/office/officeart/2005/8/layout/vList3"/>
    <dgm:cxn modelId="{3BCFEB28-E2E7-40F8-A785-F3580C47D96A}" type="presParOf" srcId="{11724EB6-B2A4-497A-AD41-98373DE1BC09}" destId="{08DB1736-4884-4787-9F5E-48D6259C90FA}" srcOrd="0" destOrd="0" presId="urn:microsoft.com/office/officeart/2005/8/layout/vList3"/>
    <dgm:cxn modelId="{0D2C6995-6AB3-40A9-A590-DC7C9A8733A6}" type="presParOf" srcId="{11724EB6-B2A4-497A-AD41-98373DE1BC09}" destId="{9BC47E2D-1E8A-4C5E-AEEE-C616CF876B7C}" srcOrd="1" destOrd="0" presId="urn:microsoft.com/office/officeart/2005/8/layout/vList3"/>
    <dgm:cxn modelId="{12ABC848-153D-478A-9479-BAE6CCD25659}" type="presParOf" srcId="{F29F56EF-FEAF-4FE5-9AA4-D1B31114D409}" destId="{62654C92-DFB7-47C6-B508-A58DCDD73B3F}" srcOrd="9" destOrd="0" presId="urn:microsoft.com/office/officeart/2005/8/layout/vList3"/>
    <dgm:cxn modelId="{0E8A27FE-C976-4995-992A-2015D84ABCDF}" type="presParOf" srcId="{F29F56EF-FEAF-4FE5-9AA4-D1B31114D409}" destId="{FC377DFB-03B6-4805-9516-DE8C09C9E623}" srcOrd="10" destOrd="0" presId="urn:microsoft.com/office/officeart/2005/8/layout/vList3"/>
    <dgm:cxn modelId="{618714A0-8421-4AF8-AB84-1C80B8AB8825}" type="presParOf" srcId="{FC377DFB-03B6-4805-9516-DE8C09C9E623}" destId="{CC0980A0-B4D0-4F27-9C9B-C9594C5EEBDD}" srcOrd="0" destOrd="0" presId="urn:microsoft.com/office/officeart/2005/8/layout/vList3"/>
    <dgm:cxn modelId="{BB55EEA5-29C6-42BA-964A-D97DD61215F2}" type="presParOf" srcId="{FC377DFB-03B6-4805-9516-DE8C09C9E623}" destId="{E04772B7-1BB4-4F47-A58A-A9C3E9F3863C}" srcOrd="1" destOrd="0" presId="urn:microsoft.com/office/officeart/2005/8/layout/v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3F164F3-C0BC-4B20-A538-19DE997FF3A7}" type="doc">
      <dgm:prSet loTypeId="urn:microsoft.com/office/officeart/2005/8/layout/pList2" loCatId="picture" qsTypeId="urn:microsoft.com/office/officeart/2005/8/quickstyle/simple1" qsCatId="simple" csTypeId="urn:microsoft.com/office/officeart/2005/8/colors/accent1_2" csCatId="accent1" phldr="1"/>
      <dgm:spPr/>
    </dgm:pt>
    <dgm:pt modelId="{02DCECAF-DF17-4C36-ADB3-BA424E57FA70}">
      <dgm:prSet phldrT="[Текст]"/>
      <dgm:spPr/>
      <dgm:t>
        <a:bodyPr/>
        <a:lstStyle/>
        <a:p>
          <a:r>
            <a:rPr lang="uk-UA" noProof="0" dirty="0" smtClean="0"/>
            <a:t>Зняття Карантину</a:t>
          </a:r>
          <a:endParaRPr lang="uk-UA" noProof="0" dirty="0"/>
        </a:p>
      </dgm:t>
    </dgm:pt>
    <dgm:pt modelId="{9AB8C009-DCBA-4262-92BC-CF8623AC0771}" type="parTrans" cxnId="{59A45E53-9F92-47CD-9474-7EA58E9D88AD}">
      <dgm:prSet/>
      <dgm:spPr/>
      <dgm:t>
        <a:bodyPr/>
        <a:lstStyle/>
        <a:p>
          <a:endParaRPr lang="ru-RU"/>
        </a:p>
      </dgm:t>
    </dgm:pt>
    <dgm:pt modelId="{6199C4F4-2722-414C-B639-D33D300F47BC}" type="sibTrans" cxnId="{59A45E53-9F92-47CD-9474-7EA58E9D88AD}">
      <dgm:prSet/>
      <dgm:spPr/>
      <dgm:t>
        <a:bodyPr/>
        <a:lstStyle/>
        <a:p>
          <a:endParaRPr lang="ru-RU"/>
        </a:p>
      </dgm:t>
    </dgm:pt>
    <dgm:pt modelId="{8B2C583F-09FC-426C-B1B0-16A1B79F6DD9}" type="pres">
      <dgm:prSet presAssocID="{13F164F3-C0BC-4B20-A538-19DE997FF3A7}" presName="Name0" presStyleCnt="0">
        <dgm:presLayoutVars>
          <dgm:dir/>
          <dgm:resizeHandles val="exact"/>
        </dgm:presLayoutVars>
      </dgm:prSet>
      <dgm:spPr/>
    </dgm:pt>
    <dgm:pt modelId="{3662E37A-FBF5-4ED9-A641-39A791FA6006}" type="pres">
      <dgm:prSet presAssocID="{13F164F3-C0BC-4B20-A538-19DE997FF3A7}" presName="bkgdShp" presStyleLbl="alignAccFollowNode1" presStyleIdx="0" presStyleCnt="1"/>
      <dgm:spPr/>
    </dgm:pt>
    <dgm:pt modelId="{18CB9D9D-E226-4430-890F-86B7EAE7248F}" type="pres">
      <dgm:prSet presAssocID="{13F164F3-C0BC-4B20-A538-19DE997FF3A7}" presName="linComp" presStyleCnt="0"/>
      <dgm:spPr/>
    </dgm:pt>
    <dgm:pt modelId="{BF8D337F-7508-4E9A-9515-66FEDC9E89D8}" type="pres">
      <dgm:prSet presAssocID="{02DCECAF-DF17-4C36-ADB3-BA424E57FA70}" presName="compNode" presStyleCnt="0"/>
      <dgm:spPr/>
    </dgm:pt>
    <dgm:pt modelId="{587FBA08-6635-4F1E-ADFE-117C3AC33A6E}" type="pres">
      <dgm:prSet presAssocID="{02DCECAF-DF17-4C36-ADB3-BA424E57FA70}" presName="node" presStyleLbl="node1" presStyleIdx="0" presStyleCnt="1" custScaleY="38615">
        <dgm:presLayoutVars>
          <dgm:bulletEnabled val="1"/>
        </dgm:presLayoutVars>
      </dgm:prSet>
      <dgm:spPr/>
      <dgm:t>
        <a:bodyPr/>
        <a:lstStyle/>
        <a:p>
          <a:endParaRPr lang="ru-RU"/>
        </a:p>
      </dgm:t>
    </dgm:pt>
    <dgm:pt modelId="{E6D1779D-C428-4178-8780-3B79EFD8E2B3}" type="pres">
      <dgm:prSet presAssocID="{02DCECAF-DF17-4C36-ADB3-BA424E57FA70}" presName="invisiNode" presStyleLbl="node1" presStyleIdx="0" presStyleCnt="1"/>
      <dgm:spPr/>
    </dgm:pt>
    <dgm:pt modelId="{76ECD081-2BE1-41C5-9152-2F89FEC87F4C}" type="pres">
      <dgm:prSet presAssocID="{02DCECAF-DF17-4C36-ADB3-BA424E57FA70}" presName="imagNode" presStyleLbl="fgImgPlace1" presStyleIdx="0" presStyleCnt="1" custScaleX="82340" custScaleY="200208"/>
      <dgm:spPr>
        <a:prstGeom prst="flowChartAlternateProcess">
          <a:avLst/>
        </a:prstGeom>
        <a:blipFill>
          <a:blip xmlns:r="http://schemas.openxmlformats.org/officeDocument/2006/relationships" r:embed="rId1"/>
          <a:srcRect/>
          <a:stretch>
            <a:fillRect t="-17000" b="-17000"/>
          </a:stretch>
        </a:blipFill>
      </dgm:spPr>
    </dgm:pt>
  </dgm:ptLst>
  <dgm:cxnLst>
    <dgm:cxn modelId="{59A45E53-9F92-47CD-9474-7EA58E9D88AD}" srcId="{13F164F3-C0BC-4B20-A538-19DE997FF3A7}" destId="{02DCECAF-DF17-4C36-ADB3-BA424E57FA70}" srcOrd="0" destOrd="0" parTransId="{9AB8C009-DCBA-4262-92BC-CF8623AC0771}" sibTransId="{6199C4F4-2722-414C-B639-D33D300F47BC}"/>
    <dgm:cxn modelId="{A009A459-99F6-4A32-9778-7834D38F40AC}" type="presOf" srcId="{13F164F3-C0BC-4B20-A538-19DE997FF3A7}" destId="{8B2C583F-09FC-426C-B1B0-16A1B79F6DD9}" srcOrd="0" destOrd="0" presId="urn:microsoft.com/office/officeart/2005/8/layout/pList2"/>
    <dgm:cxn modelId="{BDB7FDA8-C60A-4CD0-8C8D-250C8C7F0878}" type="presOf" srcId="{02DCECAF-DF17-4C36-ADB3-BA424E57FA70}" destId="{587FBA08-6635-4F1E-ADFE-117C3AC33A6E}" srcOrd="0" destOrd="0" presId="urn:microsoft.com/office/officeart/2005/8/layout/pList2"/>
    <dgm:cxn modelId="{E4903B84-E685-451C-A3BD-0E8E6E5058BE}" type="presParOf" srcId="{8B2C583F-09FC-426C-B1B0-16A1B79F6DD9}" destId="{3662E37A-FBF5-4ED9-A641-39A791FA6006}" srcOrd="0" destOrd="0" presId="urn:microsoft.com/office/officeart/2005/8/layout/pList2"/>
    <dgm:cxn modelId="{23A43275-34C2-407B-B290-60F70AF53282}" type="presParOf" srcId="{8B2C583F-09FC-426C-B1B0-16A1B79F6DD9}" destId="{18CB9D9D-E226-4430-890F-86B7EAE7248F}" srcOrd="1" destOrd="0" presId="urn:microsoft.com/office/officeart/2005/8/layout/pList2"/>
    <dgm:cxn modelId="{EF0C84F3-DA04-430E-995D-84B0B613CA55}" type="presParOf" srcId="{18CB9D9D-E226-4430-890F-86B7EAE7248F}" destId="{BF8D337F-7508-4E9A-9515-66FEDC9E89D8}" srcOrd="0" destOrd="0" presId="urn:microsoft.com/office/officeart/2005/8/layout/pList2"/>
    <dgm:cxn modelId="{6C7F0C9F-84F6-4F9C-942A-FAE2BD0A6DED}" type="presParOf" srcId="{BF8D337F-7508-4E9A-9515-66FEDC9E89D8}" destId="{587FBA08-6635-4F1E-ADFE-117C3AC33A6E}" srcOrd="0" destOrd="0" presId="urn:microsoft.com/office/officeart/2005/8/layout/pList2"/>
    <dgm:cxn modelId="{832A2321-62AD-424E-BA06-29E0B773181C}" type="presParOf" srcId="{BF8D337F-7508-4E9A-9515-66FEDC9E89D8}" destId="{E6D1779D-C428-4178-8780-3B79EFD8E2B3}" srcOrd="1" destOrd="0" presId="urn:microsoft.com/office/officeart/2005/8/layout/pList2"/>
    <dgm:cxn modelId="{73BE5790-013B-4A2D-85D3-1253CFB9CCEF}" type="presParOf" srcId="{BF8D337F-7508-4E9A-9515-66FEDC9E89D8}" destId="{76ECD081-2BE1-41C5-9152-2F89FEC87F4C}"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6F47C0-9E8C-478B-AEF1-DE675EB9A51B}">
      <dsp:nvSpPr>
        <dsp:cNvPr id="0" name=""/>
        <dsp:cNvSpPr/>
      </dsp:nvSpPr>
      <dsp:spPr>
        <a:xfrm>
          <a:off x="1706" y="0"/>
          <a:ext cx="2655093" cy="54186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uk-UA" sz="2700" kern="1200" noProof="0" dirty="0" smtClean="0"/>
            <a:t>Інформування</a:t>
          </a:r>
          <a:endParaRPr lang="uk-UA" sz="2700" kern="1200" noProof="0" dirty="0"/>
        </a:p>
      </dsp:txBody>
      <dsp:txXfrm>
        <a:off x="1706" y="2167466"/>
        <a:ext cx="2655093" cy="2167466"/>
      </dsp:txXfrm>
    </dsp:sp>
    <dsp:sp modelId="{7827AED4-C4E1-4434-A3CF-ABD095345911}">
      <dsp:nvSpPr>
        <dsp:cNvPr id="0" name=""/>
        <dsp:cNvSpPr/>
      </dsp:nvSpPr>
      <dsp:spPr>
        <a:xfrm>
          <a:off x="427045" y="325120"/>
          <a:ext cx="1804416" cy="1804416"/>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50000" r="-5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B1CA1E-95B8-4224-9AFE-CE0801E6BF7F}">
      <dsp:nvSpPr>
        <dsp:cNvPr id="0" name=""/>
        <dsp:cNvSpPr/>
      </dsp:nvSpPr>
      <dsp:spPr>
        <a:xfrm>
          <a:off x="2736453" y="0"/>
          <a:ext cx="2655093" cy="54186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uk-UA" sz="2700" kern="1200" noProof="0" dirty="0" smtClean="0"/>
            <a:t>Карантинні обмеження.</a:t>
          </a:r>
        </a:p>
        <a:p>
          <a:pPr lvl="0" algn="ctr" defTabSz="1200150">
            <a:lnSpc>
              <a:spcPct val="90000"/>
            </a:lnSpc>
            <a:spcBef>
              <a:spcPct val="0"/>
            </a:spcBef>
            <a:spcAft>
              <a:spcPct val="35000"/>
            </a:spcAft>
          </a:pPr>
          <a:r>
            <a:rPr lang="uk-UA" sz="2700" kern="1200" noProof="0" dirty="0" smtClean="0"/>
            <a:t>Тимчасова зона контролю</a:t>
          </a:r>
          <a:endParaRPr lang="uk-UA" sz="2700" kern="1200" noProof="0" dirty="0"/>
        </a:p>
      </dsp:txBody>
      <dsp:txXfrm>
        <a:off x="2736453" y="2167466"/>
        <a:ext cx="2655093" cy="2167466"/>
      </dsp:txXfrm>
    </dsp:sp>
    <dsp:sp modelId="{E9299499-1E6C-4B6D-A4A2-32A9322D3791}">
      <dsp:nvSpPr>
        <dsp:cNvPr id="0" name=""/>
        <dsp:cNvSpPr/>
      </dsp:nvSpPr>
      <dsp:spPr>
        <a:xfrm>
          <a:off x="3161791" y="325120"/>
          <a:ext cx="1804416" cy="1804416"/>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D126F51-E5EC-422F-816C-83D1757BEFE4}">
      <dsp:nvSpPr>
        <dsp:cNvPr id="0" name=""/>
        <dsp:cNvSpPr/>
      </dsp:nvSpPr>
      <dsp:spPr>
        <a:xfrm>
          <a:off x="5471199" y="0"/>
          <a:ext cx="2655093" cy="541866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uk-UA" sz="2700" kern="1200" noProof="0" dirty="0" smtClean="0"/>
            <a:t>Контактні господарства</a:t>
          </a:r>
          <a:endParaRPr lang="uk-UA" sz="2700" kern="1200" noProof="0" dirty="0"/>
        </a:p>
      </dsp:txBody>
      <dsp:txXfrm>
        <a:off x="5471199" y="2167466"/>
        <a:ext cx="2655093" cy="2167466"/>
      </dsp:txXfrm>
    </dsp:sp>
    <dsp:sp modelId="{DDBF822F-F029-48C3-8939-83653906509D}">
      <dsp:nvSpPr>
        <dsp:cNvPr id="0" name=""/>
        <dsp:cNvSpPr/>
      </dsp:nvSpPr>
      <dsp:spPr>
        <a:xfrm>
          <a:off x="5896538" y="325120"/>
          <a:ext cx="1804416" cy="1804416"/>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30000" r="-30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2DB3A7-C405-4FE2-ACA8-6162200FA987}">
      <dsp:nvSpPr>
        <dsp:cNvPr id="0" name=""/>
        <dsp:cNvSpPr/>
      </dsp:nvSpPr>
      <dsp:spPr>
        <a:xfrm>
          <a:off x="552294" y="4204308"/>
          <a:ext cx="7477760" cy="812800"/>
        </a:xfrm>
        <a:prstGeom prst="leftRight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18580-8CA9-4120-BE70-31F9B7917E89}">
      <dsp:nvSpPr>
        <dsp:cNvPr id="0" name=""/>
        <dsp:cNvSpPr/>
      </dsp:nvSpPr>
      <dsp:spPr>
        <a:xfrm>
          <a:off x="32200" y="12209"/>
          <a:ext cx="11103471" cy="161708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254000" bIns="256713" numCol="1" spcCol="1270" anchor="ctr" anchorCtr="0">
          <a:noAutofit/>
        </a:bodyPr>
        <a:lstStyle/>
        <a:p>
          <a:pPr lvl="0" algn="l" defTabSz="1377950">
            <a:lnSpc>
              <a:spcPct val="90000"/>
            </a:lnSpc>
            <a:spcBef>
              <a:spcPct val="0"/>
            </a:spcBef>
            <a:spcAft>
              <a:spcPct val="35000"/>
            </a:spcAft>
          </a:pPr>
          <a:r>
            <a:rPr lang="uk-UA" sz="3100" kern="1200" noProof="0" dirty="0" smtClean="0"/>
            <a:t>Власник або ветеринарний лікар </a:t>
          </a:r>
          <a:endParaRPr lang="uk-UA" sz="3100" kern="1200" noProof="0" dirty="0"/>
        </a:p>
      </dsp:txBody>
      <dsp:txXfrm>
        <a:off x="32200" y="416481"/>
        <a:ext cx="10699199" cy="808544"/>
      </dsp:txXfrm>
    </dsp:sp>
    <dsp:sp modelId="{84673A6D-4EE1-4F57-BBF9-5BC45E21F0AA}">
      <dsp:nvSpPr>
        <dsp:cNvPr id="0" name=""/>
        <dsp:cNvSpPr/>
      </dsp:nvSpPr>
      <dsp:spPr>
        <a:xfrm>
          <a:off x="32200" y="1259218"/>
          <a:ext cx="3419869" cy="3115107"/>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uk-UA" sz="2600" kern="1200" noProof="0" dirty="0" smtClean="0"/>
            <a:t>Негайно повідомляє про підозру </a:t>
          </a:r>
          <a:r>
            <a:rPr lang="uk-UA" sz="2600" b="0" i="0" kern="1200" noProof="0" dirty="0" smtClean="0"/>
            <a:t>головного державного інспектора ветеринарної медицини відповідної території</a:t>
          </a:r>
          <a:endParaRPr lang="uk-UA" sz="2600" kern="1200" noProof="0" dirty="0"/>
        </a:p>
      </dsp:txBody>
      <dsp:txXfrm>
        <a:off x="32200" y="1259218"/>
        <a:ext cx="3419869" cy="3115107"/>
      </dsp:txXfrm>
    </dsp:sp>
    <dsp:sp modelId="{09F3D63B-F906-4298-BFBF-25D3F9BAAABA}">
      <dsp:nvSpPr>
        <dsp:cNvPr id="0" name=""/>
        <dsp:cNvSpPr/>
      </dsp:nvSpPr>
      <dsp:spPr>
        <a:xfrm>
          <a:off x="3452069" y="551239"/>
          <a:ext cx="7683602" cy="161708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254000" bIns="256713" numCol="1" spcCol="1270" anchor="ctr" anchorCtr="0">
          <a:noAutofit/>
        </a:bodyPr>
        <a:lstStyle/>
        <a:p>
          <a:pPr lvl="0" algn="l" defTabSz="1377950">
            <a:lnSpc>
              <a:spcPct val="90000"/>
            </a:lnSpc>
            <a:spcBef>
              <a:spcPct val="0"/>
            </a:spcBef>
            <a:spcAft>
              <a:spcPct val="35000"/>
            </a:spcAft>
          </a:pPr>
          <a:r>
            <a:rPr lang="uk-UA" sz="3100" kern="1200" noProof="0" dirty="0" smtClean="0"/>
            <a:t>Інспектор території</a:t>
          </a:r>
          <a:endParaRPr lang="uk-UA" sz="3100" kern="1200" noProof="0" dirty="0"/>
        </a:p>
      </dsp:txBody>
      <dsp:txXfrm>
        <a:off x="3452069" y="955511"/>
        <a:ext cx="7279330" cy="808544"/>
      </dsp:txXfrm>
    </dsp:sp>
    <dsp:sp modelId="{948E429D-0025-4CCA-AF72-90862F87C97D}">
      <dsp:nvSpPr>
        <dsp:cNvPr id="0" name=""/>
        <dsp:cNvSpPr/>
      </dsp:nvSpPr>
      <dsp:spPr>
        <a:xfrm>
          <a:off x="3452069" y="1798247"/>
          <a:ext cx="3419869" cy="3115107"/>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uk-UA" sz="2600" kern="1200" noProof="0" dirty="0" smtClean="0"/>
            <a:t>Негайно повідомляє </a:t>
          </a:r>
          <a:r>
            <a:rPr lang="uk-UA" sz="2600" b="0" i="0" kern="1200" noProof="0" dirty="0" smtClean="0"/>
            <a:t> Головного державного інспектора ветеринарної медицини області про виникнення підозри</a:t>
          </a:r>
          <a:endParaRPr lang="uk-UA" sz="2600" kern="1200" noProof="0" dirty="0"/>
        </a:p>
      </dsp:txBody>
      <dsp:txXfrm>
        <a:off x="3452069" y="1798247"/>
        <a:ext cx="3419869" cy="3115107"/>
      </dsp:txXfrm>
    </dsp:sp>
    <dsp:sp modelId="{30A591B9-5CF5-4F74-B861-E33A628FD929}">
      <dsp:nvSpPr>
        <dsp:cNvPr id="0" name=""/>
        <dsp:cNvSpPr/>
      </dsp:nvSpPr>
      <dsp:spPr>
        <a:xfrm>
          <a:off x="6871938" y="1090268"/>
          <a:ext cx="4263733" cy="1617088"/>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254000" bIns="256713" numCol="1" spcCol="1270" anchor="ctr" anchorCtr="0">
          <a:noAutofit/>
        </a:bodyPr>
        <a:lstStyle/>
        <a:p>
          <a:pPr lvl="0" algn="l" defTabSz="1377950">
            <a:lnSpc>
              <a:spcPct val="90000"/>
            </a:lnSpc>
            <a:spcBef>
              <a:spcPct val="0"/>
            </a:spcBef>
            <a:spcAft>
              <a:spcPct val="35000"/>
            </a:spcAft>
          </a:pPr>
          <a:r>
            <a:rPr lang="uk-UA" sz="3100" kern="1200" noProof="0" dirty="0" smtClean="0"/>
            <a:t>Інспектор області</a:t>
          </a:r>
          <a:endParaRPr lang="uk-UA" sz="3100" kern="1200" noProof="0" dirty="0"/>
        </a:p>
      </dsp:txBody>
      <dsp:txXfrm>
        <a:off x="6871938" y="1494540"/>
        <a:ext cx="3859461" cy="808544"/>
      </dsp:txXfrm>
    </dsp:sp>
    <dsp:sp modelId="{4EA7B3A4-3644-444F-A146-7683AA26F724}">
      <dsp:nvSpPr>
        <dsp:cNvPr id="0" name=""/>
        <dsp:cNvSpPr/>
      </dsp:nvSpPr>
      <dsp:spPr>
        <a:xfrm>
          <a:off x="6871938" y="2337277"/>
          <a:ext cx="3419869" cy="3069518"/>
        </a:xfrm>
        <a:prstGeom prst="re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uk-UA" sz="2600" b="0" i="0" kern="1200" noProof="0" dirty="0" smtClean="0"/>
            <a:t>Негайно доповідає  Головному державному інспектору ветеринарної медицини України.</a:t>
          </a:r>
          <a:endParaRPr lang="uk-UA" sz="2600" kern="1200" noProof="0" dirty="0"/>
        </a:p>
      </dsp:txBody>
      <dsp:txXfrm>
        <a:off x="6871938" y="2337277"/>
        <a:ext cx="3419869" cy="30695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85455E-1DAD-4438-AC6E-2981FAC3B320}">
      <dsp:nvSpPr>
        <dsp:cNvPr id="0" name=""/>
        <dsp:cNvSpPr/>
      </dsp:nvSpPr>
      <dsp:spPr>
        <a:xfrm>
          <a:off x="0" y="0"/>
          <a:ext cx="11570208" cy="473049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t" anchorCtr="0">
          <a:noAutofit/>
        </a:bodyPr>
        <a:lstStyle/>
        <a:p>
          <a:pPr lvl="0" algn="l" defTabSz="1955800">
            <a:lnSpc>
              <a:spcPct val="90000"/>
            </a:lnSpc>
            <a:spcBef>
              <a:spcPct val="0"/>
            </a:spcBef>
            <a:spcAft>
              <a:spcPct val="35000"/>
            </a:spcAft>
          </a:pPr>
          <a:r>
            <a:rPr lang="ru-RU" sz="4400" b="0" i="0" kern="1200" dirty="0" err="1" smtClean="0"/>
            <a:t>Підозра</a:t>
          </a:r>
          <a:r>
            <a:rPr lang="ru-RU" sz="4400" b="0" i="0" kern="1200" dirty="0" smtClean="0"/>
            <a:t> на </a:t>
          </a:r>
          <a:r>
            <a:rPr lang="ru-RU" sz="4400" b="0" i="0" kern="1200" dirty="0" err="1" smtClean="0"/>
            <a:t>захворювання</a:t>
          </a:r>
          <a:r>
            <a:rPr lang="ru-RU" sz="4400" b="0" i="0" kern="1200" dirty="0" smtClean="0"/>
            <a:t> </a:t>
          </a:r>
          <a:r>
            <a:rPr lang="ru-RU" sz="4400" b="0" i="0" kern="1200" dirty="0" err="1" smtClean="0"/>
            <a:t>тварин</a:t>
          </a:r>
          <a:r>
            <a:rPr lang="ru-RU" sz="4400" b="0" i="0" kern="1200" dirty="0" smtClean="0"/>
            <a:t> на ящур в </a:t>
          </a:r>
          <a:r>
            <a:rPr lang="ru-RU" sz="4400" b="0" i="0" kern="1200" dirty="0" err="1" smtClean="0"/>
            <a:t>дикій</a:t>
          </a:r>
          <a:r>
            <a:rPr lang="ru-RU" sz="4400" b="0" i="0" kern="1200" dirty="0" smtClean="0"/>
            <a:t> </a:t>
          </a:r>
          <a:r>
            <a:rPr lang="ru-RU" sz="4400" b="0" i="0" kern="1200" dirty="0" err="1" smtClean="0"/>
            <a:t>фауні</a:t>
          </a:r>
          <a:endParaRPr lang="ru-RU" sz="4400" kern="1200" dirty="0"/>
        </a:p>
        <a:p>
          <a:pPr marL="285750" lvl="1" indent="-285750" algn="l" defTabSz="1511300">
            <a:lnSpc>
              <a:spcPct val="90000"/>
            </a:lnSpc>
            <a:spcBef>
              <a:spcPct val="0"/>
            </a:spcBef>
            <a:spcAft>
              <a:spcPct val="15000"/>
            </a:spcAft>
            <a:buChar char="••"/>
          </a:pPr>
          <a:r>
            <a:rPr lang="ru-RU" sz="3400" b="0" i="0" kern="1200" dirty="0" err="1" smtClean="0"/>
            <a:t>проведення</a:t>
          </a:r>
          <a:r>
            <a:rPr lang="ru-RU" sz="3400" b="0" i="0" kern="1200" dirty="0" smtClean="0"/>
            <a:t> </a:t>
          </a:r>
          <a:r>
            <a:rPr lang="ru-RU" sz="3400" b="0" i="0" kern="1200" dirty="0" err="1" smtClean="0"/>
            <a:t>епізоотологічного</a:t>
          </a:r>
          <a:r>
            <a:rPr lang="ru-RU" sz="3400" b="0" i="0" kern="1200" dirty="0" smtClean="0"/>
            <a:t> </a:t>
          </a:r>
          <a:r>
            <a:rPr lang="ru-RU" sz="3400" b="0" i="0" kern="1200" dirty="0" err="1" smtClean="0"/>
            <a:t>розслідування</a:t>
          </a:r>
          <a:endParaRPr lang="ru-RU" sz="3400" kern="1200" dirty="0"/>
        </a:p>
        <a:p>
          <a:pPr marL="285750" lvl="1" indent="-285750" algn="l" defTabSz="1511300">
            <a:lnSpc>
              <a:spcPct val="90000"/>
            </a:lnSpc>
            <a:spcBef>
              <a:spcPct val="0"/>
            </a:spcBef>
            <a:spcAft>
              <a:spcPct val="15000"/>
            </a:spcAft>
            <a:buChar char="••"/>
          </a:pPr>
          <a:r>
            <a:rPr lang="ru-RU" sz="3400" b="0" i="0" kern="1200" dirty="0" err="1" smtClean="0"/>
            <a:t>відбір</a:t>
          </a:r>
          <a:r>
            <a:rPr lang="ru-RU" sz="3400" b="0" i="0" kern="1200" dirty="0" smtClean="0"/>
            <a:t> проб </a:t>
          </a:r>
          <a:r>
            <a:rPr lang="ru-RU" sz="3400" b="0" i="0" kern="1200" dirty="0" err="1" smtClean="0"/>
            <a:t>біологічного</a:t>
          </a:r>
          <a:r>
            <a:rPr lang="ru-RU" sz="3400" b="0" i="0" kern="1200" dirty="0" smtClean="0"/>
            <a:t> </a:t>
          </a:r>
          <a:r>
            <a:rPr lang="ru-RU" sz="3400" b="0" i="0" kern="1200" dirty="0" err="1" smtClean="0"/>
            <a:t>матеріалу</a:t>
          </a:r>
          <a:r>
            <a:rPr lang="ru-RU" sz="3400" b="0" i="0" kern="1200" dirty="0" smtClean="0"/>
            <a:t> для </a:t>
          </a:r>
          <a:r>
            <a:rPr lang="ru-RU" sz="3400" b="0" i="0" kern="1200" dirty="0" err="1" smtClean="0"/>
            <a:t>проведення</a:t>
          </a:r>
          <a:r>
            <a:rPr lang="ru-RU" sz="3400" b="0" i="0" kern="1200" dirty="0" smtClean="0"/>
            <a:t> лабораторного </a:t>
          </a:r>
          <a:r>
            <a:rPr lang="ru-RU" sz="3400" b="0" i="0" kern="1200" dirty="0" err="1" smtClean="0"/>
            <a:t>дослідження</a:t>
          </a:r>
          <a:r>
            <a:rPr lang="ru-RU" sz="3400" b="0" i="0" kern="1200" dirty="0" smtClean="0"/>
            <a:t> </a:t>
          </a:r>
          <a:r>
            <a:rPr lang="ru-RU" sz="3400" b="0" i="0" kern="1200" dirty="0" err="1" smtClean="0"/>
            <a:t>від</a:t>
          </a:r>
          <a:r>
            <a:rPr lang="ru-RU" sz="3400" b="0" i="0" kern="1200" dirty="0" smtClean="0"/>
            <a:t> </a:t>
          </a:r>
          <a:r>
            <a:rPr lang="ru-RU" sz="3400" b="0" i="0" kern="1200" dirty="0" err="1" smtClean="0"/>
            <a:t>усіх</a:t>
          </a:r>
          <a:r>
            <a:rPr lang="ru-RU" sz="3400" b="0" i="0" kern="1200" dirty="0" smtClean="0"/>
            <a:t> </a:t>
          </a:r>
          <a:r>
            <a:rPr lang="ru-RU" sz="3400" b="0" i="0" kern="1200" dirty="0" err="1" smtClean="0"/>
            <a:t>упольованих</a:t>
          </a:r>
          <a:r>
            <a:rPr lang="ru-RU" sz="3400" b="0" i="0" kern="1200" dirty="0" smtClean="0"/>
            <a:t> </a:t>
          </a:r>
          <a:r>
            <a:rPr lang="ru-RU" sz="3400" b="0" i="0" kern="1200" dirty="0" err="1" smtClean="0"/>
            <a:t>або</a:t>
          </a:r>
          <a:r>
            <a:rPr lang="ru-RU" sz="3400" b="0" i="0" kern="1200" dirty="0" smtClean="0"/>
            <a:t> </a:t>
          </a:r>
          <a:r>
            <a:rPr lang="ru-RU" sz="3400" b="0" i="0" kern="1200" dirty="0" err="1" smtClean="0"/>
            <a:t>загиблих</a:t>
          </a:r>
          <a:r>
            <a:rPr lang="ru-RU" sz="3400" b="0" i="0" kern="1200" dirty="0" smtClean="0"/>
            <a:t> на </a:t>
          </a:r>
          <a:r>
            <a:rPr lang="ru-RU" sz="3400" b="0" i="0" kern="1200" dirty="0" err="1" smtClean="0"/>
            <a:t>відповідній</a:t>
          </a:r>
          <a:r>
            <a:rPr lang="ru-RU" sz="3400" b="0" i="0" kern="1200" dirty="0" smtClean="0"/>
            <a:t> </a:t>
          </a:r>
          <a:r>
            <a:rPr lang="ru-RU" sz="3400" b="0" i="0" kern="1200" dirty="0" err="1" smtClean="0"/>
            <a:t>території</a:t>
          </a:r>
          <a:r>
            <a:rPr lang="ru-RU" sz="3400" b="0" i="0" kern="1200" dirty="0" smtClean="0"/>
            <a:t> диких </a:t>
          </a:r>
          <a:r>
            <a:rPr lang="ru-RU" sz="3400" b="0" i="0" kern="1200" dirty="0" err="1" smtClean="0"/>
            <a:t>парнокопитих</a:t>
          </a:r>
          <a:endParaRPr lang="ru-RU" sz="3400" kern="1200" dirty="0"/>
        </a:p>
      </dsp:txBody>
      <dsp:txXfrm>
        <a:off x="2787091" y="0"/>
        <a:ext cx="8783116" cy="4730496"/>
      </dsp:txXfrm>
    </dsp:sp>
    <dsp:sp modelId="{A262D110-EA97-4AB3-8216-D099F41ABAE3}">
      <dsp:nvSpPr>
        <dsp:cNvPr id="0" name=""/>
        <dsp:cNvSpPr/>
      </dsp:nvSpPr>
      <dsp:spPr>
        <a:xfrm>
          <a:off x="473049" y="473049"/>
          <a:ext cx="2314041" cy="3784396"/>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73000" r="-73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7F94A4-CA41-49D0-ABCC-35C6C9986BB5}">
      <dsp:nvSpPr>
        <dsp:cNvPr id="0" name=""/>
        <dsp:cNvSpPr/>
      </dsp:nvSpPr>
      <dsp:spPr>
        <a:xfrm rot="10800000">
          <a:off x="2805927" y="945733"/>
          <a:ext cx="7426634" cy="374123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49782" tIns="205740" rIns="384048" bIns="205740" numCol="1" spcCol="1270" anchor="ctr" anchorCtr="0">
          <a:noAutofit/>
        </a:bodyPr>
        <a:lstStyle/>
        <a:p>
          <a:pPr lvl="0" algn="ctr" defTabSz="2400300">
            <a:lnSpc>
              <a:spcPct val="90000"/>
            </a:lnSpc>
            <a:spcBef>
              <a:spcPct val="0"/>
            </a:spcBef>
            <a:spcAft>
              <a:spcPct val="35000"/>
            </a:spcAft>
          </a:pPr>
          <a:r>
            <a:rPr lang="ru-RU" sz="5400" kern="1200" dirty="0" smtClean="0"/>
            <a:t>Перше </a:t>
          </a:r>
          <a:r>
            <a:rPr lang="uk-UA" sz="5400" kern="1200" noProof="0" dirty="0" smtClean="0"/>
            <a:t>підтвердження</a:t>
          </a:r>
          <a:endParaRPr lang="uk-UA" sz="5400" kern="1200" noProof="0" dirty="0"/>
        </a:p>
      </dsp:txBody>
      <dsp:txXfrm rot="10800000">
        <a:off x="3741236" y="945733"/>
        <a:ext cx="6491325" cy="3741237"/>
      </dsp:txXfrm>
    </dsp:sp>
    <dsp:sp modelId="{8C29D747-9E3A-4398-B574-AA74169FE63C}">
      <dsp:nvSpPr>
        <dsp:cNvPr id="0" name=""/>
        <dsp:cNvSpPr/>
      </dsp:nvSpPr>
      <dsp:spPr>
        <a:xfrm>
          <a:off x="935309" y="945733"/>
          <a:ext cx="3741237" cy="374123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1000" r="-21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B29C64-D896-456A-A78F-F326AE136336}">
      <dsp:nvSpPr>
        <dsp:cNvPr id="0" name=""/>
        <dsp:cNvSpPr/>
      </dsp:nvSpPr>
      <dsp:spPr>
        <a:xfrm rot="10800000">
          <a:off x="2251507" y="2241"/>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kern="1200" dirty="0" err="1" smtClean="0"/>
            <a:t>Живих</a:t>
          </a:r>
          <a:r>
            <a:rPr lang="ru-RU" sz="1500" kern="1200" dirty="0" smtClean="0"/>
            <a:t> </a:t>
          </a:r>
          <a:r>
            <a:rPr lang="ru-RU" sz="1500" kern="1200" dirty="0" err="1" smtClean="0"/>
            <a:t>тварин</a:t>
          </a:r>
          <a:endParaRPr lang="ru-RU" sz="1500" kern="1200" dirty="0"/>
        </a:p>
      </dsp:txBody>
      <dsp:txXfrm rot="10800000">
        <a:off x="2446559" y="2241"/>
        <a:ext cx="7969381" cy="780207"/>
      </dsp:txXfrm>
    </dsp:sp>
    <dsp:sp modelId="{BC520051-0B1D-45A3-9D82-4A2CB80B81B3}">
      <dsp:nvSpPr>
        <dsp:cNvPr id="0" name=""/>
        <dsp:cNvSpPr/>
      </dsp:nvSpPr>
      <dsp:spPr>
        <a:xfrm>
          <a:off x="1861403" y="2241"/>
          <a:ext cx="780207" cy="780207"/>
        </a:xfrm>
        <a:prstGeom prst="ellipse">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237552-C5A8-4049-AFB8-E9EBC2CF1D4C}">
      <dsp:nvSpPr>
        <dsp:cNvPr id="0" name=""/>
        <dsp:cNvSpPr/>
      </dsp:nvSpPr>
      <dsp:spPr>
        <a:xfrm rot="10800000">
          <a:off x="2251507" y="1015347"/>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b="0" i="0" kern="1200" dirty="0" smtClean="0"/>
            <a:t>молока, </a:t>
          </a:r>
          <a:r>
            <a:rPr lang="ru-RU" sz="1500" b="0" i="0" kern="1200" dirty="0" err="1" smtClean="0"/>
            <a:t>молочних</a:t>
          </a:r>
          <a:r>
            <a:rPr lang="ru-RU" sz="1500" b="0" i="0" kern="1200" dirty="0" smtClean="0"/>
            <a:t> </a:t>
          </a:r>
          <a:r>
            <a:rPr lang="ru-RU" sz="1500" b="0" i="0" kern="1200" dirty="0" err="1" smtClean="0"/>
            <a:t>продуктів</a:t>
          </a:r>
          <a:r>
            <a:rPr lang="ru-RU" sz="1500" b="0" i="0" kern="1200" dirty="0" smtClean="0"/>
            <a:t>, </a:t>
          </a:r>
          <a:endParaRPr lang="ru-RU" sz="1500" kern="1200" dirty="0"/>
        </a:p>
      </dsp:txBody>
      <dsp:txXfrm rot="10800000">
        <a:off x="2446559" y="1015347"/>
        <a:ext cx="7969381" cy="780207"/>
      </dsp:txXfrm>
    </dsp:sp>
    <dsp:sp modelId="{342423EC-061B-434C-9A2C-A1F2A4C295EB}">
      <dsp:nvSpPr>
        <dsp:cNvPr id="0" name=""/>
        <dsp:cNvSpPr/>
      </dsp:nvSpPr>
      <dsp:spPr>
        <a:xfrm>
          <a:off x="1861403" y="1015347"/>
          <a:ext cx="780207" cy="780207"/>
        </a:xfrm>
        <a:prstGeom prst="ellipse">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F0E4ACC-8174-4F9F-8DBB-52F7423A00F0}">
      <dsp:nvSpPr>
        <dsp:cNvPr id="0" name=""/>
        <dsp:cNvSpPr/>
      </dsp:nvSpPr>
      <dsp:spPr>
        <a:xfrm rot="10800000">
          <a:off x="2251507" y="2028452"/>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b="0" i="0" kern="1200" dirty="0" err="1" smtClean="0"/>
            <a:t>м’яса</a:t>
          </a:r>
          <a:r>
            <a:rPr lang="ru-RU" sz="1500" b="0" i="0" kern="1200" dirty="0" smtClean="0"/>
            <a:t>, </a:t>
          </a:r>
          <a:r>
            <a:rPr lang="ru-RU" sz="1500" b="0" i="0" kern="1200" dirty="0" err="1" smtClean="0"/>
            <a:t>м’ясних</a:t>
          </a:r>
          <a:r>
            <a:rPr lang="ru-RU" sz="1500" b="0" i="0" kern="1200" dirty="0" smtClean="0"/>
            <a:t> </a:t>
          </a:r>
          <a:r>
            <a:rPr lang="ru-RU" sz="1500" b="0" i="0" kern="1200" dirty="0" err="1" smtClean="0"/>
            <a:t>продуктів</a:t>
          </a:r>
          <a:r>
            <a:rPr lang="ru-RU" sz="1500" b="0" i="0" kern="1200" dirty="0" smtClean="0"/>
            <a:t>, туш</a:t>
          </a:r>
          <a:endParaRPr lang="ru-RU" sz="1500" kern="1200" dirty="0"/>
        </a:p>
      </dsp:txBody>
      <dsp:txXfrm rot="10800000">
        <a:off x="2446559" y="2028452"/>
        <a:ext cx="7969381" cy="780207"/>
      </dsp:txXfrm>
    </dsp:sp>
    <dsp:sp modelId="{7214F8F0-F65D-498C-9708-5D7C488528F9}">
      <dsp:nvSpPr>
        <dsp:cNvPr id="0" name=""/>
        <dsp:cNvSpPr/>
      </dsp:nvSpPr>
      <dsp:spPr>
        <a:xfrm>
          <a:off x="1861403" y="2028452"/>
          <a:ext cx="780207" cy="780207"/>
        </a:xfrm>
        <a:prstGeom prst="ellipse">
          <a:avLst/>
        </a:prstGeom>
        <a:blipFill>
          <a:blip xmlns:r="http://schemas.openxmlformats.org/officeDocument/2006/relationships" r:embed="rId3">
            <a:extLst>
              <a:ext uri="{28A0092B-C50C-407E-A947-70E740481C1C}">
                <a14:useLocalDpi xmlns:a14="http://schemas.microsoft.com/office/drawing/2010/main" val="0"/>
              </a:ext>
            </a:extLst>
          </a:blip>
          <a:srcRect/>
          <a:stretch>
            <a:fillRect l="-24000" r="-2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753728C-5A47-4BAB-B7EE-6B88CDB2F874}">
      <dsp:nvSpPr>
        <dsp:cNvPr id="0" name=""/>
        <dsp:cNvSpPr/>
      </dsp:nvSpPr>
      <dsp:spPr>
        <a:xfrm rot="10800000">
          <a:off x="2251507" y="3041558"/>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b="0" i="0" kern="1200" dirty="0" err="1" smtClean="0"/>
            <a:t>сперми</a:t>
          </a:r>
          <a:r>
            <a:rPr lang="ru-RU" sz="1500" b="0" i="0" kern="1200" dirty="0" smtClean="0"/>
            <a:t>, </a:t>
          </a:r>
          <a:r>
            <a:rPr lang="ru-RU" sz="1500" b="0" i="0" kern="1200" dirty="0" err="1" smtClean="0"/>
            <a:t>яйцеклітин</a:t>
          </a:r>
          <a:r>
            <a:rPr lang="ru-RU" sz="1500" b="0" i="0" kern="1200" dirty="0" smtClean="0"/>
            <a:t> й </a:t>
          </a:r>
          <a:r>
            <a:rPr lang="ru-RU" sz="1500" b="0" i="0" kern="1200" dirty="0" err="1" smtClean="0"/>
            <a:t>ембріонів</a:t>
          </a:r>
          <a:r>
            <a:rPr lang="ru-RU" sz="1500" b="0" i="0" kern="1200" dirty="0" smtClean="0"/>
            <a:t>, </a:t>
          </a:r>
          <a:r>
            <a:rPr lang="ru-RU" sz="1500" b="0" i="0" kern="1200" dirty="0" err="1" smtClean="0"/>
            <a:t>відібраних</a:t>
          </a:r>
          <a:r>
            <a:rPr lang="ru-RU" sz="1500" b="0" i="0" kern="1200" dirty="0" smtClean="0"/>
            <a:t> </a:t>
          </a:r>
          <a:r>
            <a:rPr lang="ru-RU" sz="1500" b="0" i="0" kern="1200" dirty="0" err="1" smtClean="0"/>
            <a:t>від</a:t>
          </a:r>
          <a:r>
            <a:rPr lang="ru-RU" sz="1500" b="0" i="0" kern="1200" dirty="0" smtClean="0"/>
            <a:t> </a:t>
          </a:r>
          <a:r>
            <a:rPr lang="ru-RU" sz="1500" b="0" i="0" kern="1200" dirty="0" err="1" smtClean="0"/>
            <a:t>сприйнятливих</a:t>
          </a:r>
          <a:r>
            <a:rPr lang="ru-RU" sz="1500" b="0" i="0" kern="1200" dirty="0" smtClean="0"/>
            <a:t> </a:t>
          </a:r>
          <a:r>
            <a:rPr lang="ru-RU" sz="1500" b="0" i="0" kern="1200" dirty="0" err="1" smtClean="0"/>
            <a:t>тварин</a:t>
          </a:r>
          <a:r>
            <a:rPr lang="ru-RU" sz="1500" b="0" i="0" kern="1200" dirty="0" smtClean="0"/>
            <a:t>, </a:t>
          </a:r>
          <a:r>
            <a:rPr lang="ru-RU" sz="1500" b="0" i="0" kern="1200" dirty="0" err="1" smtClean="0"/>
            <a:t>що</a:t>
          </a:r>
          <a:r>
            <a:rPr lang="ru-RU" sz="1500" b="0" i="0" kern="1200" dirty="0" smtClean="0"/>
            <a:t> </a:t>
          </a:r>
          <a:r>
            <a:rPr lang="ru-RU" sz="1500" b="0" i="0" kern="1200" dirty="0" err="1" smtClean="0"/>
            <a:t>перебували</a:t>
          </a:r>
          <a:r>
            <a:rPr lang="ru-RU" sz="1500" b="0" i="0" kern="1200" dirty="0" smtClean="0"/>
            <a:t> в таких </a:t>
          </a:r>
          <a:r>
            <a:rPr lang="ru-RU" sz="1500" b="0" i="0" kern="1200" dirty="0" err="1" smtClean="0"/>
            <a:t>господарствах</a:t>
          </a:r>
          <a:r>
            <a:rPr lang="ru-RU" sz="1500" b="0" i="0" kern="1200" dirty="0" smtClean="0"/>
            <a:t> </a:t>
          </a:r>
          <a:r>
            <a:rPr lang="ru-RU" sz="1500" b="0" i="0" kern="1200" dirty="0" err="1" smtClean="0"/>
            <a:t>впродовж</a:t>
          </a:r>
          <a:r>
            <a:rPr lang="ru-RU" sz="1500" b="0" i="0" kern="1200" dirty="0" smtClean="0"/>
            <a:t> часу </a:t>
          </a:r>
          <a:r>
            <a:rPr lang="ru-RU" sz="1500" b="0" i="0" kern="1200" dirty="0" err="1" smtClean="0"/>
            <a:t>між</a:t>
          </a:r>
          <a:r>
            <a:rPr lang="ru-RU" sz="1500" b="0" i="0" kern="1200" dirty="0" smtClean="0"/>
            <a:t> </a:t>
          </a:r>
          <a:r>
            <a:rPr lang="ru-RU" sz="1500" b="0" i="0" kern="1200" dirty="0" err="1" smtClean="0"/>
            <a:t>ймовірним</a:t>
          </a:r>
          <a:r>
            <a:rPr lang="ru-RU" sz="1500" b="0" i="0" kern="1200" dirty="0" smtClean="0"/>
            <a:t> </a:t>
          </a:r>
          <a:r>
            <a:rPr lang="ru-RU" sz="1500" b="0" i="0" kern="1200" dirty="0" err="1" smtClean="0"/>
            <a:t>занесенням</a:t>
          </a:r>
          <a:r>
            <a:rPr lang="ru-RU" sz="1500" b="0" i="0" kern="1200" dirty="0" smtClean="0"/>
            <a:t> </a:t>
          </a:r>
          <a:r>
            <a:rPr lang="ru-RU" sz="1500" b="0" i="0" kern="1200" dirty="0" err="1" smtClean="0"/>
            <a:t>хвороби</a:t>
          </a:r>
          <a:r>
            <a:rPr lang="ru-RU" sz="1500" b="0" i="0" kern="1200" dirty="0" smtClean="0"/>
            <a:t> до </a:t>
          </a:r>
          <a:r>
            <a:rPr lang="ru-RU" sz="1500" b="0" i="0" kern="1200" dirty="0" err="1" smtClean="0"/>
            <a:t>господарства</a:t>
          </a:r>
          <a:r>
            <a:rPr lang="ru-RU" sz="1500" b="0" i="0" kern="1200" dirty="0" smtClean="0"/>
            <a:t> та </a:t>
          </a:r>
          <a:r>
            <a:rPr lang="ru-RU" sz="1500" b="0" i="0" kern="1200" dirty="0" err="1" smtClean="0"/>
            <a:t>запровадженням</a:t>
          </a:r>
          <a:r>
            <a:rPr lang="ru-RU" sz="1500" b="0" i="0" kern="1200" dirty="0" smtClean="0"/>
            <a:t> </a:t>
          </a:r>
          <a:r>
            <a:rPr lang="ru-RU" sz="1500" b="0" i="0" kern="1200" dirty="0" err="1" smtClean="0"/>
            <a:t>офіційних</a:t>
          </a:r>
          <a:r>
            <a:rPr lang="ru-RU" sz="1500" b="0" i="0" kern="1200" dirty="0" smtClean="0"/>
            <a:t> </a:t>
          </a:r>
          <a:r>
            <a:rPr lang="ru-RU" sz="1500" b="0" i="0" kern="1200" dirty="0" err="1" smtClean="0"/>
            <a:t>заходів</a:t>
          </a:r>
          <a:endParaRPr lang="ru-RU" sz="1500" kern="1200" dirty="0"/>
        </a:p>
      </dsp:txBody>
      <dsp:txXfrm rot="10800000">
        <a:off x="2446559" y="3041558"/>
        <a:ext cx="7969381" cy="780207"/>
      </dsp:txXfrm>
    </dsp:sp>
    <dsp:sp modelId="{E5F32554-F50E-4747-96C8-BA03B79394F2}">
      <dsp:nvSpPr>
        <dsp:cNvPr id="0" name=""/>
        <dsp:cNvSpPr/>
      </dsp:nvSpPr>
      <dsp:spPr>
        <a:xfrm>
          <a:off x="1861403" y="3041558"/>
          <a:ext cx="780207" cy="780207"/>
        </a:xfrm>
        <a:prstGeom prst="ellipse">
          <a:avLst/>
        </a:prstGeom>
        <a:blipFill>
          <a:blip xmlns:r="http://schemas.openxmlformats.org/officeDocument/2006/relationships" r:embed="rId4">
            <a:extLst>
              <a:ext uri="{28A0092B-C50C-407E-A947-70E740481C1C}">
                <a14:useLocalDpi xmlns:a14="http://schemas.microsoft.com/office/drawing/2010/main" val="0"/>
              </a:ext>
            </a:extLst>
          </a:blip>
          <a:srcRect/>
          <a:stretch>
            <a:fillRect l="-17000" r="-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C47E2D-1E8A-4C5E-AEEE-C616CF876B7C}">
      <dsp:nvSpPr>
        <dsp:cNvPr id="0" name=""/>
        <dsp:cNvSpPr/>
      </dsp:nvSpPr>
      <dsp:spPr>
        <a:xfrm rot="10800000">
          <a:off x="2251507" y="4054664"/>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b="0" i="0" kern="1200" dirty="0" smtClean="0"/>
            <a:t>гною, і </a:t>
          </a:r>
          <a:r>
            <a:rPr lang="ru-RU" sz="1500" b="0" i="0" kern="1200" dirty="0" err="1" smtClean="0"/>
            <a:t>матеріалів</a:t>
          </a:r>
          <a:r>
            <a:rPr lang="ru-RU" sz="1500" b="0" i="0" kern="1200" dirty="0" smtClean="0"/>
            <a:t>, </a:t>
          </a:r>
          <a:r>
            <a:rPr lang="ru-RU" sz="1500" b="0" i="0" kern="1200" dirty="0" err="1" smtClean="0"/>
            <a:t>що</a:t>
          </a:r>
          <a:r>
            <a:rPr lang="ru-RU" sz="1500" b="0" i="0" kern="1200" dirty="0" smtClean="0"/>
            <a:t> </a:t>
          </a:r>
          <a:r>
            <a:rPr lang="ru-RU" sz="1500" b="0" i="0" kern="1200" dirty="0" err="1" smtClean="0"/>
            <a:t>використовуються</a:t>
          </a:r>
          <a:r>
            <a:rPr lang="ru-RU" sz="1500" b="0" i="0" kern="1200" dirty="0" smtClean="0"/>
            <a:t> як </a:t>
          </a:r>
          <a:r>
            <a:rPr lang="ru-RU" sz="1500" b="0" i="0" kern="1200" dirty="0" err="1" smtClean="0"/>
            <a:t>підстилка</a:t>
          </a:r>
          <a:endParaRPr lang="ru-RU" sz="1500" kern="1200" dirty="0"/>
        </a:p>
      </dsp:txBody>
      <dsp:txXfrm rot="10800000">
        <a:off x="2446559" y="4054664"/>
        <a:ext cx="7969381" cy="780207"/>
      </dsp:txXfrm>
    </dsp:sp>
    <dsp:sp modelId="{08DB1736-4884-4787-9F5E-48D6259C90FA}">
      <dsp:nvSpPr>
        <dsp:cNvPr id="0" name=""/>
        <dsp:cNvSpPr/>
      </dsp:nvSpPr>
      <dsp:spPr>
        <a:xfrm>
          <a:off x="1861403" y="4054664"/>
          <a:ext cx="780207" cy="780207"/>
        </a:xfrm>
        <a:prstGeom prst="ellipse">
          <a:avLst/>
        </a:prstGeom>
        <a:blipFill>
          <a:blip xmlns:r="http://schemas.openxmlformats.org/officeDocument/2006/relationships" r:embed="rId5">
            <a:extLst>
              <a:ext uri="{28A0092B-C50C-407E-A947-70E740481C1C}">
                <a14:useLocalDpi xmlns:a14="http://schemas.microsoft.com/office/drawing/2010/main" val="0"/>
              </a:ext>
            </a:extLst>
          </a:blip>
          <a:srcRect/>
          <a:stretch>
            <a:fillRect l="-39000" r="-39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4772B7-1BB4-4F47-A58A-A9C3E9F3863C}">
      <dsp:nvSpPr>
        <dsp:cNvPr id="0" name=""/>
        <dsp:cNvSpPr/>
      </dsp:nvSpPr>
      <dsp:spPr>
        <a:xfrm rot="10800000">
          <a:off x="2251507" y="5067769"/>
          <a:ext cx="8164433" cy="78020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4050" tIns="57150" rIns="106680" bIns="57150" numCol="1" spcCol="1270" anchor="ctr" anchorCtr="0">
          <a:noAutofit/>
        </a:bodyPr>
        <a:lstStyle/>
        <a:p>
          <a:pPr lvl="0" algn="ctr" defTabSz="666750">
            <a:lnSpc>
              <a:spcPct val="90000"/>
            </a:lnSpc>
            <a:spcBef>
              <a:spcPct val="0"/>
            </a:spcBef>
            <a:spcAft>
              <a:spcPct val="35000"/>
            </a:spcAft>
          </a:pPr>
          <a:r>
            <a:rPr lang="ru-RU" sz="1500" b="0" i="0" kern="1200" dirty="0" err="1" smtClean="0"/>
            <a:t>кормів</a:t>
          </a:r>
          <a:r>
            <a:rPr lang="ru-RU" sz="1500" b="0" i="0" kern="1200" dirty="0" smtClean="0"/>
            <a:t> для </a:t>
          </a:r>
          <a:r>
            <a:rPr lang="ru-RU" sz="1500" b="0" i="0" kern="1200" dirty="0" err="1" smtClean="0"/>
            <a:t>тварин</a:t>
          </a:r>
          <a:endParaRPr lang="ru-RU" sz="1500" kern="1200" dirty="0"/>
        </a:p>
      </dsp:txBody>
      <dsp:txXfrm rot="10800000">
        <a:off x="2446559" y="5067769"/>
        <a:ext cx="7969381" cy="780207"/>
      </dsp:txXfrm>
    </dsp:sp>
    <dsp:sp modelId="{CC0980A0-B4D0-4F27-9C9B-C9594C5EEBDD}">
      <dsp:nvSpPr>
        <dsp:cNvPr id="0" name=""/>
        <dsp:cNvSpPr/>
      </dsp:nvSpPr>
      <dsp:spPr>
        <a:xfrm>
          <a:off x="1861403" y="5067769"/>
          <a:ext cx="780207" cy="780207"/>
        </a:xfrm>
        <a:prstGeom prst="ellipse">
          <a:avLst/>
        </a:prstGeom>
        <a:blipFill>
          <a:blip xmlns:r="http://schemas.openxmlformats.org/officeDocument/2006/relationships" r:embed="rId6">
            <a:extLst>
              <a:ext uri="{28A0092B-C50C-407E-A947-70E740481C1C}">
                <a14:useLocalDpi xmlns:a14="http://schemas.microsoft.com/office/drawing/2010/main" val="0"/>
              </a:ext>
            </a:extLst>
          </a:blip>
          <a:srcRect/>
          <a:stretch>
            <a:fillRect l="-25000" r="-25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2E37A-FBF5-4ED9-A641-39A791FA6006}">
      <dsp:nvSpPr>
        <dsp:cNvPr id="0" name=""/>
        <dsp:cNvSpPr/>
      </dsp:nvSpPr>
      <dsp:spPr>
        <a:xfrm>
          <a:off x="0" y="85974"/>
          <a:ext cx="8128000" cy="243840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6ECD081-2BE1-41C5-9152-2F89FEC87F4C}">
      <dsp:nvSpPr>
        <dsp:cNvPr id="0" name=""/>
        <dsp:cNvSpPr/>
      </dsp:nvSpPr>
      <dsp:spPr>
        <a:xfrm>
          <a:off x="918480" y="257924"/>
          <a:ext cx="6291039" cy="3580039"/>
        </a:xfrm>
        <a:prstGeom prst="flowChartAlternateProcess">
          <a:avLst/>
        </a:prstGeom>
        <a:blipFill>
          <a:blip xmlns:r="http://schemas.openxmlformats.org/officeDocument/2006/relationships" r:embed="rId1"/>
          <a:srcRect/>
          <a:stretch>
            <a:fillRect t="-17000" b="-17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7FBA08-6635-4F1E-ADFE-117C3AC33A6E}">
      <dsp:nvSpPr>
        <dsp:cNvPr id="0" name=""/>
        <dsp:cNvSpPr/>
      </dsp:nvSpPr>
      <dsp:spPr>
        <a:xfrm rot="10800000">
          <a:off x="243839" y="4181862"/>
          <a:ext cx="7640320" cy="1150830"/>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t" anchorCtr="0">
          <a:noAutofit/>
        </a:bodyPr>
        <a:lstStyle/>
        <a:p>
          <a:pPr lvl="0" algn="ctr" defTabSz="1733550">
            <a:lnSpc>
              <a:spcPct val="90000"/>
            </a:lnSpc>
            <a:spcBef>
              <a:spcPct val="0"/>
            </a:spcBef>
            <a:spcAft>
              <a:spcPct val="35000"/>
            </a:spcAft>
          </a:pPr>
          <a:r>
            <a:rPr lang="uk-UA" sz="3900" kern="1200" noProof="0" dirty="0" smtClean="0"/>
            <a:t>Зняття Карантину</a:t>
          </a:r>
          <a:endParaRPr lang="uk-UA" sz="3900" kern="1200" noProof="0" dirty="0"/>
        </a:p>
      </dsp:txBody>
      <dsp:txXfrm rot="10800000">
        <a:off x="279231" y="4181862"/>
        <a:ext cx="7569536" cy="1115438"/>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26"/>
            <a:ext cx="10363200" cy="1470025"/>
          </a:xfrm>
        </p:spPr>
        <p:txBody>
          <a:bodyPr/>
          <a:lstStyle/>
          <a:p>
            <a:r>
              <a:rPr lang="es-ES"/>
              <a:t>Haga clic para modificar el estilo de título del patrón</a:t>
            </a:r>
            <a:endParaRPr lang="en-US"/>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a:p>
        </p:txBody>
      </p:sp>
      <p:sp>
        <p:nvSpPr>
          <p:cNvPr id="4" name="3 Marcador de fecha"/>
          <p:cNvSpPr>
            <a:spLocks noGrp="1"/>
          </p:cNvSpPr>
          <p:nvPr>
            <p:ph type="dt" sz="half" idx="10"/>
          </p:nvPr>
        </p:nvSpPr>
        <p:spPr/>
        <p:txBody>
          <a:bodyPr/>
          <a:lstStyle>
            <a:lvl1pPr>
              <a:defRPr/>
            </a:lvl1pPr>
          </a:lstStyle>
          <a:p>
            <a:pPr>
              <a:defRPr/>
            </a:pPr>
            <a:fld id="{F428F75E-131E-46FF-98FC-3BC4975B2D4D}" type="datetime1">
              <a:rPr lang="en-US"/>
              <a:pPr>
                <a:defRPr/>
              </a:pPr>
              <a:t>4/6/2025</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8E61093B-2AE5-4AF5-BD02-0C3C1B764818}" type="slidenum">
              <a:rPr lang="en-US" altLang="es-ES"/>
              <a:pPr>
                <a:defRPr/>
              </a:pPr>
              <a:t>‹#›</a:t>
            </a:fld>
            <a:endParaRPr lang="en-US" altLang="es-ES"/>
          </a:p>
        </p:txBody>
      </p:sp>
    </p:spTree>
    <p:extLst>
      <p:ext uri="{BB962C8B-B14F-4D97-AF65-F5344CB8AC3E}">
        <p14:creationId xmlns:p14="http://schemas.microsoft.com/office/powerpoint/2010/main" val="2891870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59F51258-7575-4C37-AE60-90F4B817C6DD}" type="datetime1">
              <a:rPr lang="en-US"/>
              <a:pPr>
                <a:defRPr/>
              </a:pPr>
              <a:t>4/6/2025</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EB55B2AC-3150-4725-B4ED-2C5CC86F6BD8}" type="slidenum">
              <a:rPr lang="en-US" altLang="es-ES"/>
              <a:pPr>
                <a:defRPr/>
              </a:pPr>
              <a:t>‹#›</a:t>
            </a:fld>
            <a:endParaRPr lang="en-US" altLang="es-ES"/>
          </a:p>
        </p:txBody>
      </p:sp>
    </p:spTree>
    <p:extLst>
      <p:ext uri="{BB962C8B-B14F-4D97-AF65-F5344CB8AC3E}">
        <p14:creationId xmlns:p14="http://schemas.microsoft.com/office/powerpoint/2010/main" val="981615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839200" y="274639"/>
            <a:ext cx="2743200" cy="5851525"/>
          </a:xfrm>
        </p:spPr>
        <p:txBody>
          <a:bodyPr vert="eaVert"/>
          <a:lstStyle/>
          <a:p>
            <a:r>
              <a:rPr lang="es-ES"/>
              <a:t>Haga clic para modificar el estilo de título del patrón</a:t>
            </a:r>
            <a:endParaRPr lang="en-US"/>
          </a:p>
        </p:txBody>
      </p:sp>
      <p:sp>
        <p:nvSpPr>
          <p:cNvPr id="3" name="2 Marcador de texto vertical"/>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1EDED268-D641-46B0-B4E9-7EC5D9ECE429}" type="datetime1">
              <a:rPr lang="en-US"/>
              <a:pPr>
                <a:defRPr/>
              </a:pPr>
              <a:t>4/6/2025</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6CB1AF62-90C4-49F8-BBA9-B12DADFF058A}" type="slidenum">
              <a:rPr lang="en-US" altLang="es-ES"/>
              <a:pPr>
                <a:defRPr/>
              </a:pPr>
              <a:t>‹#›</a:t>
            </a:fld>
            <a:endParaRPr lang="en-US" altLang="es-ES"/>
          </a:p>
        </p:txBody>
      </p:sp>
    </p:spTree>
    <p:extLst>
      <p:ext uri="{BB962C8B-B14F-4D97-AF65-F5344CB8AC3E}">
        <p14:creationId xmlns:p14="http://schemas.microsoft.com/office/powerpoint/2010/main" val="694673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fecha"/>
          <p:cNvSpPr>
            <a:spLocks noGrp="1"/>
          </p:cNvSpPr>
          <p:nvPr>
            <p:ph type="dt" sz="half" idx="10"/>
          </p:nvPr>
        </p:nvSpPr>
        <p:spPr/>
        <p:txBody>
          <a:bodyPr/>
          <a:lstStyle>
            <a:lvl1pPr>
              <a:defRPr/>
            </a:lvl1pPr>
          </a:lstStyle>
          <a:p>
            <a:pPr>
              <a:defRPr/>
            </a:pPr>
            <a:fld id="{392FD8F0-CE4F-4C79-9D35-5BB277989DA1}" type="datetime1">
              <a:rPr lang="en-US"/>
              <a:pPr>
                <a:defRPr/>
              </a:pPr>
              <a:t>4/6/2025</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172924EE-976E-4706-A974-3DB2BC47E9B9}" type="slidenum">
              <a:rPr lang="en-US" altLang="es-ES"/>
              <a:pPr>
                <a:defRPr/>
              </a:pPr>
              <a:t>‹#›</a:t>
            </a:fld>
            <a:endParaRPr lang="en-US" altLang="es-ES"/>
          </a:p>
        </p:txBody>
      </p:sp>
    </p:spTree>
    <p:extLst>
      <p:ext uri="{BB962C8B-B14F-4D97-AF65-F5344CB8AC3E}">
        <p14:creationId xmlns:p14="http://schemas.microsoft.com/office/powerpoint/2010/main" val="3574837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1"/>
            <a:ext cx="10363200" cy="1362075"/>
          </a:xfrm>
        </p:spPr>
        <p:txBody>
          <a:bodyPr anchor="t"/>
          <a:lstStyle>
            <a:lvl1pPr algn="l">
              <a:defRPr sz="4000" b="1" cap="all"/>
            </a:lvl1pPr>
          </a:lstStyle>
          <a:p>
            <a:r>
              <a:rPr lang="es-ES"/>
              <a:t>Haga clic para modificar el estilo de título del patrón</a:t>
            </a:r>
            <a:endParaRPr lang="en-US"/>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19F661B-DFD1-437E-8D7E-7F6E0EEDCBFA}" type="datetime1">
              <a:rPr lang="en-US"/>
              <a:pPr>
                <a:defRPr/>
              </a:pPr>
              <a:t>4/6/2025</a:t>
            </a:fld>
            <a:endParaRPr lang="en-US"/>
          </a:p>
        </p:txBody>
      </p:sp>
      <p:sp>
        <p:nvSpPr>
          <p:cNvPr id="5" name="4 Marcador de pie de página"/>
          <p:cNvSpPr>
            <a:spLocks noGrp="1"/>
          </p:cNvSpPr>
          <p:nvPr>
            <p:ph type="ftr" sz="quarter" idx="11"/>
          </p:nvPr>
        </p:nvSpPr>
        <p:spPr/>
        <p:txBody>
          <a:bodyPr/>
          <a:lstStyle>
            <a:lvl1pPr>
              <a:defRPr/>
            </a:lvl1pPr>
          </a:lstStyle>
          <a:p>
            <a:pPr>
              <a:defRPr/>
            </a:pPr>
            <a:endParaRPr lang="en-US"/>
          </a:p>
        </p:txBody>
      </p:sp>
      <p:sp>
        <p:nvSpPr>
          <p:cNvPr id="6" name="5 Marcador de número de diapositiva"/>
          <p:cNvSpPr>
            <a:spLocks noGrp="1"/>
          </p:cNvSpPr>
          <p:nvPr>
            <p:ph type="sldNum" sz="quarter" idx="12"/>
          </p:nvPr>
        </p:nvSpPr>
        <p:spPr/>
        <p:txBody>
          <a:bodyPr/>
          <a:lstStyle>
            <a:lvl1pPr>
              <a:defRPr/>
            </a:lvl1pPr>
          </a:lstStyle>
          <a:p>
            <a:pPr>
              <a:defRPr/>
            </a:pPr>
            <a:fld id="{CCB6CD28-CA6A-46A3-916C-E290F86997EC}" type="slidenum">
              <a:rPr lang="en-US" altLang="es-ES"/>
              <a:pPr>
                <a:defRPr/>
              </a:pPr>
              <a:t>‹#›</a:t>
            </a:fld>
            <a:endParaRPr lang="en-US" altLang="es-ES"/>
          </a:p>
        </p:txBody>
      </p:sp>
    </p:spTree>
    <p:extLst>
      <p:ext uri="{BB962C8B-B14F-4D97-AF65-F5344CB8AC3E}">
        <p14:creationId xmlns:p14="http://schemas.microsoft.com/office/powerpoint/2010/main" val="2979533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2 Marcador de contenido"/>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contenido"/>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3 Marcador de fecha"/>
          <p:cNvSpPr>
            <a:spLocks noGrp="1"/>
          </p:cNvSpPr>
          <p:nvPr>
            <p:ph type="dt" sz="half" idx="10"/>
          </p:nvPr>
        </p:nvSpPr>
        <p:spPr/>
        <p:txBody>
          <a:bodyPr/>
          <a:lstStyle>
            <a:lvl1pPr>
              <a:defRPr/>
            </a:lvl1pPr>
          </a:lstStyle>
          <a:p>
            <a:pPr>
              <a:defRPr/>
            </a:pPr>
            <a:fld id="{96E1FF83-D0FD-40C3-B752-EC3F5A09AC55}" type="datetime1">
              <a:rPr lang="en-US"/>
              <a:pPr>
                <a:defRPr/>
              </a:pPr>
              <a:t>4/6/2025</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EB33B9F7-49A8-4267-8D57-5030783CB546}" type="slidenum">
              <a:rPr lang="en-US" altLang="es-ES"/>
              <a:pPr>
                <a:defRPr/>
              </a:pPr>
              <a:t>‹#›</a:t>
            </a:fld>
            <a:endParaRPr lang="en-US" altLang="es-ES"/>
          </a:p>
        </p:txBody>
      </p:sp>
    </p:spTree>
    <p:extLst>
      <p:ext uri="{BB962C8B-B14F-4D97-AF65-F5344CB8AC3E}">
        <p14:creationId xmlns:p14="http://schemas.microsoft.com/office/powerpoint/2010/main" val="1473643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n-US"/>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5" name="4 Marcador de texto"/>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7" name="3 Marcador de fecha"/>
          <p:cNvSpPr>
            <a:spLocks noGrp="1"/>
          </p:cNvSpPr>
          <p:nvPr>
            <p:ph type="dt" sz="half" idx="10"/>
          </p:nvPr>
        </p:nvSpPr>
        <p:spPr/>
        <p:txBody>
          <a:bodyPr/>
          <a:lstStyle>
            <a:lvl1pPr>
              <a:defRPr/>
            </a:lvl1pPr>
          </a:lstStyle>
          <a:p>
            <a:pPr>
              <a:defRPr/>
            </a:pPr>
            <a:fld id="{5E89A1B5-8B75-4A3A-BBC8-2C8C339872D8}" type="datetime1">
              <a:rPr lang="en-US"/>
              <a:pPr>
                <a:defRPr/>
              </a:pPr>
              <a:t>4/6/2025</a:t>
            </a:fld>
            <a:endParaRPr lang="en-US"/>
          </a:p>
        </p:txBody>
      </p:sp>
      <p:sp>
        <p:nvSpPr>
          <p:cNvPr id="8" name="4 Marcador de pie de página"/>
          <p:cNvSpPr>
            <a:spLocks noGrp="1"/>
          </p:cNvSpPr>
          <p:nvPr>
            <p:ph type="ftr" sz="quarter" idx="11"/>
          </p:nvPr>
        </p:nvSpPr>
        <p:spPr/>
        <p:txBody>
          <a:bodyPr/>
          <a:lstStyle>
            <a:lvl1pPr>
              <a:defRPr/>
            </a:lvl1pPr>
          </a:lstStyle>
          <a:p>
            <a:pPr>
              <a:defRPr/>
            </a:pPr>
            <a:endParaRPr lang="en-US"/>
          </a:p>
        </p:txBody>
      </p:sp>
      <p:sp>
        <p:nvSpPr>
          <p:cNvPr id="9" name="5 Marcador de número de diapositiva"/>
          <p:cNvSpPr>
            <a:spLocks noGrp="1"/>
          </p:cNvSpPr>
          <p:nvPr>
            <p:ph type="sldNum" sz="quarter" idx="12"/>
          </p:nvPr>
        </p:nvSpPr>
        <p:spPr/>
        <p:txBody>
          <a:bodyPr/>
          <a:lstStyle>
            <a:lvl1pPr>
              <a:defRPr/>
            </a:lvl1pPr>
          </a:lstStyle>
          <a:p>
            <a:pPr>
              <a:defRPr/>
            </a:pPr>
            <a:fld id="{B7884E5E-9B36-4F0D-ABB6-A99DBDC38756}" type="slidenum">
              <a:rPr lang="en-US" altLang="es-ES"/>
              <a:pPr>
                <a:defRPr/>
              </a:pPr>
              <a:t>‹#›</a:t>
            </a:fld>
            <a:endParaRPr lang="en-US" altLang="es-ES"/>
          </a:p>
        </p:txBody>
      </p:sp>
    </p:spTree>
    <p:extLst>
      <p:ext uri="{BB962C8B-B14F-4D97-AF65-F5344CB8AC3E}">
        <p14:creationId xmlns:p14="http://schemas.microsoft.com/office/powerpoint/2010/main" val="3140133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n-US"/>
          </a:p>
        </p:txBody>
      </p:sp>
      <p:sp>
        <p:nvSpPr>
          <p:cNvPr id="3" name="3 Marcador de fecha"/>
          <p:cNvSpPr>
            <a:spLocks noGrp="1"/>
          </p:cNvSpPr>
          <p:nvPr>
            <p:ph type="dt" sz="half" idx="10"/>
          </p:nvPr>
        </p:nvSpPr>
        <p:spPr/>
        <p:txBody>
          <a:bodyPr/>
          <a:lstStyle>
            <a:lvl1pPr>
              <a:defRPr/>
            </a:lvl1pPr>
          </a:lstStyle>
          <a:p>
            <a:pPr>
              <a:defRPr/>
            </a:pPr>
            <a:fld id="{BE2FB103-5DEC-4566-99EC-054856816423}" type="datetime1">
              <a:rPr lang="en-US"/>
              <a:pPr>
                <a:defRPr/>
              </a:pPr>
              <a:t>4/6/2025</a:t>
            </a:fld>
            <a:endParaRPr lang="en-US"/>
          </a:p>
        </p:txBody>
      </p:sp>
      <p:sp>
        <p:nvSpPr>
          <p:cNvPr id="4" name="4 Marcador de pie de página"/>
          <p:cNvSpPr>
            <a:spLocks noGrp="1"/>
          </p:cNvSpPr>
          <p:nvPr>
            <p:ph type="ftr" sz="quarter" idx="11"/>
          </p:nvPr>
        </p:nvSpPr>
        <p:spPr/>
        <p:txBody>
          <a:bodyPr/>
          <a:lstStyle>
            <a:lvl1pPr>
              <a:defRPr/>
            </a:lvl1pPr>
          </a:lstStyle>
          <a:p>
            <a:pPr>
              <a:defRPr/>
            </a:pPr>
            <a:endParaRPr lang="en-US"/>
          </a:p>
        </p:txBody>
      </p:sp>
      <p:sp>
        <p:nvSpPr>
          <p:cNvPr id="5" name="5 Marcador de número de diapositiva"/>
          <p:cNvSpPr>
            <a:spLocks noGrp="1"/>
          </p:cNvSpPr>
          <p:nvPr>
            <p:ph type="sldNum" sz="quarter" idx="12"/>
          </p:nvPr>
        </p:nvSpPr>
        <p:spPr/>
        <p:txBody>
          <a:bodyPr/>
          <a:lstStyle>
            <a:lvl1pPr>
              <a:defRPr/>
            </a:lvl1pPr>
          </a:lstStyle>
          <a:p>
            <a:pPr>
              <a:defRPr/>
            </a:pPr>
            <a:fld id="{88CC6052-FF02-4EDA-8B26-B219D2D1F39E}" type="slidenum">
              <a:rPr lang="en-US" altLang="es-ES"/>
              <a:pPr>
                <a:defRPr/>
              </a:pPr>
              <a:t>‹#›</a:t>
            </a:fld>
            <a:endParaRPr lang="en-US" altLang="es-ES"/>
          </a:p>
        </p:txBody>
      </p:sp>
    </p:spTree>
    <p:extLst>
      <p:ext uri="{BB962C8B-B14F-4D97-AF65-F5344CB8AC3E}">
        <p14:creationId xmlns:p14="http://schemas.microsoft.com/office/powerpoint/2010/main" val="3174739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7623E1AF-611B-4EEF-8293-EC2B01FAB1CC}" type="datetime1">
              <a:rPr lang="en-US"/>
              <a:pPr>
                <a:defRPr/>
              </a:pPr>
              <a:t>4/6/2025</a:t>
            </a:fld>
            <a:endParaRPr lang="en-US"/>
          </a:p>
        </p:txBody>
      </p:sp>
      <p:sp>
        <p:nvSpPr>
          <p:cNvPr id="3" name="4 Marcador de pie de página"/>
          <p:cNvSpPr>
            <a:spLocks noGrp="1"/>
          </p:cNvSpPr>
          <p:nvPr>
            <p:ph type="ftr" sz="quarter" idx="11"/>
          </p:nvPr>
        </p:nvSpPr>
        <p:spPr/>
        <p:txBody>
          <a:bodyPr/>
          <a:lstStyle>
            <a:lvl1pPr>
              <a:defRPr/>
            </a:lvl1pPr>
          </a:lstStyle>
          <a:p>
            <a:pPr>
              <a:defRPr/>
            </a:pPr>
            <a:endParaRPr lang="en-US"/>
          </a:p>
        </p:txBody>
      </p:sp>
      <p:sp>
        <p:nvSpPr>
          <p:cNvPr id="4" name="5 Marcador de número de diapositiva"/>
          <p:cNvSpPr>
            <a:spLocks noGrp="1"/>
          </p:cNvSpPr>
          <p:nvPr>
            <p:ph type="sldNum" sz="quarter" idx="12"/>
          </p:nvPr>
        </p:nvSpPr>
        <p:spPr/>
        <p:txBody>
          <a:bodyPr/>
          <a:lstStyle>
            <a:lvl1pPr>
              <a:defRPr/>
            </a:lvl1pPr>
          </a:lstStyle>
          <a:p>
            <a:pPr>
              <a:defRPr/>
            </a:pPr>
            <a:fld id="{2599114A-4C41-4895-80A8-68EBDC24C040}" type="slidenum">
              <a:rPr lang="en-US" altLang="es-ES"/>
              <a:pPr>
                <a:defRPr/>
              </a:pPr>
              <a:t>‹#›</a:t>
            </a:fld>
            <a:endParaRPr lang="en-US" altLang="es-ES"/>
          </a:p>
        </p:txBody>
      </p:sp>
    </p:spTree>
    <p:extLst>
      <p:ext uri="{BB962C8B-B14F-4D97-AF65-F5344CB8AC3E}">
        <p14:creationId xmlns:p14="http://schemas.microsoft.com/office/powerpoint/2010/main" val="29746526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1" y="273050"/>
            <a:ext cx="4011084" cy="1162050"/>
          </a:xfrm>
        </p:spPr>
        <p:txBody>
          <a:bodyPr anchor="b"/>
          <a:lstStyle>
            <a:lvl1pPr algn="l">
              <a:defRPr sz="2000" b="1"/>
            </a:lvl1pPr>
          </a:lstStyle>
          <a:p>
            <a:r>
              <a:rPr lang="es-ES"/>
              <a:t>Haga clic para modificar el estilo de título del patrón</a:t>
            </a:r>
            <a:endParaRPr lang="en-US"/>
          </a:p>
        </p:txBody>
      </p:sp>
      <p:sp>
        <p:nvSpPr>
          <p:cNvPr id="3" name="2 Marcador de contenido"/>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4" name="3 Marcador de texto"/>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BA8A4BD1-34C5-488B-B935-FEED517F3E26}" type="datetime1">
              <a:rPr lang="en-US"/>
              <a:pPr>
                <a:defRPr/>
              </a:pPr>
              <a:t>4/6/2025</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54AE5E2A-55A5-4179-8ACD-3A146B9E2C7E}" type="slidenum">
              <a:rPr lang="en-US" altLang="es-ES"/>
              <a:pPr>
                <a:defRPr/>
              </a:pPr>
              <a:t>‹#›</a:t>
            </a:fld>
            <a:endParaRPr lang="en-US" altLang="es-ES"/>
          </a:p>
        </p:txBody>
      </p:sp>
    </p:spTree>
    <p:extLst>
      <p:ext uri="{BB962C8B-B14F-4D97-AF65-F5344CB8AC3E}">
        <p14:creationId xmlns:p14="http://schemas.microsoft.com/office/powerpoint/2010/main" val="242962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endParaRPr lang="en-US"/>
          </a:p>
        </p:txBody>
      </p:sp>
      <p:sp>
        <p:nvSpPr>
          <p:cNvPr id="3" name="2 Marcador de posición de imagen"/>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198A3B4C-2064-43A3-A7CE-A3E441396C73}" type="datetime1">
              <a:rPr lang="en-US"/>
              <a:pPr>
                <a:defRPr/>
              </a:pPr>
              <a:t>4/6/2025</a:t>
            </a:fld>
            <a:endParaRPr lang="en-US"/>
          </a:p>
        </p:txBody>
      </p:sp>
      <p:sp>
        <p:nvSpPr>
          <p:cNvPr id="6" name="4 Marcador de pie de página"/>
          <p:cNvSpPr>
            <a:spLocks noGrp="1"/>
          </p:cNvSpPr>
          <p:nvPr>
            <p:ph type="ftr" sz="quarter" idx="11"/>
          </p:nvPr>
        </p:nvSpPr>
        <p:spPr/>
        <p:txBody>
          <a:bodyPr/>
          <a:lstStyle>
            <a:lvl1pPr>
              <a:defRPr/>
            </a:lvl1pPr>
          </a:lstStyle>
          <a:p>
            <a:pPr>
              <a:defRPr/>
            </a:pPr>
            <a:endParaRPr lang="en-US"/>
          </a:p>
        </p:txBody>
      </p:sp>
      <p:sp>
        <p:nvSpPr>
          <p:cNvPr id="7" name="5 Marcador de número de diapositiva"/>
          <p:cNvSpPr>
            <a:spLocks noGrp="1"/>
          </p:cNvSpPr>
          <p:nvPr>
            <p:ph type="sldNum" sz="quarter" idx="12"/>
          </p:nvPr>
        </p:nvSpPr>
        <p:spPr/>
        <p:txBody>
          <a:bodyPr/>
          <a:lstStyle>
            <a:lvl1pPr>
              <a:defRPr/>
            </a:lvl1pPr>
          </a:lstStyle>
          <a:p>
            <a:pPr>
              <a:defRPr/>
            </a:pPr>
            <a:fld id="{0F5B2607-0ADC-477D-9156-B1981D09B70E}" type="slidenum">
              <a:rPr lang="en-US" altLang="es-ES"/>
              <a:pPr>
                <a:defRPr/>
              </a:pPr>
              <a:t>‹#›</a:t>
            </a:fld>
            <a:endParaRPr lang="en-US" altLang="es-ES"/>
          </a:p>
        </p:txBody>
      </p:sp>
    </p:spTree>
    <p:extLst>
      <p:ext uri="{BB962C8B-B14F-4D97-AF65-F5344CB8AC3E}">
        <p14:creationId xmlns:p14="http://schemas.microsoft.com/office/powerpoint/2010/main" val="1695429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n-US" smtClean="0"/>
              <a:t>Haga clic para modificar el estilo de título del patrón</a:t>
            </a:r>
            <a:endParaRPr lang="en-US" altLang="en-US" smtClean="0"/>
          </a:p>
        </p:txBody>
      </p:sp>
      <p:sp>
        <p:nvSpPr>
          <p:cNvPr id="1027" name="2 Marcador de texto"/>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n-US" smtClean="0"/>
              <a:t>Haga clic para modificar el estilo de texto del patrón</a:t>
            </a:r>
          </a:p>
          <a:p>
            <a:pPr lvl="1"/>
            <a:r>
              <a:rPr lang="es-ES" altLang="en-US" smtClean="0"/>
              <a:t>Segundo nivel</a:t>
            </a:r>
          </a:p>
          <a:p>
            <a:pPr lvl="2"/>
            <a:r>
              <a:rPr lang="es-ES" altLang="en-US" smtClean="0"/>
              <a:t>Tercer nivel</a:t>
            </a:r>
          </a:p>
          <a:p>
            <a:pPr lvl="3"/>
            <a:r>
              <a:rPr lang="es-ES" altLang="en-US" smtClean="0"/>
              <a:t>Cuarto nivel</a:t>
            </a:r>
          </a:p>
          <a:p>
            <a:pPr lvl="4"/>
            <a:r>
              <a:rPr lang="es-ES" altLang="en-US" smtClean="0"/>
              <a:t>Quinto nivel</a:t>
            </a:r>
            <a:endParaRPr lang="en-US" altLang="en-US" smtClean="0"/>
          </a:p>
        </p:txBody>
      </p:sp>
      <p:sp>
        <p:nvSpPr>
          <p:cNvPr id="4" name="3 Marcador de fecha"/>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3C2D039-AA68-46C5-93BB-87EAD9EB546A}" type="datetime1">
              <a:rPr lang="en-US"/>
              <a:pPr>
                <a:defRPr/>
              </a:pPr>
              <a:t>4/6/2025</a:t>
            </a:fld>
            <a:endParaRPr lang="en-US"/>
          </a:p>
        </p:txBody>
      </p:sp>
      <p:sp>
        <p:nvSpPr>
          <p:cNvPr id="5" name="4 Marcador de pie de página"/>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5 Marcador de número de diapositiva"/>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6720FAB6-38CA-48EB-A2C6-B862CDAF392E}" type="slidenum">
              <a:rPr lang="en-US" altLang="es-ES"/>
              <a:pPr>
                <a:defRPr/>
              </a:pPr>
              <a:t>‹#›</a:t>
            </a:fld>
            <a:endParaRPr lang="en-US" altLang="es-ES"/>
          </a:p>
        </p:txBody>
      </p:sp>
    </p:spTree>
    <p:extLst>
      <p:ext uri="{BB962C8B-B14F-4D97-AF65-F5344CB8AC3E}">
        <p14:creationId xmlns:p14="http://schemas.microsoft.com/office/powerpoint/2010/main" val="12260710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endParaRPr lang="es-ES" altLang="en-US" smtClean="0"/>
          </a:p>
        </p:txBody>
      </p:sp>
      <p:sp>
        <p:nvSpPr>
          <p:cNvPr id="4099" name="Content Placeholder 2"/>
          <p:cNvSpPr>
            <a:spLocks noGrp="1"/>
          </p:cNvSpPr>
          <p:nvPr>
            <p:ph idx="1"/>
          </p:nvPr>
        </p:nvSpPr>
        <p:spPr>
          <a:xfrm>
            <a:off x="1524000" y="1"/>
            <a:ext cx="9144000" cy="5643563"/>
          </a:xfrm>
          <a:solidFill>
            <a:srgbClr val="003399"/>
          </a:solidFill>
        </p:spPr>
        <p:txBody>
          <a:bodyPr/>
          <a:lstStyle/>
          <a:p>
            <a:pPr eaLnBrk="1" hangingPunct="1"/>
            <a:endParaRPr lang="en-US" altLang="en-US" dirty="0" smtClean="0">
              <a:solidFill>
                <a:srgbClr val="0B53A1"/>
              </a:solidFill>
            </a:endParaRPr>
          </a:p>
          <a:p>
            <a:pPr eaLnBrk="1" hangingPunct="1">
              <a:buFont typeface="Arial" panose="020B0604020202020204" pitchFamily="34" charset="0"/>
              <a:buNone/>
            </a:pPr>
            <a:endParaRPr lang="en-US" altLang="en-US" dirty="0" smtClean="0">
              <a:solidFill>
                <a:schemeClr val="bg1"/>
              </a:solidFill>
            </a:endParaRPr>
          </a:p>
          <a:p>
            <a:pPr algn="r" eaLnBrk="1" hangingPunct="1">
              <a:buFont typeface="Arial" panose="020B0604020202020204" pitchFamily="34" charset="0"/>
              <a:buNone/>
            </a:pPr>
            <a:endParaRPr lang="en-US" altLang="en-US" dirty="0" smtClean="0">
              <a:solidFill>
                <a:schemeClr val="bg1"/>
              </a:solidFill>
            </a:endParaRPr>
          </a:p>
          <a:p>
            <a:pPr algn="r" eaLnBrk="1" hangingPunct="1">
              <a:buFont typeface="Arial" panose="020B0604020202020204" pitchFamily="34" charset="0"/>
              <a:buNone/>
            </a:pPr>
            <a:endParaRPr lang="uk-UA" altLang="en-US" sz="2400" b="1" dirty="0">
              <a:solidFill>
                <a:schemeClr val="bg1"/>
              </a:solidFill>
              <a:latin typeface="Tahoma" panose="020B0604030504040204" pitchFamily="34" charset="0"/>
              <a:cs typeface="Tahoma" panose="020B0604030504040204" pitchFamily="34" charset="0"/>
            </a:endParaRPr>
          </a:p>
          <a:p>
            <a:pPr algn="r" eaLnBrk="1" hangingPunct="1">
              <a:buFont typeface="Arial" panose="020B0604020202020204" pitchFamily="34" charset="0"/>
              <a:buNone/>
            </a:pPr>
            <a:endParaRPr lang="en-US" altLang="en-US" sz="2400" b="1" dirty="0">
              <a:solidFill>
                <a:schemeClr val="bg1"/>
              </a:solidFill>
              <a:latin typeface="Tahoma" panose="020B0604030504040204" pitchFamily="34" charset="0"/>
              <a:cs typeface="Tahoma" panose="020B0604030504040204" pitchFamily="34" charset="0"/>
            </a:endParaRPr>
          </a:p>
        </p:txBody>
      </p:sp>
      <p:pic>
        <p:nvPicPr>
          <p:cNvPr id="4100" name="Imagen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5951" y="6061075"/>
            <a:ext cx="709613"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8"/>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711451" y="6034089"/>
            <a:ext cx="1978025" cy="50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Рисунок 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024813" y="5929314"/>
            <a:ext cx="2266950" cy="71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Рисунок 7" descr="yellow_arrow-01.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9096375" y="265114"/>
            <a:ext cx="1244600" cy="116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4" name="TextBox 8"/>
          <p:cNvSpPr txBox="1">
            <a:spLocks noChangeArrowheads="1"/>
          </p:cNvSpPr>
          <p:nvPr/>
        </p:nvSpPr>
        <p:spPr bwMode="auto">
          <a:xfrm>
            <a:off x="2228851" y="1557338"/>
            <a:ext cx="7959725"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0" fontAlgn="base" hangingPunct="0">
              <a:spcBef>
                <a:spcPct val="0"/>
              </a:spcBef>
              <a:spcAft>
                <a:spcPct val="0"/>
              </a:spcAft>
              <a:buNone/>
            </a:pPr>
            <a:r>
              <a:rPr lang="ru-RU" altLang="ru-UA" b="1" dirty="0">
                <a:solidFill>
                  <a:srgbClr val="FFFFFF"/>
                </a:solidFill>
                <a:cs typeface="Arial" panose="020B0604020202020204" pitchFamily="34" charset="0"/>
              </a:rPr>
              <a:t>Заходи при </a:t>
            </a:r>
            <a:r>
              <a:rPr lang="ru-RU" altLang="ru-UA" b="1" dirty="0" err="1">
                <a:solidFill>
                  <a:srgbClr val="FFFFFF"/>
                </a:solidFill>
                <a:cs typeface="Arial" panose="020B0604020202020204" pitchFamily="34" charset="0"/>
              </a:rPr>
              <a:t>підозрі</a:t>
            </a:r>
            <a:r>
              <a:rPr lang="ru-RU" altLang="ru-UA" b="1" dirty="0">
                <a:solidFill>
                  <a:srgbClr val="FFFFFF"/>
                </a:solidFill>
                <a:cs typeface="Arial" panose="020B0604020202020204" pitchFamily="34" charset="0"/>
              </a:rPr>
              <a:t> та </a:t>
            </a:r>
            <a:r>
              <a:rPr lang="ru-RU" altLang="ru-UA" b="1" dirty="0" err="1">
                <a:solidFill>
                  <a:srgbClr val="FFFFFF"/>
                </a:solidFill>
                <a:cs typeface="Arial" panose="020B0604020202020204" pitchFamily="34" charset="0"/>
              </a:rPr>
              <a:t>першому</a:t>
            </a:r>
            <a:r>
              <a:rPr lang="ru-RU" altLang="ru-UA" b="1" dirty="0">
                <a:solidFill>
                  <a:srgbClr val="FFFFFF"/>
                </a:solidFill>
                <a:cs typeface="Arial" panose="020B0604020202020204" pitchFamily="34" charset="0"/>
              </a:rPr>
              <a:t> </a:t>
            </a:r>
            <a:r>
              <a:rPr lang="ru-RU" altLang="ru-UA" b="1" dirty="0" err="1">
                <a:solidFill>
                  <a:srgbClr val="FFFFFF"/>
                </a:solidFill>
                <a:cs typeface="Arial" panose="020B0604020202020204" pitchFamily="34" charset="0"/>
              </a:rPr>
              <a:t>виникненні</a:t>
            </a:r>
            <a:r>
              <a:rPr lang="ru-RU" altLang="ru-UA" b="1" dirty="0">
                <a:solidFill>
                  <a:srgbClr val="FFFFFF"/>
                </a:solidFill>
                <a:cs typeface="Arial" panose="020B0604020202020204" pitchFamily="34" charset="0"/>
              </a:rPr>
              <a:t> ящуру в </a:t>
            </a:r>
            <a:r>
              <a:rPr lang="ru-RU" altLang="ru-UA" b="1" dirty="0" err="1">
                <a:solidFill>
                  <a:srgbClr val="FFFFFF"/>
                </a:solidFill>
                <a:cs typeface="Arial" panose="020B0604020202020204" pitchFamily="34" charset="0"/>
              </a:rPr>
              <a:t>Україні</a:t>
            </a:r>
            <a:endParaRPr lang="uk-UA" altLang="en-US" b="1" dirty="0">
              <a:solidFill>
                <a:srgbClr val="FFFFFF"/>
              </a:solidFill>
              <a:latin typeface="Tahoma" panose="020B0604030504040204" pitchFamily="34" charset="0"/>
              <a:cs typeface="Tahoma" panose="020B0604030504040204" pitchFamily="34" charset="0"/>
            </a:endParaRPr>
          </a:p>
        </p:txBody>
      </p:sp>
      <p:sp>
        <p:nvSpPr>
          <p:cNvPr id="4105" name="TextBox 9"/>
          <p:cNvSpPr txBox="1">
            <a:spLocks noChangeArrowheads="1"/>
          </p:cNvSpPr>
          <p:nvPr/>
        </p:nvSpPr>
        <p:spPr bwMode="auto">
          <a:xfrm>
            <a:off x="5303838" y="3943351"/>
            <a:ext cx="45005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0" fontAlgn="base" hangingPunct="0">
              <a:spcBef>
                <a:spcPct val="0"/>
              </a:spcBef>
              <a:spcAft>
                <a:spcPct val="0"/>
              </a:spcAft>
              <a:buNone/>
            </a:pPr>
            <a:r>
              <a:rPr lang="uk-UA" altLang="en-US" sz="2400">
                <a:solidFill>
                  <a:srgbClr val="FFFFFF"/>
                </a:solidFill>
                <a:latin typeface="Tahoma" panose="020B0604030504040204" pitchFamily="34" charset="0"/>
                <a:cs typeface="Tahoma" panose="020B0604030504040204" pitchFamily="34" charset="0"/>
              </a:rPr>
              <a:t>Троцький Мар'ян </a:t>
            </a:r>
          </a:p>
        </p:txBody>
      </p:sp>
    </p:spTree>
    <p:extLst>
      <p:ext uri="{BB962C8B-B14F-4D97-AF65-F5344CB8AC3E}">
        <p14:creationId xmlns:p14="http://schemas.microsoft.com/office/powerpoint/2010/main" val="2826348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468693" y="-129433"/>
            <a:ext cx="8474372" cy="923330"/>
          </a:xfrm>
          <a:prstGeom prst="rect">
            <a:avLst/>
          </a:prstGeom>
          <a:noFill/>
        </p:spPr>
        <p:txBody>
          <a:bodyPr wrap="none" lIns="91440" tIns="45720" rIns="91440" bIns="45720">
            <a:spAutoFit/>
          </a:bodyPr>
          <a:lstStyle/>
          <a:p>
            <a:pPr algn="ctr"/>
            <a:r>
              <a:rPr lang="uk-UA"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Повідомлення про хворобу</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4"/>
            <a:ext cx="12106656" cy="5967983"/>
          </a:xfrm>
          <a:prstGeom prst="rect">
            <a:avLst/>
          </a:prstGeom>
          <a:noFill/>
        </p:spPr>
        <p:txBody>
          <a:bodyPr wrap="square">
            <a:normAutofit fontScale="32500" lnSpcReduction="20000"/>
          </a:bodyPr>
          <a:lstStyle/>
          <a:p>
            <a:pPr algn="just"/>
            <a:r>
              <a:rPr lang="uk-UA" sz="4800" dirty="0" smtClean="0">
                <a:solidFill>
                  <a:srgbClr val="333333"/>
                </a:solidFill>
                <a:latin typeface="Times New Roman" panose="02020603050405020304" pitchFamily="18" charset="0"/>
              </a:rPr>
              <a:t>Протягом 24 годин з часу підтвердження кожного спалаху хвороби Головним державним інспектором ветеринарної медицини області подається до компетентного органу інформація про:</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дату та час відправки патологічного матеріалу в акредитовану державну лабораторію ветеринарної медицини;</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місце відбору (область, район, населений пункт, ферма, господарство, лісомисливське господарство, на території яких відібраний матеріал);</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час, дату виявлення підозри на ящур;</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дату встановлення діагнозу, установу, що проводила лабораторні дослідження, копію експертного висновку;</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методи проведення дослідження для підтвердження хвороби;</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категорію хворих тварин - наявність хвороби підтверджено у диких або домашніх/сільськогосподарських тварин, що знаходяться на фермі та/або у господарстві, на бойні або в транспортному засобі;</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географічне положення місця, де було підтверджено спалах хвороби;</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кількість спалахів хвороби, кількість тварин з підозрою на хворобу в таких місцях, на бойні або в транспортному засобі;</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кількість загиблих/захворілих тварин кожної категорії в господарстві, на бойні або в транспортному засобі;</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для кожної групи - розповсюдженість хвороби та кількість тварин, у яких було підтверджено наявність вірусу ящуру;</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епізоотичний зв’язок між спалахом або випадком ящуру та кожним контактним господарством або причини, які викликали підозру на ящур у кожному господарстві з підозрою на ящур;</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результати лабораторних тестів, що проводяться на зразках, взятих від тварин після їх забою.</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67742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4748725" y="-129433"/>
            <a:ext cx="1914307"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ДНПК</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4"/>
            <a:ext cx="12106656" cy="5967983"/>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Після одержання інформації про встановлення діагнозу ящуру ДНПК відповідного рівня приймає рішення про оголошення ферми, господарства, населеного пункту, району або кількох районів (залежно від епізоотичної ситуації), мисливського господарства, де </a:t>
            </a:r>
            <a:r>
              <a:rPr lang="uk-UA" sz="4800" dirty="0" err="1">
                <a:solidFill>
                  <a:srgbClr val="333333"/>
                </a:solidFill>
                <a:latin typeface="Times New Roman" panose="02020603050405020304" pitchFamily="18" charset="0"/>
              </a:rPr>
              <a:t>виникло</a:t>
            </a:r>
            <a:r>
              <a:rPr lang="uk-UA" sz="4800" dirty="0">
                <a:solidFill>
                  <a:srgbClr val="333333"/>
                </a:solidFill>
                <a:latin typeface="Times New Roman" panose="02020603050405020304" pitchFamily="18" charset="0"/>
              </a:rPr>
              <a:t> захворювання, неблагополучними щодо ящуру та встановлення в них карантину, про що інформує власників (утримувачів) тварин. У рішенні вказують точні епізоотичні межі вогнища ящуру, неблагополучного пункту, зон захисту і спостереження (нагляду) з дислокацією карантинних постів та визначають основні заходи з ліквідації хвороби у епізоотичному вогнищі ящуру й з профілактики ящуру в неблагополучному пункті й зоні захисту, зокрема: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охоронно-карантинні - забезпечення локалізації вогнища інфекції, виконання карантинних заходів з недопущення розповсюдження захворювання;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епізоотичні - обстеження епізоотичних вогнищ та інфікованих об’єктів, аналіз епізоотичної ситуації, розробка і контроль здійснення заходів з ліквідації хвороби;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діагностичні - відбір патологічного матеріалу та його доставка в ДНДІЛДВСЕ та/або інші уповноважені акредитовані державні лабораторії ветеринарної медицини;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матеріально-технічні - забезпечення дезінфекційною технікою, засобами для ліквідації осередку інфекції (технікою, обладнанням тощо), засобами індивідуального захисту осіб, що працюють у епізоотичному вогнищі ящуру.</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898847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52978" y="-129433"/>
            <a:ext cx="10705816"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в неблагополучному пункті</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4"/>
            <a:ext cx="12106656" cy="5967983"/>
          </a:xfrm>
          <a:prstGeom prst="rect">
            <a:avLst/>
          </a:prstGeom>
          <a:noFill/>
        </p:spPr>
        <p:txBody>
          <a:bodyPr wrap="square">
            <a:normAutofit fontScale="32500" lnSpcReduction="20000"/>
          </a:bodyPr>
          <a:lstStyle/>
          <a:p>
            <a:pPr algn="just"/>
            <a:r>
              <a:rPr lang="uk-UA" sz="4800" dirty="0">
                <a:solidFill>
                  <a:srgbClr val="333333"/>
                </a:solidFill>
                <a:latin typeface="Times New Roman" panose="02020603050405020304" pitchFamily="18" charset="0"/>
              </a:rPr>
              <a:t>1) </a:t>
            </a:r>
            <a:r>
              <a:rPr lang="uk-UA" sz="4800" dirty="0" smtClean="0">
                <a:solidFill>
                  <a:srgbClr val="333333"/>
                </a:solidFill>
                <a:latin typeface="Times New Roman" panose="02020603050405020304" pitchFamily="18" charset="0"/>
              </a:rPr>
              <a:t>облаштовують </a:t>
            </a:r>
            <a:r>
              <a:rPr lang="uk-UA" sz="4800" dirty="0">
                <a:solidFill>
                  <a:srgbClr val="333333"/>
                </a:solidFill>
                <a:latin typeface="Times New Roman" panose="02020603050405020304" pitchFamily="18" charset="0"/>
              </a:rPr>
              <a:t>один вхід на територію епізоотичного вогнища ящуру, </a:t>
            </a:r>
            <a:r>
              <a:rPr lang="uk-UA" sz="4800" dirty="0" smtClean="0">
                <a:solidFill>
                  <a:srgbClr val="333333"/>
                </a:solidFill>
                <a:latin typeface="Times New Roman" panose="02020603050405020304" pitchFamily="18" charset="0"/>
              </a:rPr>
              <a:t>встановлюють </a:t>
            </a:r>
            <a:r>
              <a:rPr lang="uk-UA" sz="4800" dirty="0">
                <a:solidFill>
                  <a:srgbClr val="333333"/>
                </a:solidFill>
                <a:latin typeface="Times New Roman" panose="02020603050405020304" pitchFamily="18" charset="0"/>
              </a:rPr>
              <a:t>біля нього цілодобовий карантинний пост з </a:t>
            </a:r>
            <a:r>
              <a:rPr lang="uk-UA" sz="4800" dirty="0" err="1">
                <a:solidFill>
                  <a:srgbClr val="333333"/>
                </a:solidFill>
                <a:latin typeface="Times New Roman" panose="02020603050405020304" pitchFamily="18" charset="0"/>
              </a:rPr>
              <a:t>пароформаліновою</a:t>
            </a:r>
            <a:r>
              <a:rPr lang="uk-UA" sz="4800" dirty="0">
                <a:solidFill>
                  <a:srgbClr val="333333"/>
                </a:solidFill>
                <a:latin typeface="Times New Roman" panose="02020603050405020304" pitchFamily="18" charset="0"/>
              </a:rPr>
              <a:t> камерою і дезінфекційною установкою, який діє до знищення сприйнятливих тварин, </a:t>
            </a:r>
            <a:r>
              <a:rPr lang="uk-UA" sz="4800" dirty="0" smtClean="0">
                <a:solidFill>
                  <a:srgbClr val="333333"/>
                </a:solidFill>
                <a:latin typeface="Times New Roman" panose="02020603050405020304" pitchFamily="18" charset="0"/>
              </a:rPr>
              <a:t>проведення очищення </a:t>
            </a:r>
            <a:r>
              <a:rPr lang="uk-UA" sz="4800" dirty="0">
                <a:solidFill>
                  <a:srgbClr val="333333"/>
                </a:solidFill>
                <a:latin typeface="Times New Roman" panose="02020603050405020304" pitchFamily="18" charset="0"/>
              </a:rPr>
              <a:t>та </a:t>
            </a:r>
            <a:r>
              <a:rPr lang="uk-UA" sz="4800" dirty="0" smtClean="0">
                <a:solidFill>
                  <a:srgbClr val="333333"/>
                </a:solidFill>
                <a:latin typeface="Times New Roman" panose="02020603050405020304" pitchFamily="18" charset="0"/>
              </a:rPr>
              <a:t>дезінфекції </a:t>
            </a:r>
            <a:r>
              <a:rPr lang="uk-UA" sz="4800" dirty="0">
                <a:solidFill>
                  <a:srgbClr val="333333"/>
                </a:solidFill>
                <a:latin typeface="Times New Roman" panose="02020603050405020304" pitchFamily="18" charset="0"/>
              </a:rPr>
              <a:t>приміщень і території;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a:t>
            </a:r>
            <a:r>
              <a:rPr lang="uk-UA" sz="4800" dirty="0" smtClean="0">
                <a:solidFill>
                  <a:srgbClr val="333333"/>
                </a:solidFill>
                <a:latin typeface="Times New Roman" panose="02020603050405020304" pitchFamily="18" charset="0"/>
              </a:rPr>
              <a:t>виділяють </a:t>
            </a:r>
            <a:r>
              <a:rPr lang="uk-UA" sz="4800" dirty="0">
                <a:solidFill>
                  <a:srgbClr val="333333"/>
                </a:solidFill>
                <a:latin typeface="Times New Roman" panose="02020603050405020304" pitchFamily="18" charset="0"/>
              </a:rPr>
              <a:t>постійний транспорт, інші матеріали, необхідні для обслуговування тварин і проведення інших господарських робіт на території епізоотичного вогнища ящуру, без права виїзду за його межі. Для підвезення кормів, продуктів харчування, різних необхідних матеріалів при вході у вогнище обладнати перевальний майданчик, на якому вантажі ззовні доставляють окремим транспортом;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для персоналу, який здійснює догляд за хворими тваринами, встановити санітарно-пропускний режим. Заходити на територію епізоотичного вогнища ящуру та виходити з нього персоналу, який працює у вогнищі, дозволяється тільки через санпропускник з обов’язковою зміною всього одягу та взуття при вході й виході, прийняттям гігієнічного душу;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не </a:t>
            </a:r>
            <a:r>
              <a:rPr lang="uk-UA" sz="4800" dirty="0" smtClean="0">
                <a:solidFill>
                  <a:srgbClr val="333333"/>
                </a:solidFill>
                <a:latin typeface="Times New Roman" panose="02020603050405020304" pitchFamily="18" charset="0"/>
              </a:rPr>
              <a:t>допускають </a:t>
            </a:r>
            <a:r>
              <a:rPr lang="uk-UA" sz="4800" dirty="0">
                <a:solidFill>
                  <a:srgbClr val="333333"/>
                </a:solidFill>
                <a:latin typeface="Times New Roman" panose="02020603050405020304" pitchFamily="18" charset="0"/>
              </a:rPr>
              <a:t>винесення з епізоотичного вогнища ящуру будь-яких речей, інвентарю, обладнання, продукції та будь-яких інших предметів;</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a:t>
            </a:r>
            <a:r>
              <a:rPr lang="uk-UA" sz="4800" dirty="0" smtClean="0">
                <a:solidFill>
                  <a:srgbClr val="333333"/>
                </a:solidFill>
                <a:latin typeface="Times New Roman" panose="02020603050405020304" pitchFamily="18" charset="0"/>
              </a:rPr>
              <a:t>здійснюють </a:t>
            </a:r>
            <a:r>
              <a:rPr lang="uk-UA" sz="4800" dirty="0">
                <a:solidFill>
                  <a:srgbClr val="333333"/>
                </a:solidFill>
                <a:latin typeface="Times New Roman" panose="02020603050405020304" pitchFamily="18" charset="0"/>
              </a:rPr>
              <a:t>знезараження молока, переробку й зберігання молочних продуктів у межах епізоотичного вогнища ящуру;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6) </a:t>
            </a:r>
            <a:r>
              <a:rPr lang="uk-UA" sz="4800" dirty="0" smtClean="0">
                <a:solidFill>
                  <a:srgbClr val="333333"/>
                </a:solidFill>
                <a:latin typeface="Times New Roman" panose="02020603050405020304" pitchFamily="18" charset="0"/>
              </a:rPr>
              <a:t>проводять </a:t>
            </a:r>
            <a:r>
              <a:rPr lang="uk-UA" sz="4800" dirty="0">
                <a:solidFill>
                  <a:srgbClr val="333333"/>
                </a:solidFill>
                <a:latin typeface="Times New Roman" panose="02020603050405020304" pitchFamily="18" charset="0"/>
              </a:rPr>
              <a:t>щоденну дезінфекцію території вогнища й особливо приміщень, у яких утримуються хворі тварини, а також предметів догляду за </a:t>
            </a:r>
            <a:r>
              <a:rPr lang="uk-UA" sz="4800" dirty="0" smtClean="0">
                <a:solidFill>
                  <a:srgbClr val="333333"/>
                </a:solidFill>
                <a:latin typeface="Times New Roman" panose="02020603050405020304" pitchFamily="18" charset="0"/>
              </a:rPr>
              <a:t>ними;</a:t>
            </a:r>
            <a:endParaRPr lang="uk-UA" sz="4800" dirty="0">
              <a:solidFill>
                <a:srgbClr val="333333"/>
              </a:solidFill>
              <a:latin typeface="Times New Roman" panose="02020603050405020304" pitchFamily="18" charset="0"/>
            </a:endParaRP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7) </a:t>
            </a:r>
            <a:r>
              <a:rPr lang="uk-UA" sz="4800" dirty="0" smtClean="0">
                <a:solidFill>
                  <a:srgbClr val="333333"/>
                </a:solidFill>
                <a:latin typeface="Times New Roman" panose="02020603050405020304" pitchFamily="18" charset="0"/>
              </a:rPr>
              <a:t>Знищують гризунів </a:t>
            </a:r>
            <a:r>
              <a:rPr lang="uk-UA" sz="4800" dirty="0">
                <a:solidFill>
                  <a:srgbClr val="333333"/>
                </a:solidFill>
                <a:latin typeface="Times New Roman" panose="02020603050405020304" pitchFamily="18" charset="0"/>
              </a:rPr>
              <a:t>на фермах і на подвір’ях громадян, а також </a:t>
            </a:r>
            <a:r>
              <a:rPr lang="uk-UA" sz="4800" dirty="0" smtClean="0">
                <a:solidFill>
                  <a:srgbClr val="333333"/>
                </a:solidFill>
                <a:latin typeface="Times New Roman" panose="02020603050405020304" pitchFamily="18" charset="0"/>
              </a:rPr>
              <a:t>проводять </a:t>
            </a:r>
            <a:r>
              <a:rPr lang="uk-UA" sz="4800" dirty="0">
                <a:solidFill>
                  <a:srgbClr val="333333"/>
                </a:solidFill>
                <a:latin typeface="Times New Roman" panose="02020603050405020304" pitchFamily="18" charset="0"/>
              </a:rPr>
              <a:t>заходи щодо недопущення потрапляння у місця, де утримуються хворі на ящур тварини, собак, котів, птахів та інших тварин.</a:t>
            </a:r>
          </a:p>
          <a:p>
            <a:pPr algn="just"/>
            <a:endParaRPr lang="uk-UA" sz="4800" dirty="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8) Молоко</a:t>
            </a:r>
            <a:r>
              <a:rPr lang="uk-UA" sz="4800" dirty="0">
                <a:solidFill>
                  <a:srgbClr val="333333"/>
                </a:solidFill>
                <a:latin typeface="Times New Roman" panose="02020603050405020304" pitchFamily="18" charset="0"/>
              </a:rPr>
              <a:t>, що отримане від корів у епізоотичному вогнищі ящуру, переробляють на місці. У їжу людям і в корм тваринам використовують тільки молоко (молочні продукти), знезаражене кип’ятінням (5 хвилин) або пастеризацією при температурі 85 °</a:t>
            </a:r>
            <a:r>
              <a:rPr lang="en-US" sz="4800" dirty="0">
                <a:solidFill>
                  <a:srgbClr val="333333"/>
                </a:solidFill>
                <a:latin typeface="Times New Roman" panose="02020603050405020304" pitchFamily="18" charset="0"/>
              </a:rPr>
              <a:t>C </a:t>
            </a:r>
            <a:r>
              <a:rPr lang="uk-UA" sz="4800" dirty="0">
                <a:solidFill>
                  <a:srgbClr val="333333"/>
                </a:solidFill>
                <a:latin typeface="Times New Roman" panose="02020603050405020304" pitchFamily="18" charset="0"/>
              </a:rPr>
              <a:t>протягом 30 хвилин.</a:t>
            </a:r>
          </a:p>
          <a:p>
            <a:pPr algn="just"/>
            <a:endParaRPr lang="uk-UA" sz="4800" dirty="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9) Гній</a:t>
            </a:r>
            <a:r>
              <a:rPr lang="uk-UA" sz="4800" dirty="0">
                <a:solidFill>
                  <a:srgbClr val="333333"/>
                </a:solidFill>
                <a:latin typeface="Times New Roman" panose="02020603050405020304" pitchFamily="18" charset="0"/>
              </a:rPr>
              <a:t>, залишки корму й підстилку регулярно прибирають і складають на території вогнища для </a:t>
            </a:r>
            <a:r>
              <a:rPr lang="uk-UA" sz="4800" dirty="0" err="1">
                <a:solidFill>
                  <a:srgbClr val="333333"/>
                </a:solidFill>
                <a:latin typeface="Times New Roman" panose="02020603050405020304" pitchFamily="18" charset="0"/>
              </a:rPr>
              <a:t>біотермічного</a:t>
            </a:r>
            <a:r>
              <a:rPr lang="uk-UA" sz="4800" dirty="0">
                <a:solidFill>
                  <a:srgbClr val="333333"/>
                </a:solidFill>
                <a:latin typeface="Times New Roman" panose="02020603050405020304" pitchFamily="18" charset="0"/>
              </a:rPr>
              <a:t> знезараження або спалюють.</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4073320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25827" y="-129433"/>
            <a:ext cx="3960123" cy="923330"/>
          </a:xfrm>
          <a:prstGeom prst="rect">
            <a:avLst/>
          </a:prstGeom>
          <a:noFill/>
        </p:spPr>
        <p:txBody>
          <a:bodyPr wrap="none" lIns="91440" tIns="45720" rIns="91440" bIns="45720">
            <a:spAutoFit/>
          </a:bodyPr>
          <a:lstStyle/>
          <a:p>
            <a:pPr algn="ctr"/>
            <a:r>
              <a:rPr lang="uk-UA" sz="5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Стемпінг</a:t>
            </a: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-аут</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5"/>
            <a:ext cx="12106656" cy="5703022"/>
          </a:xfrm>
          <a:prstGeom prst="rect">
            <a:avLst/>
          </a:prstGeom>
          <a:noFill/>
        </p:spPr>
        <p:txBody>
          <a:bodyPr wrap="square">
            <a:normAutofit fontScale="85000" lnSpcReduction="20000"/>
          </a:bodyPr>
          <a:lstStyle/>
          <a:p>
            <a:pPr algn="just"/>
            <a:r>
              <a:rPr lang="uk-UA" sz="4800" dirty="0">
                <a:solidFill>
                  <a:srgbClr val="333333"/>
                </a:solidFill>
                <a:latin typeface="Times New Roman" panose="02020603050405020304" pitchFamily="18" charset="0"/>
              </a:rPr>
              <a:t>У разі виявлення захворювання тварин на ящур вперше відповідні ДНПК приймають рішення про негайний забій (знищення) на місці шляхом спалювання або закопування на </a:t>
            </a:r>
            <a:r>
              <a:rPr lang="uk-UA" sz="4800" dirty="0" smtClean="0">
                <a:solidFill>
                  <a:srgbClr val="333333"/>
                </a:solidFill>
                <a:latin typeface="Times New Roman" panose="02020603050405020304" pitchFamily="18" charset="0"/>
              </a:rPr>
              <a:t>глибину не менше 2 </a:t>
            </a:r>
            <a:r>
              <a:rPr lang="uk-UA" sz="4800" dirty="0">
                <a:solidFill>
                  <a:srgbClr val="333333"/>
                </a:solidFill>
                <a:latin typeface="Times New Roman" panose="02020603050405020304" pitchFamily="18" charset="0"/>
              </a:rPr>
              <a:t>метрів всіх хворих і підозрілих на захворювання на ящур тварин та тварин, що контактували з ними, залишків кормів, підстилок, гною, дрібного господарського інвентарю тощо з проведенням забою (знищення) і дезінфекції тваринницьких приміщень, вигульних дворів, а також спецодягу й взуття осіб, що доглядають за худобою. </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1741795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25827" y="-129433"/>
            <a:ext cx="3960123" cy="923330"/>
          </a:xfrm>
          <a:prstGeom prst="rect">
            <a:avLst/>
          </a:prstGeom>
          <a:noFill/>
        </p:spPr>
        <p:txBody>
          <a:bodyPr wrap="none" lIns="91440" tIns="45720" rIns="91440" bIns="45720">
            <a:spAutoFit/>
          </a:bodyPr>
          <a:lstStyle/>
          <a:p>
            <a:pPr algn="ctr"/>
            <a:r>
              <a:rPr lang="uk-UA" sz="5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Стемпінг</a:t>
            </a: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-аут</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5"/>
            <a:ext cx="12106656" cy="5703022"/>
          </a:xfrm>
          <a:prstGeom prst="rect">
            <a:avLst/>
          </a:prstGeom>
          <a:noFill/>
        </p:spPr>
        <p:txBody>
          <a:bodyPr wrap="square">
            <a:normAutofit fontScale="92500" lnSpcReduction="10000"/>
          </a:bodyPr>
          <a:lstStyle/>
          <a:p>
            <a:pPr algn="just"/>
            <a:r>
              <a:rPr lang="uk-UA" sz="4800" dirty="0">
                <a:solidFill>
                  <a:srgbClr val="333333"/>
                </a:solidFill>
                <a:latin typeface="Times New Roman" panose="02020603050405020304" pitchFamily="18" charset="0"/>
              </a:rPr>
              <a:t>Забій таких тварин проводять на спеціально організованому тимчасовому забійному майданчику на місці їх перебування під безпосереднім контролем головного державного інспектора ветеринарної медицини відповідної території з подальшою дезінфекцією всієї території майданчика (місця забою). Вивезення хворих тварин для забою на м’ясокомбінат забороняється.</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8780967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25827" y="-129433"/>
            <a:ext cx="3960123" cy="923330"/>
          </a:xfrm>
          <a:prstGeom prst="rect">
            <a:avLst/>
          </a:prstGeom>
          <a:noFill/>
        </p:spPr>
        <p:txBody>
          <a:bodyPr wrap="none" lIns="91440" tIns="45720" rIns="91440" bIns="45720">
            <a:spAutoFit/>
          </a:bodyPr>
          <a:lstStyle/>
          <a:p>
            <a:pPr algn="ctr"/>
            <a:r>
              <a:rPr lang="uk-UA" sz="5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Стемпінг</a:t>
            </a: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-аут</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5"/>
            <a:ext cx="12106656" cy="5703022"/>
          </a:xfrm>
          <a:prstGeom prst="rect">
            <a:avLst/>
          </a:prstGeom>
          <a:noFill/>
        </p:spPr>
        <p:txBody>
          <a:bodyPr wrap="square">
            <a:normAutofit fontScale="62500" lnSpcReduction="20000"/>
          </a:bodyPr>
          <a:lstStyle/>
          <a:p>
            <a:pPr algn="just"/>
            <a:r>
              <a:rPr lang="uk-UA" sz="4800" dirty="0">
                <a:solidFill>
                  <a:srgbClr val="333333"/>
                </a:solidFill>
                <a:latin typeface="Times New Roman" panose="02020603050405020304" pitchFamily="18" charset="0"/>
              </a:rPr>
              <a:t>Для ізоляції епізоотичного вогнища ящуру ДНПК відповідного рівня може прийняти рішення про обов’язковий забій в епізоотичному вогнищі ящуру не тільки сприйнятливих до вірусу ящуру тварин, а і несприйнятливих і обов’язкову обробку їх трупів в такий спосіб, що забезпечує запобігання ризику поширення вірусу ящуру, крім тварин несприятливих до ящуру видів за умови їх ізоляції, ефективної очистки та дезінфекції приміщень/територій, в яких вони утримуються, та за умови індивідуальної ідентифікації.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 інших випадках вимушений забій тварин у неблагополучному щодо ящуру пункті допускається лише за згодою лікаря ветеринарної медицини. При цьому складається акт, у якому вказують причину вимушеного забою.</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1654500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13359" y="0"/>
            <a:ext cx="11648381" cy="830997"/>
          </a:xfrm>
          <a:prstGeom prst="rect">
            <a:avLst/>
          </a:prstGeom>
          <a:noFill/>
        </p:spPr>
        <p:txBody>
          <a:bodyPr wrap="none" lIns="91440" tIns="45720" rIns="91440" bIns="45720">
            <a:spAutoFit/>
          </a:bodyPr>
          <a:lstStyle/>
          <a:p>
            <a:pPr algn="ctr"/>
            <a:r>
              <a:rPr lang="uk-UA"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Відстеження товарів, відправлених із вогнища та неблагополучного пункту, протягом</a:t>
            </a:r>
          </a:p>
          <a:p>
            <a:pPr algn="ctr"/>
            <a:r>
              <a:rPr lang="uk-UA"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щонайменше 21 дня перед орієнтовною датою зараження </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graphicFrame>
        <p:nvGraphicFramePr>
          <p:cNvPr id="2" name="Схема 1"/>
          <p:cNvGraphicFramePr/>
          <p:nvPr>
            <p:extLst>
              <p:ext uri="{D42A27DB-BD31-4B8C-83A1-F6EECF244321}">
                <p14:modId xmlns:p14="http://schemas.microsoft.com/office/powerpoint/2010/main" val="401882899"/>
              </p:ext>
            </p:extLst>
          </p:nvPr>
        </p:nvGraphicFramePr>
        <p:xfrm>
          <a:off x="0" y="830996"/>
          <a:ext cx="12277344" cy="5850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73662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16438" y="-129433"/>
            <a:ext cx="3978910"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Відстеження</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34355"/>
            <a:ext cx="12106656" cy="5703022"/>
          </a:xfrm>
          <a:prstGeom prst="rect">
            <a:avLst/>
          </a:prstGeom>
          <a:noFill/>
        </p:spPr>
        <p:txBody>
          <a:bodyPr wrap="square">
            <a:normAutofit fontScale="77500" lnSpcReduction="20000"/>
          </a:bodyPr>
          <a:lstStyle/>
          <a:p>
            <a:pPr algn="just"/>
            <a:r>
              <a:rPr lang="uk-UA" sz="4800" dirty="0">
                <a:solidFill>
                  <a:srgbClr val="333333"/>
                </a:solidFill>
                <a:latin typeface="Times New Roman" panose="02020603050405020304" pitchFamily="18" charset="0"/>
              </a:rPr>
              <a:t>Усі органи державної влади, причетні до ліквідації спалаху хвороби, співпрацюють під час відстеження переміщення свіжого м’яса, м’ясних продуктів, сирого молока та вироблених із сирого молока продуктів, отриманих від сприйнятливих тварин, що походять із захисної зони та вироблені протягом 21 дня від орієнтовної дати занесення вірусу ящуру до дати введення в дію заходів з ліквідації. Таке свіже м’ясо, м’ясні продукти, сире молоко та вироблені із сирого молока продукти підлягають обробці, що гарантує знищення вірусу ящуру, або мають бути затримані до моменту підтвердження відсутності їх зараження вірусом ящуру.</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927277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00734" y="-129433"/>
            <a:ext cx="5410327"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Умови карантину</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32500" lnSpcReduction="20000"/>
          </a:bodyPr>
          <a:lstStyle/>
          <a:p>
            <a:pPr algn="just"/>
            <a:r>
              <a:rPr lang="uk-UA" sz="4800" b="1" dirty="0">
                <a:solidFill>
                  <a:srgbClr val="333333"/>
                </a:solidFill>
                <a:latin typeface="Times New Roman" panose="02020603050405020304" pitchFamily="18" charset="0"/>
              </a:rPr>
              <a:t>забороняється: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увозити та вивозити в неблагополучні пункти тварин усіх видів, а також продуктів та сировини тваринного походження, інвентарю, матеріалів які можуть містити фактори передачі вірусу ящуру;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заготовляти в неблагополучному пункті та вивозити з нього продукцію тваринного і рослинного походження, корми, а також вивозити інфікований інвентар, матеріали та інші матеріально-технічні засоби тощо;</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перегруповувати (переводити) тварин усередині господарства та заходити на ферми, у тваринницькі приміщення особам, які не пов’язані з обслуговуванням тварин та реалізацією заходів з ліквідації захворювання;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проводити виставки, ярмарки, торгівлю тваринами і продукцією тваринництва, а також інші заходи, що пов’язані зі скупченням тварин, людей і транспорту;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вивозити з неблагополучного пункту та використовувати молоко, молочні продукти в незнезараженому вигляді. Молоко та молочні продукти знезаражують методом пастеризації у пастеризаторах при температурі 85 °</a:t>
            </a:r>
            <a:r>
              <a:rPr lang="en-US" sz="4800" dirty="0">
                <a:solidFill>
                  <a:srgbClr val="333333"/>
                </a:solidFill>
                <a:latin typeface="Times New Roman" panose="02020603050405020304" pitchFamily="18" charset="0"/>
              </a:rPr>
              <a:t>C </a:t>
            </a:r>
            <a:r>
              <a:rPr lang="uk-UA" sz="4800" dirty="0">
                <a:solidFill>
                  <a:srgbClr val="333333"/>
                </a:solidFill>
                <a:latin typeface="Times New Roman" panose="02020603050405020304" pitchFamily="18" charset="0"/>
              </a:rPr>
              <a:t>протягом 30 хвилин або кип’ятінням;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вивозити сперму, яйцеклітини та ембріони;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пересікати всіма видами транспорту територію неблагополучного пункту. Для проїзду транспорту до місця призначення повинні бути визначені та позначені покажчиками шляхи об’їзду неблагополучного пункту;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виїжджати транспортом будь-якого виду, що належить господарствам, іншим підприємствам та організаціям або власникам (утримувачам), із неблагополучного пункту.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У разі встановлення карантину на території району або декількох районів, області, Автономної Республіки Крим забороняється завозити (вивозити) за їх межі сприйнятливих тварин, сільськогосподарську продукцію, що може містити вірус ящуру, до зняття карантину</a:t>
            </a:r>
            <a:r>
              <a:rPr lang="uk-UA" sz="4800" dirty="0" smtClean="0">
                <a:solidFill>
                  <a:srgbClr val="333333"/>
                </a:solidFill>
                <a:latin typeface="Times New Roman" panose="02020603050405020304" pitchFamily="18" charset="0"/>
              </a:rPr>
              <a:t>.</a:t>
            </a:r>
          </a:p>
          <a:p>
            <a:pPr algn="just"/>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693099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00734" y="-129433"/>
            <a:ext cx="5410327"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Умови карантину</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62500" lnSpcReduction="20000"/>
          </a:bodyPr>
          <a:lstStyle/>
          <a:p>
            <a:pPr algn="just"/>
            <a:r>
              <a:rPr lang="uk-UA" sz="4800" dirty="0" smtClean="0">
                <a:solidFill>
                  <a:srgbClr val="333333"/>
                </a:solidFill>
                <a:latin typeface="Times New Roman" panose="02020603050405020304" pitchFamily="18" charset="0"/>
              </a:rPr>
              <a:t>- Порядок вивезення молока після пастеризації або кип’ятіння на пункти прийому молока або молочні заводи, а також порядок дезінфекції посуду, інвентарю і транспорту визначаються головним державним інспектором ветеринарної медицини відповідної території.</a:t>
            </a:r>
          </a:p>
          <a:p>
            <a:pPr algn="just"/>
            <a:r>
              <a:rPr lang="uk-UA" sz="4800" dirty="0" smtClean="0">
                <a:solidFill>
                  <a:srgbClr val="333333"/>
                </a:solidFill>
                <a:latin typeface="Times New Roman" panose="02020603050405020304" pitchFamily="18" charset="0"/>
              </a:rPr>
              <a:t>- При встановленні карантину на території залізничних станцій, морських і річкових портів і пристаней, аеропортів, а також господарств і населених пунктів, що прилягають до них у радіусі до 10 км, забороняються завантаження та вивантаження сприйнятливих тварин та інших вантажів, що можуть становити ризик розповсюдження ящуру, на станціях, пристанях, в портах, аеропортах та проводяться ветеринарно-санітарні заходи, направлені на недопущення поширення хвороби</a:t>
            </a:r>
          </a:p>
          <a:p>
            <a:pPr algn="just"/>
            <a:r>
              <a:rPr lang="uk-UA" sz="4800" dirty="0" smtClean="0">
                <a:solidFill>
                  <a:srgbClr val="333333"/>
                </a:solidFill>
                <a:latin typeface="Times New Roman" panose="02020603050405020304" pitchFamily="18" charset="0"/>
              </a:rPr>
              <a:t>- У разі виявлення спалаху хвороби під час транспортування тварин негайно проводять забій (знищення) таких тварин у визначеному місцевою ДНПК місці.</a:t>
            </a:r>
            <a:endParaRPr lang="uk-UA" sz="480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402058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6318490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Прямоугольник 5"/>
          <p:cNvSpPr/>
          <p:nvPr/>
        </p:nvSpPr>
        <p:spPr>
          <a:xfrm>
            <a:off x="3596640" y="5120640"/>
            <a:ext cx="5669280" cy="43891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2800" b="1" dirty="0" smtClean="0">
                <a:effectLst>
                  <a:outerShdw blurRad="38100" dist="38100" dir="2700000" algn="tl">
                    <a:srgbClr val="000000">
                      <a:alpha val="43137"/>
                    </a:srgbClr>
                  </a:outerShdw>
                </a:effectLst>
              </a:rPr>
              <a:t>ПІДОЗРА</a:t>
            </a:r>
            <a:endParaRPr lang="en-US" sz="28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9425966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091510" y="-129433"/>
            <a:ext cx="7228775" cy="923330"/>
          </a:xfrm>
          <a:prstGeom prst="rect">
            <a:avLst/>
          </a:prstGeom>
          <a:noFill/>
        </p:spPr>
        <p:txBody>
          <a:bodyPr wrap="none" lIns="91440" tIns="45720" rIns="91440" bIns="45720">
            <a:spAutoFit/>
          </a:bodyPr>
          <a:lstStyle/>
          <a:p>
            <a:pPr algn="ctr"/>
            <a:r>
              <a:rPr lang="uk-UA" sz="5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Контактні господарства</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47500" lnSpcReduction="20000"/>
          </a:bodyPr>
          <a:lstStyle/>
          <a:p>
            <a:pPr algn="just"/>
            <a:r>
              <a:rPr lang="uk-UA" sz="4800" dirty="0" smtClean="0">
                <a:solidFill>
                  <a:srgbClr val="333333"/>
                </a:solidFill>
                <a:latin typeface="Times New Roman" panose="02020603050405020304" pitchFamily="18" charset="0"/>
              </a:rPr>
              <a:t>1. Господарства визнаються контактними, якщо лікар ветеринарної медицини засвідчує або на підставі підтверджених даних вважає, що вірус ящуру міг бути занесений в результаті переміщення осіб, тварин, продуктів тваринного походження, транспортних засобів або в будь-який інший спосіб з неблагополучного господарства.</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За рішенням лікаря ветеринарної медицини визнання господарства контактним може бути обмежено однією виробничою одиницею відповідно до епізоотологічної ситуації на фермі та/або у господарстві.</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2. До контактних господарств застосовуються заходи біологічної безпеки до виключення підозри про наявність вірусу ящуру в цих господарствах.</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3. Головний державний інспектор ветеринарної медицини відповідної території зобов’язаний заборонити переміщення тварин із контактних господарств протягом інкубаційного періоду, крім перевезення сприйнятливих тварин під офіційним наглядом до найближчих визначених </a:t>
            </a:r>
            <a:r>
              <a:rPr lang="uk-UA" sz="4800" dirty="0" err="1" smtClean="0">
                <a:solidFill>
                  <a:srgbClr val="333333"/>
                </a:solidFill>
                <a:latin typeface="Times New Roman" panose="02020603050405020304" pitchFamily="18" charset="0"/>
              </a:rPr>
              <a:t>боєнь</a:t>
            </a:r>
            <a:r>
              <a:rPr lang="uk-UA" sz="4800" dirty="0" smtClean="0">
                <a:solidFill>
                  <a:srgbClr val="333333"/>
                </a:solidFill>
                <a:latin typeface="Times New Roman" panose="02020603050405020304" pitchFamily="18" charset="0"/>
              </a:rPr>
              <a:t> для санітарного забою.</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4. Якщо епізоотологічний зв’язок між спалахом хвороби та виробничими одиницями не може бути виключений, власники (утримувачі) тварин повинні забезпечити застосування заходів біологічної безпеки.</a:t>
            </a:r>
            <a:endParaRPr lang="uk-UA" sz="480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9912978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999232" y="85344"/>
            <a:ext cx="6217920" cy="5992368"/>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6600" u="sng" dirty="0" smtClean="0">
                <a:solidFill>
                  <a:srgbClr val="FF0000"/>
                </a:solidFill>
              </a:rPr>
              <a:t>Зона захисту</a:t>
            </a:r>
            <a:endParaRPr lang="en-US" sz="6600" u="sng" dirty="0">
              <a:solidFill>
                <a:srgbClr val="FF0000"/>
              </a:solidFill>
            </a:endParaRPr>
          </a:p>
        </p:txBody>
      </p:sp>
      <p:sp>
        <p:nvSpPr>
          <p:cNvPr id="5" name="Двойная стрелка влево/вправо 4"/>
          <p:cNvSpPr/>
          <p:nvPr/>
        </p:nvSpPr>
        <p:spPr>
          <a:xfrm>
            <a:off x="780288" y="3730752"/>
            <a:ext cx="10972800" cy="267614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Зона захисту - територія радіусом не менше 3 км, яка безпосередньо межує з епізоотичним вогнищем; ВАЖЛИВО: визначається в залежності від ризику та розвитку ситуації</a:t>
            </a:r>
            <a:endParaRPr lang="uk-UA" dirty="0"/>
          </a:p>
        </p:txBody>
      </p:sp>
    </p:spTree>
    <p:extLst>
      <p:ext uri="{BB962C8B-B14F-4D97-AF65-F5344CB8AC3E}">
        <p14:creationId xmlns:p14="http://schemas.microsoft.com/office/powerpoint/2010/main" val="37194794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710546" y="-129433"/>
            <a:ext cx="3990709" cy="923330"/>
          </a:xfrm>
          <a:prstGeom prst="rect">
            <a:avLst/>
          </a:prstGeom>
          <a:noFill/>
        </p:spPr>
        <p:txBody>
          <a:bodyPr wrap="none" lIns="91440" tIns="45720" rIns="91440" bIns="45720">
            <a:spAutoFit/>
          </a:bodyPr>
          <a:lstStyle/>
          <a:p>
            <a:pPr algn="ctr"/>
            <a:r>
              <a:rPr lang="uk-UA"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Зона захисту</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32500" lnSpcReduction="20000"/>
          </a:bodyPr>
          <a:lstStyle/>
          <a:p>
            <a:pPr algn="just"/>
            <a:r>
              <a:rPr lang="uk-UA" sz="4800" dirty="0" smtClean="0">
                <a:solidFill>
                  <a:srgbClr val="333333"/>
                </a:solidFill>
                <a:latin typeface="Times New Roman" panose="02020603050405020304" pitchFamily="18" charset="0"/>
              </a:rPr>
              <a:t>1. На </a:t>
            </a:r>
            <a:r>
              <a:rPr lang="uk-UA" sz="4800" dirty="0">
                <a:solidFill>
                  <a:srgbClr val="333333"/>
                </a:solidFill>
                <a:latin typeface="Times New Roman" panose="02020603050405020304" pitchFamily="18" charset="0"/>
              </a:rPr>
              <a:t>території радіусом не менше 10 км від межі з неблагополучним пунктом на період карантину </a:t>
            </a:r>
            <a:r>
              <a:rPr lang="uk-UA" sz="4800" dirty="0" smtClean="0">
                <a:solidFill>
                  <a:srgbClr val="333333"/>
                </a:solidFill>
                <a:latin typeface="Times New Roman" panose="02020603050405020304" pitchFamily="18" charset="0"/>
              </a:rPr>
              <a:t>заборонено випас всіх </a:t>
            </a:r>
            <a:r>
              <a:rPr lang="uk-UA" sz="4800" dirty="0">
                <a:solidFill>
                  <a:srgbClr val="333333"/>
                </a:solidFill>
                <a:latin typeface="Times New Roman" panose="02020603050405020304" pitchFamily="18" charset="0"/>
              </a:rPr>
              <a:t>тварин, сприйнятливих до ящуру</a:t>
            </a:r>
            <a:r>
              <a:rPr lang="uk-UA" sz="4800" dirty="0" smtClean="0">
                <a:solidFill>
                  <a:srgbClr val="333333"/>
                </a:solidFill>
                <a:latin typeface="Times New Roman" panose="02020603050405020304" pitchFamily="18" charset="0"/>
              </a:rPr>
              <a:t>.</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Організовують охорону або обгородження (обкопування) сіна, інших грубих кормів для обмеження доступу до них домашніх і диких тварин.</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Забезпечують ветеринарно-санітарний нагляд за переміщенням </a:t>
            </a:r>
            <a:r>
              <a:rPr lang="uk-UA" sz="4800" dirty="0" smtClean="0">
                <a:solidFill>
                  <a:srgbClr val="333333"/>
                </a:solidFill>
                <a:latin typeface="Times New Roman" panose="02020603050405020304" pitchFamily="18" charset="0"/>
              </a:rPr>
              <a:t>худоби та </a:t>
            </a:r>
            <a:r>
              <a:rPr lang="uk-UA" sz="4800" dirty="0">
                <a:solidFill>
                  <a:srgbClr val="333333"/>
                </a:solidFill>
                <a:latin typeface="Times New Roman" panose="02020603050405020304" pitchFamily="18" charset="0"/>
              </a:rPr>
              <a:t>продукції тваринного </a:t>
            </a:r>
            <a:r>
              <a:rPr lang="uk-UA" sz="4800" dirty="0" smtClean="0">
                <a:solidFill>
                  <a:srgbClr val="333333"/>
                </a:solidFill>
                <a:latin typeface="Times New Roman" panose="02020603050405020304" pitchFamily="18" charset="0"/>
              </a:rPr>
              <a:t>походження.</a:t>
            </a:r>
            <a:endParaRPr lang="uk-UA" sz="4800" dirty="0">
              <a:solidFill>
                <a:srgbClr val="333333"/>
              </a:solidFill>
              <a:latin typeface="Times New Roman" panose="02020603050405020304" pitchFamily="18" charset="0"/>
            </a:endParaRP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Повідомляють власників (утримувачів) тварин та керівників господарств, підприємств та населення про загрозу занесення вірусу ящуру і заходи з попередження виникнення захворювання, проводять серед населення роз’яснювальну роботу з цих питань.</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У місцях мешкання і міграції диких парнокопитих тварин за рішенням місцевої ДНПК періодично проводять моніторинг шляхом вибіркового відлову (відстрілу) ослаблених та підозрілих на захворювання тварин з метою їх огляду та своєчасного встановлення діагнозу.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6. На молочних заводах, сепараторних і молокоприймальних пунктах молоко, що надходить із загрозливих щодо ящуру господарств, обов’язково пастеризують.</a:t>
            </a:r>
          </a:p>
          <a:p>
            <a:pPr algn="just"/>
            <a:r>
              <a:rPr lang="uk-UA" sz="4800" dirty="0" smtClean="0">
                <a:solidFill>
                  <a:srgbClr val="333333"/>
                </a:solidFill>
                <a:latin typeface="Times New Roman" panose="02020603050405020304" pitchFamily="18" charset="0"/>
              </a:rPr>
              <a:t>Посуд </a:t>
            </a:r>
            <a:r>
              <a:rPr lang="uk-UA" sz="4800" dirty="0">
                <a:solidFill>
                  <a:srgbClr val="333333"/>
                </a:solidFill>
                <a:latin typeface="Times New Roman" panose="02020603050405020304" pitchFamily="18" charset="0"/>
              </a:rPr>
              <a:t>для збирання молока (бідони, фляги тощо) та автоцистерни, у яких доставлялося молоко, перед поверненням у господарства, а також забірні шланги, молокоприймальні танки, пастеризаційні установки ретельно миють гарячими (75 °</a:t>
            </a:r>
            <a:r>
              <a:rPr lang="en-US" sz="4800" dirty="0">
                <a:solidFill>
                  <a:srgbClr val="333333"/>
                </a:solidFill>
                <a:latin typeface="Times New Roman" panose="02020603050405020304" pitchFamily="18" charset="0"/>
              </a:rPr>
              <a:t>C </a:t>
            </a:r>
            <a:r>
              <a:rPr lang="uk-UA" sz="4800" dirty="0">
                <a:solidFill>
                  <a:srgbClr val="333333"/>
                </a:solidFill>
                <a:latin typeface="Times New Roman" panose="02020603050405020304" pitchFamily="18" charset="0"/>
              </a:rPr>
              <a:t>і вище) мийними розчинами і дезінфікують.</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7. При наявності в області, Автономній Республіці Крим захворювання тварин на ящур переміщення тварин, продукції тваринного походження із одних районів в інші райони тієї самої області, Автономної Республіки Крим допускається лише за згодою з головним державним інспектором ветеринарної медицини області, Автономної Республіки Крим</a:t>
            </a:r>
            <a:r>
              <a:rPr lang="uk-UA" sz="4800" dirty="0" smtClean="0">
                <a:solidFill>
                  <a:srgbClr val="333333"/>
                </a:solidFill>
                <a:latin typeface="Times New Roman" panose="02020603050405020304" pitchFamily="18" charset="0"/>
              </a:rPr>
              <a:t>.</a:t>
            </a:r>
          </a:p>
        </p:txBody>
      </p:sp>
    </p:spTree>
    <p:extLst>
      <p:ext uri="{BB962C8B-B14F-4D97-AF65-F5344CB8AC3E}">
        <p14:creationId xmlns:p14="http://schemas.microsoft.com/office/powerpoint/2010/main" val="41368328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1706730" cy="461665"/>
          </a:xfrm>
          <a:prstGeom prst="rect">
            <a:avLst/>
          </a:prstGeom>
          <a:noFill/>
        </p:spPr>
        <p:txBody>
          <a:bodyPr wrap="none" lIns="91440" tIns="45720" rIns="91440" bIns="45720">
            <a:spAutoFit/>
          </a:bodyPr>
          <a:lstStyle/>
          <a:p>
            <a:pPr algn="ct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Переміщення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транспортування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і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них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1. У зоні захисту забороняються: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переміщення і транспортування між господарствами сприйнятливих тварин;</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проведення ярмарків, здійснення торгівлі на ринках, проведення виставок або інших заходів, що передбачають зібрання тварин та людей;</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діяльність пересувних/мобільних служб, яка пов’язана з </a:t>
            </a:r>
            <a:r>
              <a:rPr lang="uk-UA" sz="4800" dirty="0" err="1">
                <a:solidFill>
                  <a:srgbClr val="333333"/>
                </a:solidFill>
                <a:latin typeface="Times New Roman" panose="02020603050405020304" pitchFamily="18" charset="0"/>
              </a:rPr>
              <a:t>обслуговуваням</a:t>
            </a:r>
            <a:r>
              <a:rPr lang="uk-UA" sz="4800" dirty="0">
                <a:solidFill>
                  <a:srgbClr val="333333"/>
                </a:solidFill>
                <a:latin typeface="Times New Roman" panose="02020603050405020304" pitchFamily="18" charset="0"/>
              </a:rPr>
              <a:t> тварин, їх розведенням тощо;</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штучне осіменіння та відбір яйцеклітин і ембріонів від сприйнятливих тварин.</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За рішенням головного державного інспектора ветеринарної медицини відповідної території обмеження на переміщення та транспортування тварин і отриманих від них продуктів також поширюються на: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1) будь-які зібрання людей, під час яких ймовірний контакт із сприйнятливими тваринами, що сприяє ризикам поширення вірусу ящуру;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штучне осіменіння, відбір яйцеклітин та ембріонів від тварин, не сприйнятливих до захворювання на ящур;</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переміщення транспортних засобів, призначених для транспортування тварин, крім вивезення тварин на забій;</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забій в господарстві сприйнятливих тварин, призначених для власного споживання;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транспортування товарів, що можуть становити ризик розповсюдження захворювання, д</a:t>
            </a:r>
            <a:r>
              <a:rPr lang="en-US" sz="4800" dirty="0">
                <a:solidFill>
                  <a:srgbClr val="333333"/>
                </a:solidFill>
                <a:latin typeface="Times New Roman" panose="02020603050405020304" pitchFamily="18" charset="0"/>
              </a:rPr>
              <a:t>o </a:t>
            </a:r>
            <a:r>
              <a:rPr lang="uk-UA" sz="4800" dirty="0">
                <a:solidFill>
                  <a:srgbClr val="333333"/>
                </a:solidFill>
                <a:latin typeface="Times New Roman" panose="02020603050405020304" pitchFamily="18" charset="0"/>
              </a:rPr>
              <a:t>господарств, в яких утримуються сприйнятливі тварини.</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4845280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661202"/>
          </a:xfrm>
          <a:prstGeom prst="rect">
            <a:avLst/>
          </a:prstGeom>
          <a:noFill/>
        </p:spPr>
        <p:txBody>
          <a:bodyPr wrap="none" lIns="91440" tIns="45720" rIns="91440" bIns="45720">
            <a:normAutofit/>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свіжого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м’яса</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м’ясопродуктів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62500" lnSpcReduction="20000"/>
          </a:bodyPr>
          <a:lstStyle/>
          <a:p>
            <a:pPr algn="just"/>
            <a:r>
              <a:rPr lang="uk-UA" sz="4800" dirty="0" smtClean="0">
                <a:solidFill>
                  <a:srgbClr val="333333"/>
                </a:solidFill>
                <a:latin typeface="Times New Roman" panose="02020603050405020304" pitchFamily="18" charset="0"/>
              </a:rPr>
              <a:t>1. Сприйнятливих </a:t>
            </a:r>
            <a:r>
              <a:rPr lang="uk-UA" sz="4800" dirty="0">
                <a:solidFill>
                  <a:srgbClr val="333333"/>
                </a:solidFill>
                <a:latin typeface="Times New Roman" panose="02020603050405020304" pitchFamily="18" charset="0"/>
              </a:rPr>
              <a:t>тварин в зоні захисту забивають виключно під контролем офіційного лікаря.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Вироблені в зоні захисту м’ясо та м’ясопродукти транспортуються в закритих контейнерах до підприємства, визначеного компетентним органом, для переробки на м’ясні продукти методом, що гарантує знищення вірусу.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Обмеження на забій тварин та транспортування м’яса і м’ясопродуктів не стосується свіжого м’яса та м’ясопродуктів, вироблених не раніше 21 дня перед орієнтовною датою інфікування тварин у господарстві в зоні захисту та які з моменту вироблення зберігалися та транспортувалися </a:t>
            </a:r>
            <a:r>
              <a:rPr lang="uk-UA" sz="4800" dirty="0" err="1">
                <a:solidFill>
                  <a:srgbClr val="333333"/>
                </a:solidFill>
                <a:latin typeface="Times New Roman" panose="02020603050405020304" pitchFamily="18" charset="0"/>
              </a:rPr>
              <a:t>відокремлено</a:t>
            </a:r>
            <a:r>
              <a:rPr lang="uk-UA" sz="4800" dirty="0">
                <a:solidFill>
                  <a:srgbClr val="333333"/>
                </a:solidFill>
                <a:latin typeface="Times New Roman" panose="02020603050405020304" pitchFamily="18" charset="0"/>
              </a:rPr>
              <a:t> від м’ясних продуктів, вироблених після цієї дати. На таке м’ясо має бути нанесено маркування для його ідентифікації.</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40851256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661202"/>
          </a:xfrm>
          <a:prstGeom prst="rect">
            <a:avLst/>
          </a:prstGeom>
          <a:noFill/>
        </p:spPr>
        <p:txBody>
          <a:bodyPr wrap="none" lIns="91440" tIns="45720" rIns="91440" bIns="45720">
            <a:normAutofit/>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молока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молочних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1. Забороняється розміщення на ринку молока, що отримали від сприйнятливих тварин, що походять із зони захисту, а також молочних продуктів, вироблених із такого молока, розміщення на ринку молока та молочних продуктів, що отримали від сприйнятливих тварин, вироблених на підприємствах, розташованих у зоні захисту.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Заборона на розміщення на ринку молока й молочних продуктів, отриманих від сприйнятливих тварин, що походять із зони захисту, не застосовується: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1) якщо вони вироблені не раніше 21 дня перед орієнтовною датою інфікування тварин на фермі та/або у господарстві в зоні захисту;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якщо вони з моменту виробництва зберігалися та транспортувалися </a:t>
            </a:r>
            <a:r>
              <a:rPr lang="uk-UA" sz="4800" dirty="0" err="1">
                <a:solidFill>
                  <a:srgbClr val="333333"/>
                </a:solidFill>
                <a:latin typeface="Times New Roman" panose="02020603050405020304" pitchFamily="18" charset="0"/>
              </a:rPr>
              <a:t>відокремлено</a:t>
            </a:r>
            <a:r>
              <a:rPr lang="uk-UA" sz="4800" dirty="0">
                <a:solidFill>
                  <a:srgbClr val="333333"/>
                </a:solidFill>
                <a:latin typeface="Times New Roman" panose="02020603050405020304" pitchFamily="18" charset="0"/>
              </a:rPr>
              <a:t> від молока й молочних продуктів, вироблених після цієї дати;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якщо вони вироблені із такого молока за допомогою одного із видів обробки, що гарантує знищення вірусу ящуру, залежно від використання молока або молочних продуктів.</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Обробка здійснюється на окремих підприємствах або, якщо в зоні захисту немає такого підприємства, на підприємствах, розташованих поза межами зони захисту, відповідно до умов, визначених у </a:t>
            </a:r>
            <a:r>
              <a:rPr lang="uk-UA" sz="4800" dirty="0" smtClean="0">
                <a:solidFill>
                  <a:srgbClr val="333333"/>
                </a:solidFill>
                <a:latin typeface="Times New Roman" panose="02020603050405020304" pitchFamily="18" charset="0"/>
              </a:rPr>
              <a:t>Інструкції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Відповідність молока, призначеного для реалізації ветеринарно-санітарним вимогам, посвідчується посадовою особою компетентного органу</a:t>
            </a:r>
            <a:r>
              <a:rPr lang="uk-UA" sz="4800" dirty="0" smtClean="0">
                <a:solidFill>
                  <a:srgbClr val="333333"/>
                </a:solidFill>
                <a:latin typeface="Times New Roman" panose="02020603050405020304" pitchFamily="18" charset="0"/>
              </a:rPr>
              <a:t>.</a:t>
            </a:r>
          </a:p>
          <a:p>
            <a:pPr algn="just"/>
            <a:endParaRPr lang="uk-UA" sz="4800" dirty="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4. Забороняються </a:t>
            </a:r>
            <a:r>
              <a:rPr lang="uk-UA" sz="4800" dirty="0">
                <a:solidFill>
                  <a:srgbClr val="333333"/>
                </a:solidFill>
                <a:latin typeface="Times New Roman" panose="02020603050405020304" pitchFamily="18" charset="0"/>
              </a:rPr>
              <a:t>відбір й перевезення проб сирого молока, отриманого від сприйнятливих тварин, із господарств, розташованих в межах зони захисту, до будь-яких інших лабораторій, крім лабораторій, уповноважених на здійснення досліджень з діагностики ящуру.</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1293829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сперми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яйцеклітин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ембріонів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endPar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ru-RU" sz="2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відібраних</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661202"/>
            <a:ext cx="12106656" cy="5922477"/>
          </a:xfrm>
          <a:prstGeom prst="rect">
            <a:avLst/>
          </a:prstGeom>
          <a:noFill/>
        </p:spPr>
        <p:txBody>
          <a:bodyPr wrap="square">
            <a:normAutofit fontScale="55000" lnSpcReduction="20000"/>
          </a:bodyPr>
          <a:lstStyle/>
          <a:p>
            <a:pPr algn="just"/>
            <a:r>
              <a:rPr lang="uk-UA" sz="4800" dirty="0">
                <a:solidFill>
                  <a:srgbClr val="333333"/>
                </a:solidFill>
                <a:latin typeface="Times New Roman" panose="02020603050405020304" pitchFamily="18" charset="0"/>
              </a:rPr>
              <a:t>1. Забороняється розміщення на ринку сперми, яйцеклітин та ембріонів, отриманих від тварин сприйнятливих видів, що походять із зони захисту.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Заборона на розміщення на ринку не застосовується до заморожених сперми, яйцеклітин та ембріонів, що були відібрані не пізніше ніж за 21 день перед орієнтовною датою інфікування вірусом ящуру в господарстві.</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Заморожену сперму, відібрану після дати інфікування, необхідно зберігати окремо. Вона може бути допущена в обіг лише за умови скасування карантинних заходів та доставки усіх тварин до центру відбору сперми та проведення їх клінічного огляду. Проби повинні бути </a:t>
            </a:r>
            <a:r>
              <a:rPr lang="uk-UA" sz="4800" dirty="0" err="1">
                <a:solidFill>
                  <a:srgbClr val="333333"/>
                </a:solidFill>
                <a:latin typeface="Times New Roman" panose="02020603050405020304" pitchFamily="18" charset="0"/>
              </a:rPr>
              <a:t>серологічно</a:t>
            </a:r>
            <a:r>
              <a:rPr lang="uk-UA" sz="4800" dirty="0">
                <a:solidFill>
                  <a:srgbClr val="333333"/>
                </a:solidFill>
                <a:latin typeface="Times New Roman" panose="02020603050405020304" pitchFamily="18" charset="0"/>
              </a:rPr>
              <a:t> дослідженні з метою підтвердження відсутності інфекції у відповідному центрі відбору сперми. Проби від тварин-донорів відбираються не раніше 28 днів після збору сперми та досліджуються </a:t>
            </a:r>
            <a:r>
              <a:rPr lang="uk-UA" sz="4800" dirty="0" err="1">
                <a:solidFill>
                  <a:srgbClr val="333333"/>
                </a:solidFill>
                <a:latin typeface="Times New Roman" panose="02020603050405020304" pitchFamily="18" charset="0"/>
              </a:rPr>
              <a:t>серологічно</a:t>
            </a:r>
            <a:r>
              <a:rPr lang="uk-UA" sz="4800" dirty="0">
                <a:solidFill>
                  <a:srgbClr val="333333"/>
                </a:solidFill>
                <a:latin typeface="Times New Roman" panose="02020603050405020304" pitchFamily="18" charset="0"/>
              </a:rPr>
              <a:t> на виявлення антитіл до вірусу ящуру з негативним результатом.</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4474222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Транспортування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розповсюдження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посліду</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і гною, </a:t>
            </a:r>
            <a:endPar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шкур</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овечої</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вовни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волосся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жуйних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щетини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свиней,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1. Забороняється транспортування та розповсюдження в межах зони захисту посліду або гною з господарств та приміщень або транспортних засобів, розташованих у зоні захисту, в якій утримуються сприйнятливі тварини, за виключенням переміщення гною від сприйнятливих тварин з розташованого в зоні захисту господарства до місця переробки або безпосереднього зберігання.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Переміщення гною з метою внесення на поля з господарств, до яких не застосовуються карантинні обмеження, можливе за умови, що загальний обсяг гною був вироблений щонайменше за 21 день перед орієнтовною датою інфікування в розташованому в зоні захисту господарстві. Гній або послід розміщують у визначеному рішенням ДНПК місці або засипають ґрунтом.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Переміщення посліду або гною з господарств, що утримують сприйнятливих тварин, залежить від дотримання заходів, направлених на недопущення поширення вірусу ящуру, зокрема, шляхом забезпечення очищення та дезінфекції герметичних транспортних засобів після їх завантаження та перед виїздом за межі господарства.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Забороняється розміщення на ринку шкур сприйнятливих тварин, що походять із зони захисту, крім шкур, вироблених не раніше 21 дня перед орієнтовною датою виникнення інфекції в господарстві та які зберігалися окремо від шкур, вироблених після цієї дати. Такі шкури, овеча вовна, волосся жуйних тварин, щетина свиней підлягають обробці методом, що гарантує руйнування вірусу ящуру.</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809161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a:t>
            </a:r>
            <a:endPar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ru-RU" sz="2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інших</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тваринного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походження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7500" lnSpcReduction="20000"/>
          </a:bodyPr>
          <a:lstStyle/>
          <a:p>
            <a:pPr algn="just"/>
            <a:r>
              <a:rPr lang="uk-UA" sz="4800" dirty="0">
                <a:solidFill>
                  <a:srgbClr val="333333"/>
                </a:solidFill>
                <a:latin typeface="Times New Roman" panose="02020603050405020304" pitchFamily="18" charset="0"/>
              </a:rPr>
              <a:t>1. Забороняється розміщення на ринку продуктів тваринного походження, що походять від сприйнятливих тварин.</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Заборона на розміщення на ринку не застосовується до продуктів тваринного походження, що:</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були вироблені не раніше 21 дня перед орієнтовною датою виникнення інфекції в господарстві та які зберігалися і транспортувалися окремо від продуктів, вироблених після цієї дати;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пройшли обробку, що гарантує знищення вірусу ящуру;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що не підлягають подальшій обробці, оскільки містять продукти тваринного походження, що вже пройшли обробку, що забезпечує знищення ймовірного вірусу ящуру, або були отримані від тварин, що не підпадають під обмеження відповідно до положень цієї Інструкції;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запаковані продукти, призначені для використання в лабораторних умовах для </a:t>
            </a:r>
            <a:r>
              <a:rPr lang="uk-UA" sz="4800" dirty="0" err="1">
                <a:solidFill>
                  <a:srgbClr val="333333"/>
                </a:solidFill>
                <a:latin typeface="Times New Roman" panose="02020603050405020304" pitchFamily="18" charset="0"/>
              </a:rPr>
              <a:t>екстракорпоральної</a:t>
            </a:r>
            <a:r>
              <a:rPr lang="uk-UA" sz="4800" dirty="0">
                <a:solidFill>
                  <a:srgbClr val="333333"/>
                </a:solidFill>
                <a:latin typeface="Times New Roman" panose="02020603050405020304" pitchFamily="18" charset="0"/>
              </a:rPr>
              <a:t> діагностики або як лабораторних реагентів.</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7170209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кормів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фуражу,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сіна</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й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соломи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захисту</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55000" lnSpcReduction="20000"/>
          </a:bodyPr>
          <a:lstStyle/>
          <a:p>
            <a:pPr algn="just"/>
            <a:r>
              <a:rPr lang="ru-RU" sz="4800" dirty="0">
                <a:solidFill>
                  <a:srgbClr val="333333"/>
                </a:solidFill>
                <a:latin typeface="Times New Roman" panose="02020603050405020304" pitchFamily="18" charset="0"/>
              </a:rPr>
              <a:t>1. </a:t>
            </a:r>
            <a:r>
              <a:rPr lang="ru-RU" sz="4800" dirty="0" err="1">
                <a:solidFill>
                  <a:srgbClr val="333333"/>
                </a:solidFill>
                <a:latin typeface="Times New Roman" panose="02020603050405020304" pitchFamily="18" charset="0"/>
              </a:rPr>
              <a:t>Забороняється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розміщення</a:t>
            </a:r>
            <a:r>
              <a:rPr lang="ru-RU" sz="4800" dirty="0">
                <a:solidFill>
                  <a:srgbClr val="333333"/>
                </a:solidFill>
                <a:latin typeface="Times New Roman" panose="02020603050405020304" pitchFamily="18" charset="0"/>
              </a:rPr>
              <a:t> на ринку </a:t>
            </a:r>
            <a:r>
              <a:rPr lang="ru-RU" sz="4800" dirty="0" err="1">
                <a:solidFill>
                  <a:srgbClr val="333333"/>
                </a:solidFill>
                <a:latin typeface="Times New Roman" panose="02020603050405020304" pitchFamily="18" charset="0"/>
              </a:rPr>
              <a:t>кормів</a:t>
            </a:r>
            <a:r>
              <a:rPr lang="ru-RU" sz="4800" dirty="0">
                <a:solidFill>
                  <a:srgbClr val="333333"/>
                </a:solidFill>
                <a:latin typeface="Times New Roman" panose="02020603050405020304" pitchFamily="18" charset="0"/>
              </a:rPr>
              <a:t>, фуражу, </a:t>
            </a:r>
            <a:r>
              <a:rPr lang="ru-RU" sz="4800" dirty="0" err="1">
                <a:solidFill>
                  <a:srgbClr val="333333"/>
                </a:solidFill>
                <a:latin typeface="Times New Roman" panose="02020603050405020304" pitchFamily="18" charset="0"/>
              </a:rPr>
              <a:t>сіна</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соломи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захисту</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крім</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кормів</a:t>
            </a:r>
            <a:r>
              <a:rPr lang="ru-RU" sz="4800" dirty="0">
                <a:solidFill>
                  <a:srgbClr val="333333"/>
                </a:solidFill>
                <a:latin typeface="Times New Roman" panose="02020603050405020304" pitchFamily="18" charset="0"/>
              </a:rPr>
              <a:t>, фуражу, </a:t>
            </a:r>
            <a:r>
              <a:rPr lang="ru-RU" sz="4800" dirty="0" err="1">
                <a:solidFill>
                  <a:srgbClr val="333333"/>
                </a:solidFill>
                <a:latin typeface="Times New Roman" panose="02020603050405020304" pitchFamily="18" charset="0"/>
              </a:rPr>
              <a:t>сіна</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соломи</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раніше</a:t>
            </a:r>
            <a:r>
              <a:rPr lang="ru-RU" sz="4800" dirty="0">
                <a:solidFill>
                  <a:srgbClr val="333333"/>
                </a:solidFill>
                <a:latin typeface="Times New Roman" panose="02020603050405020304" pitchFamily="18" charset="0"/>
              </a:rPr>
              <a:t> 21 дня перед </a:t>
            </a:r>
            <a:r>
              <a:rPr lang="ru-RU" sz="4800" dirty="0" err="1">
                <a:solidFill>
                  <a:srgbClr val="333333"/>
                </a:solidFill>
                <a:latin typeface="Times New Roman" panose="02020603050405020304" pitchFamily="18" charset="0"/>
              </a:rPr>
              <a:t>орієнтовною</a:t>
            </a:r>
            <a:r>
              <a:rPr lang="ru-RU" sz="4800" dirty="0">
                <a:solidFill>
                  <a:srgbClr val="333333"/>
                </a:solidFill>
                <a:latin typeface="Times New Roman" panose="02020603050405020304" pitchFamily="18" charset="0"/>
              </a:rPr>
              <a:t> датою </a:t>
            </a:r>
            <a:r>
              <a:rPr lang="ru-RU" sz="4800" dirty="0" err="1">
                <a:solidFill>
                  <a:srgbClr val="333333"/>
                </a:solidFill>
                <a:latin typeface="Times New Roman" panose="02020603050405020304" pitchFamily="18" charset="0"/>
              </a:rPr>
              <a:t>виникнення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інфекції</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господарстві</a:t>
            </a:r>
            <a:r>
              <a:rPr lang="ru-RU" sz="4800" dirty="0">
                <a:solidFill>
                  <a:srgbClr val="333333"/>
                </a:solidFill>
                <a:latin typeface="Times New Roman" panose="02020603050405020304" pitchFamily="18" charset="0"/>
              </a:rPr>
              <a:t> та </a:t>
            </a:r>
            <a:r>
              <a:rPr lang="ru-RU" sz="4800" dirty="0" err="1">
                <a:solidFill>
                  <a:srgbClr val="333333"/>
                </a:solidFill>
                <a:latin typeface="Times New Roman" panose="02020603050405020304" pitchFamily="18" charset="0"/>
              </a:rPr>
              <a:t>які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зберігалися</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перевозилися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окремо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від</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кормів</a:t>
            </a:r>
            <a:r>
              <a:rPr lang="ru-RU" sz="4800" dirty="0">
                <a:solidFill>
                  <a:srgbClr val="333333"/>
                </a:solidFill>
                <a:latin typeface="Times New Roman" panose="02020603050405020304" pitchFamily="18" charset="0"/>
              </a:rPr>
              <a:t>, фуражу, </a:t>
            </a:r>
            <a:r>
              <a:rPr lang="ru-RU" sz="4800" dirty="0" err="1">
                <a:solidFill>
                  <a:srgbClr val="333333"/>
                </a:solidFill>
                <a:latin typeface="Times New Roman" panose="02020603050405020304" pitchFamily="18" charset="0"/>
              </a:rPr>
              <a:t>сіна</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соломи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після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цієї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дати</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призначених</a:t>
            </a:r>
            <a:r>
              <a:rPr lang="ru-RU" sz="4800" dirty="0">
                <a:solidFill>
                  <a:srgbClr val="333333"/>
                </a:solidFill>
                <a:latin typeface="Times New Roman" panose="02020603050405020304" pitchFamily="18" charset="0"/>
              </a:rPr>
              <a:t> для </a:t>
            </a:r>
            <a:r>
              <a:rPr lang="ru-RU" sz="4800" dirty="0" err="1">
                <a:solidFill>
                  <a:srgbClr val="333333"/>
                </a:solidFill>
                <a:latin typeface="Times New Roman" panose="02020603050405020304" pitchFamily="18" charset="0"/>
              </a:rPr>
              <a:t>використання</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захисту</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приміщеннях</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яких</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утримуються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тварини</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на </a:t>
            </a:r>
            <a:r>
              <a:rPr lang="ru-RU" sz="4800" dirty="0" err="1">
                <a:solidFill>
                  <a:srgbClr val="333333"/>
                </a:solidFill>
                <a:latin typeface="Times New Roman" panose="02020603050405020304" pitchFamily="18" charset="0"/>
              </a:rPr>
              <a:t>підприємствах</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яких</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утримуються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тварини</a:t>
            </a:r>
            <a:r>
              <a:rPr lang="ru-RU" sz="4800" dirty="0">
                <a:solidFill>
                  <a:srgbClr val="333333"/>
                </a:solidFill>
                <a:latin typeface="Times New Roman" panose="02020603050405020304" pitchFamily="18" charset="0"/>
              </a:rPr>
              <a:t>, а </a:t>
            </a:r>
            <a:r>
              <a:rPr lang="ru-RU" sz="4800" dirty="0" err="1">
                <a:solidFill>
                  <a:srgbClr val="333333"/>
                </a:solidFill>
                <a:latin typeface="Times New Roman" panose="02020603050405020304" pitchFamily="18" charset="0"/>
              </a:rPr>
              <a:t>сировина</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постачається</a:t>
            </a:r>
            <a:r>
              <a:rPr lang="ru-RU" sz="4800" dirty="0">
                <a:solidFill>
                  <a:srgbClr val="333333"/>
                </a:solidFill>
                <a:latin typeface="Times New Roman" panose="02020603050405020304" pitchFamily="18" charset="0"/>
              </a:rPr>
              <a:t> з </a:t>
            </a:r>
            <a:r>
              <a:rPr lang="ru-RU" sz="4800" dirty="0" err="1">
                <a:solidFill>
                  <a:srgbClr val="333333"/>
                </a:solidFill>
                <a:latin typeface="Times New Roman" panose="02020603050405020304" pitchFamily="18" charset="0"/>
              </a:rPr>
              <a:t>підприємств</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розташованих</a:t>
            </a:r>
            <a:r>
              <a:rPr lang="ru-RU" sz="4800" dirty="0">
                <a:solidFill>
                  <a:srgbClr val="333333"/>
                </a:solidFill>
                <a:latin typeface="Times New Roman" panose="02020603050405020304" pitchFamily="18" charset="0"/>
              </a:rPr>
              <a:t> поза межами </a:t>
            </a:r>
            <a:r>
              <a:rPr lang="ru-RU" sz="4800" dirty="0" err="1">
                <a:solidFill>
                  <a:srgbClr val="333333"/>
                </a:solidFill>
                <a:latin typeface="Times New Roman" panose="02020603050405020304" pitchFamily="18" charset="0"/>
              </a:rPr>
              <a:t>захисної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зони</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2. Заборона </a:t>
            </a:r>
            <a:r>
              <a:rPr lang="ru-RU" sz="4800" dirty="0" err="1">
                <a:solidFill>
                  <a:srgbClr val="333333"/>
                </a:solidFill>
                <a:latin typeface="Times New Roman" panose="02020603050405020304" pitchFamily="18" charset="0"/>
              </a:rPr>
              <a:t>розміщення</a:t>
            </a:r>
            <a:r>
              <a:rPr lang="ru-RU" sz="4800" dirty="0">
                <a:solidFill>
                  <a:srgbClr val="333333"/>
                </a:solidFill>
                <a:latin typeface="Times New Roman" panose="02020603050405020304" pitchFamily="18" charset="0"/>
              </a:rPr>
              <a:t> на ринку не </a:t>
            </a:r>
            <a:r>
              <a:rPr lang="ru-RU" sz="4800" dirty="0" err="1">
                <a:solidFill>
                  <a:srgbClr val="333333"/>
                </a:solidFill>
                <a:latin typeface="Times New Roman" panose="02020603050405020304" pitchFamily="18" charset="0"/>
              </a:rPr>
              <a:t>застосовується</a:t>
            </a:r>
            <a:r>
              <a:rPr lang="ru-RU" sz="4800" dirty="0">
                <a:solidFill>
                  <a:srgbClr val="333333"/>
                </a:solidFill>
                <a:latin typeface="Times New Roman" panose="02020603050405020304" pitchFamily="18" charset="0"/>
              </a:rPr>
              <a:t> до фуражу й </a:t>
            </a:r>
            <a:r>
              <a:rPr lang="ru-RU" sz="4800" dirty="0" err="1">
                <a:solidFill>
                  <a:srgbClr val="333333"/>
                </a:solidFill>
                <a:latin typeface="Times New Roman" panose="02020603050405020304" pitchFamily="18" charset="0"/>
              </a:rPr>
              <a:t>соломи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вироблених</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господарствах</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яких</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утримуються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тварини</a:t>
            </a:r>
            <a:r>
              <a:rPr lang="ru-RU" sz="4800" dirty="0">
                <a:solidFill>
                  <a:srgbClr val="333333"/>
                </a:solidFill>
                <a:latin typeface="Times New Roman" panose="02020603050405020304" pitchFamily="18" charset="0"/>
              </a:rPr>
              <a:t>.</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248549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194662145"/>
              </p:ext>
            </p:extLst>
          </p:nvPr>
        </p:nvGraphicFramePr>
        <p:xfrm>
          <a:off x="548640" y="1048512"/>
          <a:ext cx="11167872" cy="54190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1656342" y="321671"/>
            <a:ext cx="8147808"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Інформування при підозрі</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Tree>
    <p:extLst>
      <p:ext uri="{BB962C8B-B14F-4D97-AF65-F5344CB8AC3E}">
        <p14:creationId xmlns:p14="http://schemas.microsoft.com/office/powerpoint/2010/main" val="42807218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0"/>
            <a:ext cx="11706730" cy="755904"/>
          </a:xfrm>
          <a:prstGeom prst="rect">
            <a:avLst/>
          </a:prstGeom>
          <a:noFill/>
        </p:spPr>
        <p:txBody>
          <a:bodyPr wrap="none" lIns="91440" tIns="45720" rIns="91440" bIns="45720">
            <a:noAutofit/>
          </a:bodyPr>
          <a:lstStyle/>
          <a:p>
            <a:pPr algn="ctr"/>
            <a:r>
              <a:rPr lang="ru-RU" sz="5400" b="1" dirty="0" err="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Скасування</a:t>
            </a:r>
            <a:r>
              <a:rPr lang="ru-RU" sz="5400" b="1"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 </a:t>
            </a:r>
            <a:r>
              <a:rPr lang="ru-RU" sz="5400" b="1" dirty="0" err="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заходів</a:t>
            </a:r>
            <a:r>
              <a:rPr lang="ru-RU" sz="5400" b="1"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 у </a:t>
            </a:r>
            <a:r>
              <a:rPr lang="ru-RU" sz="5400" b="1" dirty="0" err="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зоні</a:t>
            </a:r>
            <a:r>
              <a:rPr lang="ru-RU" sz="5400" b="1"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 </a:t>
            </a:r>
            <a:r>
              <a:rPr lang="ru-RU" sz="5400" b="1" dirty="0" err="1">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rPr>
              <a:t>захисту</a:t>
            </a:r>
            <a:endParaRPr lang="uk-UA" sz="5400" b="1" cap="none" spc="0" dirty="0">
              <a:ln w="9525">
                <a:solidFill>
                  <a:schemeClr val="bg1"/>
                </a:solidFill>
                <a:prstDash val="solid"/>
              </a:ln>
              <a:solidFill>
                <a:srgbClr val="FF0000"/>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62500" lnSpcReduction="20000"/>
          </a:bodyPr>
          <a:lstStyle/>
          <a:p>
            <a:pPr algn="just"/>
            <a:r>
              <a:rPr lang="ru-RU" sz="4800" dirty="0">
                <a:solidFill>
                  <a:srgbClr val="333333"/>
                </a:solidFill>
                <a:latin typeface="Times New Roman" panose="02020603050405020304" pitchFamily="18" charset="0"/>
              </a:rPr>
              <a:t>1. </a:t>
            </a:r>
            <a:r>
              <a:rPr lang="ru-RU" sz="4800" dirty="0" err="1">
                <a:solidFill>
                  <a:srgbClr val="333333"/>
                </a:solidFill>
                <a:latin typeface="Times New Roman" panose="02020603050405020304" pitchFamily="18" charset="0"/>
              </a:rPr>
              <a:t>Головний</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державний</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інспектор</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ветеринарної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медицини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відповідної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території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зобов’язаний</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забезпечити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застосування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запроваджуваних</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захисту</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заходів</a:t>
            </a:r>
            <a:r>
              <a:rPr lang="ru-RU" sz="4800" dirty="0">
                <a:solidFill>
                  <a:srgbClr val="333333"/>
                </a:solidFill>
                <a:latin typeface="Times New Roman" panose="02020603050405020304" pitchFamily="18" charset="0"/>
              </a:rPr>
              <a:t> до </a:t>
            </a:r>
            <a:r>
              <a:rPr lang="ru-RU" sz="4800" dirty="0" err="1">
                <a:solidFill>
                  <a:srgbClr val="333333"/>
                </a:solidFill>
                <a:latin typeface="Times New Roman" panose="02020603050405020304" pitchFamily="18" charset="0"/>
              </a:rPr>
              <a:t>виконання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наведених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нижче</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вимог</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1) </a:t>
            </a:r>
            <a:r>
              <a:rPr lang="ru-RU" sz="4800" dirty="0" err="1">
                <a:solidFill>
                  <a:srgbClr val="333333"/>
                </a:solidFill>
                <a:latin typeface="Times New Roman" panose="02020603050405020304" pitchFamily="18" charset="0"/>
              </a:rPr>
              <a:t>пройшло</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менше</a:t>
            </a:r>
            <a:r>
              <a:rPr lang="ru-RU" sz="4800" dirty="0">
                <a:solidFill>
                  <a:srgbClr val="333333"/>
                </a:solidFill>
                <a:latin typeface="Times New Roman" panose="02020603050405020304" pitchFamily="18" charset="0"/>
              </a:rPr>
              <a:t> </a:t>
            </a:r>
            <a:r>
              <a:rPr lang="ru-RU" sz="4800" b="1" dirty="0">
                <a:solidFill>
                  <a:srgbClr val="333333"/>
                </a:solidFill>
                <a:latin typeface="Times New Roman" panose="02020603050405020304" pitchFamily="18" charset="0"/>
              </a:rPr>
              <a:t>15 </a:t>
            </a:r>
            <a:r>
              <a:rPr lang="ru-RU" sz="4800" b="1" dirty="0" err="1">
                <a:solidFill>
                  <a:srgbClr val="333333"/>
                </a:solidFill>
                <a:latin typeface="Times New Roman" panose="02020603050405020304" pitchFamily="18" charset="0"/>
              </a:rPr>
              <a:t>днів</a:t>
            </a:r>
            <a:r>
              <a:rPr lang="ru-RU" sz="4800" b="1"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після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умертвіння</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безпечної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утилізації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всіх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видів</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епізоотичному</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вогнищі</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2) проведено </a:t>
            </a:r>
            <a:r>
              <a:rPr lang="ru-RU" sz="4800" dirty="0" err="1">
                <a:solidFill>
                  <a:srgbClr val="333333"/>
                </a:solidFill>
                <a:latin typeface="Times New Roman" panose="02020603050405020304" pitchFamily="18" charset="0"/>
              </a:rPr>
              <a:t>попереднє</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очищення</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дезінфекцію</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приміщень</a:t>
            </a:r>
            <a:r>
              <a:rPr lang="ru-RU" sz="4800" dirty="0">
                <a:solidFill>
                  <a:srgbClr val="333333"/>
                </a:solidFill>
                <a:latin typeface="Times New Roman" panose="02020603050405020304" pitchFamily="18" charset="0"/>
              </a:rPr>
              <a:t> і </a:t>
            </a:r>
            <a:r>
              <a:rPr lang="ru-RU" sz="4800" dirty="0" err="1">
                <a:solidFill>
                  <a:srgbClr val="333333"/>
                </a:solidFill>
                <a:latin typeface="Times New Roman" panose="02020603050405020304" pitchFamily="18" charset="0"/>
              </a:rPr>
              <a:t>території</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3) проведено </a:t>
            </a:r>
            <a:r>
              <a:rPr lang="ru-RU" sz="4800" dirty="0" err="1">
                <a:solidFill>
                  <a:srgbClr val="333333"/>
                </a:solidFill>
                <a:latin typeface="Times New Roman" panose="02020603050405020304" pitchFamily="18" charset="0"/>
              </a:rPr>
              <a:t>обстеження</a:t>
            </a:r>
            <a:r>
              <a:rPr lang="ru-RU" sz="4800" dirty="0">
                <a:solidFill>
                  <a:srgbClr val="333333"/>
                </a:solidFill>
                <a:latin typeface="Times New Roman" panose="02020603050405020304" pitchFamily="18" charset="0"/>
              </a:rPr>
              <a:t> й </a:t>
            </a:r>
            <a:r>
              <a:rPr lang="ru-RU" sz="4800" dirty="0" err="1">
                <a:solidFill>
                  <a:srgbClr val="333333"/>
                </a:solidFill>
                <a:latin typeface="Times New Roman" panose="02020603050405020304" pitchFamily="18" charset="0"/>
              </a:rPr>
              <a:t>отримано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негативні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результати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від</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захисту</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2. </a:t>
            </a:r>
            <a:r>
              <a:rPr lang="ru-RU" sz="4800" dirty="0" err="1">
                <a:solidFill>
                  <a:srgbClr val="333333"/>
                </a:solidFill>
                <a:latin typeface="Times New Roman" panose="02020603050405020304" pitchFamily="18" charset="0"/>
              </a:rPr>
              <a:t>Після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скасування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заходів</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що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застосовуються</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захисту</a:t>
            </a:r>
            <a:r>
              <a:rPr lang="ru-RU" sz="4800" dirty="0">
                <a:solidFill>
                  <a:srgbClr val="333333"/>
                </a:solidFill>
                <a:latin typeface="Times New Roman" panose="02020603050405020304" pitchFamily="18" charset="0"/>
              </a:rPr>
              <a:t>, заходи, </a:t>
            </a:r>
            <a:r>
              <a:rPr lang="ru-RU" sz="4800" b="1" dirty="0" err="1">
                <a:solidFill>
                  <a:srgbClr val="333333"/>
                </a:solidFill>
                <a:latin typeface="Times New Roman" panose="02020603050405020304" pitchFamily="18" charset="0"/>
              </a:rPr>
              <a:t>що</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застосовуються</a:t>
            </a:r>
            <a:r>
              <a:rPr lang="ru-RU" sz="4800" b="1" dirty="0">
                <a:solidFill>
                  <a:srgbClr val="333333"/>
                </a:solidFill>
                <a:latin typeface="Times New Roman" panose="02020603050405020304" pitchFamily="18" charset="0"/>
              </a:rPr>
              <a:t> в </a:t>
            </a:r>
            <a:r>
              <a:rPr lang="ru-RU" sz="4800" b="1" dirty="0" err="1">
                <a:solidFill>
                  <a:srgbClr val="333333"/>
                </a:solidFill>
                <a:latin typeface="Times New Roman" panose="02020603050405020304" pitchFamily="18" charset="0"/>
              </a:rPr>
              <a:t>зоні</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спостереження</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мають</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застосовуватися</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ще</a:t>
            </a:r>
            <a:r>
              <a:rPr lang="ru-RU" sz="4800" b="1" dirty="0">
                <a:solidFill>
                  <a:srgbClr val="333333"/>
                </a:solidFill>
                <a:latin typeface="Times New Roman" panose="02020603050405020304" pitchFamily="18" charset="0"/>
              </a:rPr>
              <a:t> </a:t>
            </a:r>
            <a:r>
              <a:rPr lang="ru-RU" sz="4800" b="1" dirty="0" err="1">
                <a:solidFill>
                  <a:srgbClr val="333333"/>
                </a:solidFill>
                <a:latin typeface="Times New Roman" panose="02020603050405020304" pitchFamily="18" charset="0"/>
              </a:rPr>
              <a:t>впродовж</a:t>
            </a:r>
            <a:r>
              <a:rPr lang="ru-RU" sz="4800" b="1" dirty="0">
                <a:solidFill>
                  <a:srgbClr val="333333"/>
                </a:solidFill>
                <a:latin typeface="Times New Roman" panose="02020603050405020304" pitchFamily="18" charset="0"/>
              </a:rPr>
              <a:t> не </a:t>
            </a:r>
            <a:r>
              <a:rPr lang="ru-RU" sz="4800" b="1" dirty="0" err="1">
                <a:solidFill>
                  <a:srgbClr val="333333"/>
                </a:solidFill>
                <a:latin typeface="Times New Roman" panose="02020603050405020304" pitchFamily="18" charset="0"/>
              </a:rPr>
              <a:t>менше</a:t>
            </a:r>
            <a:r>
              <a:rPr lang="ru-RU" sz="4800" b="1" dirty="0">
                <a:solidFill>
                  <a:srgbClr val="333333"/>
                </a:solidFill>
                <a:latin typeface="Times New Roman" panose="02020603050405020304" pitchFamily="18" charset="0"/>
              </a:rPr>
              <a:t> 15 </a:t>
            </a:r>
            <a:r>
              <a:rPr lang="ru-RU" sz="4800" b="1" dirty="0" err="1">
                <a:solidFill>
                  <a:srgbClr val="333333"/>
                </a:solidFill>
                <a:latin typeface="Times New Roman" panose="02020603050405020304" pitchFamily="18" charset="0"/>
              </a:rPr>
              <a:t>днів</a:t>
            </a:r>
            <a:r>
              <a:rPr lang="ru-RU" sz="4800" dirty="0">
                <a:solidFill>
                  <a:srgbClr val="333333"/>
                </a:solidFill>
                <a:latin typeface="Times New Roman" panose="02020603050405020304" pitchFamily="18" charset="0"/>
              </a:rPr>
              <a:t>.</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4986518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999232" y="85344"/>
            <a:ext cx="6217920" cy="599236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6600" u="sng" dirty="0" smtClean="0">
                <a:solidFill>
                  <a:schemeClr val="tx2">
                    <a:lumMod val="75000"/>
                  </a:schemeClr>
                </a:solidFill>
              </a:rPr>
              <a:t>Зона спостереження</a:t>
            </a:r>
            <a:endParaRPr lang="en-US" sz="6600" u="sng" dirty="0">
              <a:solidFill>
                <a:schemeClr val="tx2">
                  <a:lumMod val="75000"/>
                </a:schemeClr>
              </a:solidFill>
            </a:endParaRPr>
          </a:p>
        </p:txBody>
      </p:sp>
      <p:sp>
        <p:nvSpPr>
          <p:cNvPr id="5" name="Двойная стрелка влево/вправо 4"/>
          <p:cNvSpPr/>
          <p:nvPr/>
        </p:nvSpPr>
        <p:spPr>
          <a:xfrm>
            <a:off x="780288" y="3730752"/>
            <a:ext cx="10972800" cy="2676144"/>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зона спостереження (нагляду) - територія радіусом не менше 10 км від епізоотичного вогнища ящуру; ВАЖЛИВО: визначається в залежності від ризику та розвитку ситуації</a:t>
            </a:r>
            <a:endParaRPr lang="uk-UA" dirty="0"/>
          </a:p>
        </p:txBody>
      </p:sp>
    </p:spTree>
    <p:extLst>
      <p:ext uri="{BB962C8B-B14F-4D97-AF65-F5344CB8AC3E}">
        <p14:creationId xmlns:p14="http://schemas.microsoft.com/office/powerpoint/2010/main" val="4473809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запроваджуються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в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господарствах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розташованих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7500" lnSpcReduction="20000"/>
          </a:bodyPr>
          <a:lstStyle/>
          <a:p>
            <a:pPr algn="just"/>
            <a:r>
              <a:rPr lang="ru-RU" sz="4800" dirty="0" err="1">
                <a:solidFill>
                  <a:srgbClr val="333333"/>
                </a:solidFill>
                <a:latin typeface="Times New Roman" panose="02020603050405020304" pitchFamily="18" charset="0"/>
              </a:rPr>
              <a:t>Якщо</a:t>
            </a:r>
            <a:r>
              <a:rPr lang="ru-RU" sz="4800" dirty="0">
                <a:solidFill>
                  <a:srgbClr val="333333"/>
                </a:solidFill>
                <a:latin typeface="Times New Roman" panose="02020603050405020304" pitchFamily="18" charset="0"/>
              </a:rPr>
              <a:t> на </a:t>
            </a:r>
            <a:r>
              <a:rPr lang="ru-RU" sz="4800" dirty="0" err="1">
                <a:solidFill>
                  <a:srgbClr val="333333"/>
                </a:solidFill>
                <a:latin typeface="Times New Roman" panose="02020603050405020304" pitchFamily="18" charset="0"/>
              </a:rPr>
              <a:t>території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зони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спостереження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відсутня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бійня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або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її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потужність</a:t>
            </a:r>
            <a:r>
              <a:rPr lang="ru-RU" sz="4800" dirty="0">
                <a:solidFill>
                  <a:srgbClr val="333333"/>
                </a:solidFill>
                <a:latin typeface="Times New Roman" panose="02020603050405020304" pitchFamily="18" charset="0"/>
              </a:rPr>
              <a:t> є </a:t>
            </a:r>
            <a:r>
              <a:rPr lang="ru-RU" sz="4800" dirty="0" err="1">
                <a:solidFill>
                  <a:srgbClr val="333333"/>
                </a:solidFill>
                <a:latin typeface="Times New Roman" panose="02020603050405020304" pitchFamily="18" charset="0"/>
              </a:rPr>
              <a:t>недостатньою</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компетентний</a:t>
            </a:r>
            <a:r>
              <a:rPr lang="ru-RU" sz="4800" dirty="0">
                <a:solidFill>
                  <a:srgbClr val="333333"/>
                </a:solidFill>
                <a:latin typeface="Times New Roman" panose="02020603050405020304" pitchFamily="18" charset="0"/>
              </a:rPr>
              <a:t> орган </a:t>
            </a:r>
            <a:r>
              <a:rPr lang="ru-RU" sz="4800" dirty="0" err="1">
                <a:solidFill>
                  <a:srgbClr val="333333"/>
                </a:solidFill>
                <a:latin typeface="Times New Roman" panose="02020603050405020304" pitchFamily="18" charset="0"/>
              </a:rPr>
              <a:t>надає</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згоду</a:t>
            </a:r>
            <a:r>
              <a:rPr lang="ru-RU" sz="4800" dirty="0">
                <a:solidFill>
                  <a:srgbClr val="333333"/>
                </a:solidFill>
                <a:latin typeface="Times New Roman" panose="02020603050405020304" pitchFamily="18" charset="0"/>
              </a:rPr>
              <a:t> на </a:t>
            </a:r>
            <a:r>
              <a:rPr lang="ru-RU" sz="4800" dirty="0" err="1">
                <a:solidFill>
                  <a:srgbClr val="333333"/>
                </a:solidFill>
                <a:latin typeface="Times New Roman" panose="02020603050405020304" pitchFamily="18" charset="0"/>
              </a:rPr>
              <a:t>переміщення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видів</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із</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господарств</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розташованих</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зоні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спостереження</a:t>
            </a:r>
            <a:r>
              <a:rPr lang="ru-RU" sz="4800" dirty="0">
                <a:solidFill>
                  <a:srgbClr val="333333"/>
                </a:solidFill>
                <a:latin typeface="Times New Roman" panose="02020603050405020304" pitchFamily="18" charset="0"/>
              </a:rPr>
              <a:t>, з метою </a:t>
            </a:r>
            <a:r>
              <a:rPr lang="ru-RU" sz="4800" dirty="0" err="1">
                <a:solidFill>
                  <a:srgbClr val="333333"/>
                </a:solidFill>
                <a:latin typeface="Times New Roman" panose="02020603050405020304" pitchFamily="18" charset="0"/>
              </a:rPr>
              <a:t>їх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перевезення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під</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офіційним</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наглядом</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безпосередньо</a:t>
            </a:r>
            <a:r>
              <a:rPr lang="ru-RU" sz="4800" dirty="0">
                <a:solidFill>
                  <a:srgbClr val="333333"/>
                </a:solidFill>
                <a:latin typeface="Times New Roman" panose="02020603050405020304" pitchFamily="18" charset="0"/>
              </a:rPr>
              <a:t> до </a:t>
            </a:r>
            <a:r>
              <a:rPr lang="ru-RU" sz="4800" dirty="0" err="1">
                <a:solidFill>
                  <a:srgbClr val="333333"/>
                </a:solidFill>
                <a:latin typeface="Times New Roman" panose="02020603050405020304" pitchFamily="18" charset="0"/>
              </a:rPr>
              <a:t>бійні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що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знаходиться</a:t>
            </a:r>
            <a:r>
              <a:rPr lang="ru-RU" sz="4800" dirty="0">
                <a:solidFill>
                  <a:srgbClr val="333333"/>
                </a:solidFill>
                <a:latin typeface="Times New Roman" panose="02020603050405020304" pitchFamily="18" charset="0"/>
              </a:rPr>
              <a:t> за межами </a:t>
            </a:r>
            <a:r>
              <a:rPr lang="ru-RU" sz="4800" dirty="0" err="1">
                <a:solidFill>
                  <a:srgbClr val="333333"/>
                </a:solidFill>
                <a:latin typeface="Times New Roman" panose="02020603050405020304" pitchFamily="18" charset="0"/>
              </a:rPr>
              <a:t>зони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спостереження</a:t>
            </a:r>
            <a:r>
              <a:rPr lang="ru-RU" sz="4800" dirty="0">
                <a:solidFill>
                  <a:srgbClr val="333333"/>
                </a:solidFill>
                <a:latin typeface="Times New Roman" panose="02020603050405020304" pitchFamily="18" charset="0"/>
              </a:rPr>
              <a:t>, для забою з </a:t>
            </a:r>
            <a:r>
              <a:rPr lang="ru-RU" sz="4800" dirty="0" err="1">
                <a:solidFill>
                  <a:srgbClr val="333333"/>
                </a:solidFill>
                <a:latin typeface="Times New Roman" panose="02020603050405020304" pitchFamily="18" charset="0"/>
              </a:rPr>
              <a:t>урахуванням</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наведених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нижче</a:t>
            </a:r>
            <a:r>
              <a:rPr lang="ru-RU" sz="4800" dirty="0">
                <a:solidFill>
                  <a:srgbClr val="333333"/>
                </a:solidFill>
                <a:latin typeface="Times New Roman" panose="02020603050405020304" pitchFamily="18" charset="0"/>
              </a:rPr>
              <a:t> умов:</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забій</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здійснюється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під</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офіційним</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наглядом</a:t>
            </a:r>
            <a:r>
              <a:rPr lang="ru-RU" sz="4800" dirty="0">
                <a:solidFill>
                  <a:srgbClr val="333333"/>
                </a:solidFill>
                <a:latin typeface="Times New Roman" panose="02020603050405020304" pitchFamily="18" charset="0"/>
              </a:rPr>
              <a:t>, а </a:t>
            </a:r>
            <a:r>
              <a:rPr lang="ru-RU" sz="4800" dirty="0" err="1">
                <a:solidFill>
                  <a:srgbClr val="333333"/>
                </a:solidFill>
                <a:latin typeface="Times New Roman" panose="02020603050405020304" pitchFamily="18" charset="0"/>
              </a:rPr>
              <a:t>епізоотична</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ситуація</a:t>
            </a:r>
            <a:r>
              <a:rPr lang="ru-RU" sz="4800" dirty="0">
                <a:solidFill>
                  <a:srgbClr val="333333"/>
                </a:solidFill>
                <a:latin typeface="Times New Roman" panose="02020603050405020304" pitchFamily="18" charset="0"/>
              </a:rPr>
              <a:t> в </a:t>
            </a:r>
            <a:r>
              <a:rPr lang="ru-RU" sz="4800" dirty="0" err="1">
                <a:solidFill>
                  <a:srgbClr val="333333"/>
                </a:solidFill>
                <a:latin typeface="Times New Roman" panose="02020603050405020304" pitchFamily="18" charset="0"/>
              </a:rPr>
              <a:t>господарстві</a:t>
            </a:r>
            <a:r>
              <a:rPr lang="ru-RU" sz="4800" dirty="0">
                <a:solidFill>
                  <a:srgbClr val="333333"/>
                </a:solidFill>
                <a:latin typeface="Times New Roman" panose="02020603050405020304" pitchFamily="18" charset="0"/>
              </a:rPr>
              <a:t> не </a:t>
            </a:r>
            <a:r>
              <a:rPr lang="ru-RU" sz="4800" dirty="0" err="1">
                <a:solidFill>
                  <a:srgbClr val="333333"/>
                </a:solidFill>
                <a:latin typeface="Times New Roman" panose="02020603050405020304" pitchFamily="18" charset="0"/>
              </a:rPr>
              <a:t>викликає</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підозр</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щодо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наявності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інфекції</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або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зараження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вірусом</a:t>
            </a:r>
            <a:r>
              <a:rPr lang="ru-RU" sz="4800" dirty="0">
                <a:solidFill>
                  <a:srgbClr val="333333"/>
                </a:solidFill>
                <a:latin typeface="Times New Roman" panose="02020603050405020304" pitchFamily="18" charset="0"/>
              </a:rPr>
              <a:t> ящуру;</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огляд</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всіх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сприйнятливих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у </a:t>
            </a:r>
            <a:r>
              <a:rPr lang="ru-RU" sz="4800" dirty="0" err="1">
                <a:solidFill>
                  <a:srgbClr val="333333"/>
                </a:solidFill>
                <a:latin typeface="Times New Roman" panose="02020603050405020304" pitchFamily="18" charset="0"/>
              </a:rPr>
              <a:t>господарстві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офіційним</a:t>
            </a:r>
            <a:r>
              <a:rPr lang="ru-RU" sz="4800" dirty="0">
                <a:solidFill>
                  <a:srgbClr val="333333"/>
                </a:solidFill>
                <a:latin typeface="Times New Roman" panose="02020603050405020304" pitchFamily="18" charset="0"/>
              </a:rPr>
              <a:t> ветеринаром дав </a:t>
            </a:r>
            <a:r>
              <a:rPr lang="ru-RU" sz="4800" dirty="0" err="1">
                <a:solidFill>
                  <a:srgbClr val="333333"/>
                </a:solidFill>
                <a:latin typeface="Times New Roman" panose="02020603050405020304" pitchFamily="18" charset="0"/>
              </a:rPr>
              <a:t>негативний</a:t>
            </a:r>
            <a:r>
              <a:rPr lang="ru-RU" sz="4800" dirty="0">
                <a:solidFill>
                  <a:srgbClr val="333333"/>
                </a:solidFill>
                <a:latin typeface="Times New Roman" panose="02020603050405020304" pitchFamily="18" charset="0"/>
              </a:rPr>
              <a:t> результат;</a:t>
            </a:r>
          </a:p>
          <a:p>
            <a:pPr algn="just"/>
            <a:endParaRPr lang="ru-RU" sz="4800" dirty="0">
              <a:solidFill>
                <a:srgbClr val="333333"/>
              </a:solidFill>
              <a:latin typeface="Times New Roman" panose="02020603050405020304" pitchFamily="18" charset="0"/>
            </a:endParaRPr>
          </a:p>
          <a:p>
            <a:pPr algn="just"/>
            <a:r>
              <a:rPr lang="ru-RU" sz="4800" dirty="0">
                <a:solidFill>
                  <a:srgbClr val="333333"/>
                </a:solidFill>
                <a:latin typeface="Times New Roman" panose="02020603050405020304" pitchFamily="18" charset="0"/>
              </a:rPr>
              <a:t>репрезентативна </a:t>
            </a:r>
            <a:r>
              <a:rPr lang="ru-RU" sz="4800" dirty="0" err="1">
                <a:solidFill>
                  <a:srgbClr val="333333"/>
                </a:solidFill>
                <a:latin typeface="Times New Roman" panose="02020603050405020304" pitchFamily="18" charset="0"/>
              </a:rPr>
              <a:t>кількість</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визначена</a:t>
            </a:r>
            <a:r>
              <a:rPr lang="ru-RU" sz="4800" dirty="0">
                <a:solidFill>
                  <a:srgbClr val="333333"/>
                </a:solidFill>
                <a:latin typeface="Times New Roman" panose="02020603050405020304" pitchFamily="18" charset="0"/>
              </a:rPr>
              <a:t> на </a:t>
            </a:r>
            <a:r>
              <a:rPr lang="ru-RU" sz="4800" dirty="0" err="1">
                <a:solidFill>
                  <a:srgbClr val="333333"/>
                </a:solidFill>
                <a:latin typeface="Times New Roman" panose="02020603050405020304" pitchFamily="18" charset="0"/>
              </a:rPr>
              <a:t>підставі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статистичних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параметрів</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пройшла</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ретельне</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клінічне</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обстеження</a:t>
            </a:r>
            <a:r>
              <a:rPr lang="ru-RU" sz="4800" dirty="0">
                <a:solidFill>
                  <a:srgbClr val="333333"/>
                </a:solidFill>
                <a:latin typeface="Times New Roman" panose="02020603050405020304" pitchFamily="18" charset="0"/>
              </a:rPr>
              <a:t> з метою </a:t>
            </a:r>
            <a:r>
              <a:rPr lang="ru-RU" sz="4800" dirty="0" err="1">
                <a:solidFill>
                  <a:srgbClr val="333333"/>
                </a:solidFill>
                <a:latin typeface="Times New Roman" panose="02020603050405020304" pitchFamily="18" charset="0"/>
              </a:rPr>
              <a:t>виключення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наявності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або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підозри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щодо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наявності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клінічно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хворих</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бійня</a:t>
            </a:r>
            <a:r>
              <a:rPr lang="ru-RU" sz="4800" dirty="0">
                <a:solidFill>
                  <a:srgbClr val="333333"/>
                </a:solidFill>
                <a:latin typeface="Times New Roman" panose="02020603050405020304" pitchFamily="18" charset="0"/>
              </a:rPr>
              <a:t> є </a:t>
            </a:r>
            <a:r>
              <a:rPr lang="ru-RU" sz="4800" dirty="0" err="1">
                <a:solidFill>
                  <a:srgbClr val="333333"/>
                </a:solidFill>
                <a:latin typeface="Times New Roman" panose="02020603050405020304" pitchFamily="18" charset="0"/>
              </a:rPr>
              <a:t>визначеною</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місцевою</a:t>
            </a:r>
            <a:r>
              <a:rPr lang="ru-RU" sz="4800" dirty="0">
                <a:solidFill>
                  <a:srgbClr val="333333"/>
                </a:solidFill>
                <a:latin typeface="Times New Roman" panose="02020603050405020304" pitchFamily="18" charset="0"/>
              </a:rPr>
              <a:t> ДНПК та </a:t>
            </a:r>
            <a:r>
              <a:rPr lang="ru-RU" sz="4800" dirty="0" err="1">
                <a:solidFill>
                  <a:srgbClr val="333333"/>
                </a:solidFill>
                <a:latin typeface="Times New Roman" panose="02020603050405020304" pitchFamily="18" charset="0"/>
              </a:rPr>
              <a:t>розташована</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якнайближче</a:t>
            </a:r>
            <a:r>
              <a:rPr lang="ru-RU" sz="4800" dirty="0">
                <a:solidFill>
                  <a:srgbClr val="333333"/>
                </a:solidFill>
                <a:latin typeface="Times New Roman" panose="02020603050405020304" pitchFamily="18" charset="0"/>
              </a:rPr>
              <a:t> до </a:t>
            </a:r>
            <a:r>
              <a:rPr lang="ru-RU" sz="4800" dirty="0" err="1">
                <a:solidFill>
                  <a:srgbClr val="333333"/>
                </a:solidFill>
                <a:latin typeface="Times New Roman" panose="02020603050405020304" pitchFamily="18" charset="0"/>
              </a:rPr>
              <a:t>зони</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спостереження</a:t>
            </a:r>
            <a:r>
              <a:rPr lang="ru-RU" sz="4800" dirty="0">
                <a:solidFill>
                  <a:srgbClr val="333333"/>
                </a:solidFill>
                <a:latin typeface="Times New Roman" panose="02020603050405020304" pitchFamily="18" charset="0"/>
              </a:rPr>
              <a:t>;</a:t>
            </a:r>
          </a:p>
          <a:p>
            <a:pPr algn="just"/>
            <a:endParaRPr lang="ru-RU" sz="4800" dirty="0">
              <a:solidFill>
                <a:srgbClr val="333333"/>
              </a:solidFill>
              <a:latin typeface="Times New Roman" panose="02020603050405020304" pitchFamily="18" charset="0"/>
            </a:endParaRPr>
          </a:p>
          <a:p>
            <a:pPr algn="just"/>
            <a:r>
              <a:rPr lang="ru-RU" sz="4800" dirty="0" err="1">
                <a:solidFill>
                  <a:srgbClr val="333333"/>
                </a:solidFill>
                <a:latin typeface="Times New Roman" panose="02020603050405020304" pitchFamily="18" charset="0"/>
              </a:rPr>
              <a:t>м’ясо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отримане</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від</a:t>
            </a:r>
            <a:r>
              <a:rPr lang="ru-RU" sz="4800" dirty="0">
                <a:solidFill>
                  <a:srgbClr val="333333"/>
                </a:solidFill>
                <a:latin typeface="Times New Roman" panose="02020603050405020304" pitchFamily="18" charset="0"/>
              </a:rPr>
              <a:t> таких </a:t>
            </a:r>
            <a:r>
              <a:rPr lang="ru-RU" sz="4800" dirty="0" err="1">
                <a:solidFill>
                  <a:srgbClr val="333333"/>
                </a:solidFill>
                <a:latin typeface="Times New Roman" panose="02020603050405020304" pitchFamily="18" charset="0"/>
              </a:rPr>
              <a:t>тварин</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підлягає</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обробці</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що</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гарантує</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руйнування</a:t>
            </a:r>
            <a:r>
              <a:rPr lang="ru-RU" sz="4800" dirty="0">
                <a:solidFill>
                  <a:srgbClr val="333333"/>
                </a:solidFill>
                <a:latin typeface="Times New Roman" panose="02020603050405020304" pitchFamily="18" charset="0"/>
              </a:rPr>
              <a:t> </a:t>
            </a:r>
            <a:r>
              <a:rPr lang="ru-RU" sz="4800" dirty="0" err="1">
                <a:solidFill>
                  <a:srgbClr val="333333"/>
                </a:solidFill>
                <a:latin typeface="Times New Roman" panose="02020603050405020304" pitchFamily="18" charset="0"/>
              </a:rPr>
              <a:t>вірусу</a:t>
            </a:r>
            <a:r>
              <a:rPr lang="ru-RU" sz="4800" dirty="0">
                <a:solidFill>
                  <a:srgbClr val="333333"/>
                </a:solidFill>
                <a:latin typeface="Times New Roman" panose="02020603050405020304" pitchFamily="18" charset="0"/>
              </a:rPr>
              <a:t> ящуру.</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344623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a:bodyPr>
          <a:lstStyle/>
          <a:p>
            <a:pPr algn="ct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Переміщення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7500" lnSpcReduction="20000"/>
          </a:bodyPr>
          <a:lstStyle/>
          <a:p>
            <a:pPr algn="just"/>
            <a:r>
              <a:rPr lang="uk-UA" sz="4800" dirty="0" smtClean="0">
                <a:solidFill>
                  <a:srgbClr val="333333"/>
                </a:solidFill>
                <a:latin typeface="Times New Roman" panose="02020603050405020304" pitchFamily="18" charset="0"/>
              </a:rPr>
              <a:t>1. Забороняється переміщення сприйнятливих тварин із господарств у межах зони спостереження.</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2. Переміщення тварин з метою: виведення їх на пасовище, розташоване в зоні спостереження, уникаючи контакту з сприйнятливими тваринами із різних господарств, не раніше 15 днів після останнього спалаху ящуру; перевезення їх для забою під офіційним наглядом безпосередньо до бійні, розташованої в межах зони спостереження, здійснюється без обмежень.</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3. Переміщення таких тварин здійснюється за згодою головного державного інспектора ветеринарної медицини відповідної території після обстеження офіційним ветеринаром всіх сприйнятливих тварин у господарстві, яке виключило наявність тварин, в яких підозрюється захворювання.</a:t>
            </a:r>
          </a:p>
          <a:p>
            <a:pPr algn="just"/>
            <a:endParaRPr lang="uk-UA" sz="4800" dirty="0" smtClean="0">
              <a:solidFill>
                <a:srgbClr val="333333"/>
              </a:solidFill>
              <a:latin typeface="Times New Roman" panose="02020603050405020304" pitchFamily="18" charset="0"/>
            </a:endParaRPr>
          </a:p>
          <a:p>
            <a:pPr algn="just"/>
            <a:r>
              <a:rPr lang="uk-UA" sz="4800" dirty="0" smtClean="0">
                <a:solidFill>
                  <a:srgbClr val="333333"/>
                </a:solidFill>
                <a:latin typeface="Times New Roman" panose="02020603050405020304" pitchFamily="18" charset="0"/>
              </a:rPr>
              <a:t>4. Головний державний інспектор ветеринарної медицини відповідної території зобов’язаний без зволікання відстежити тварин, відправлених із зони спостереження впродовж періоду, який складає не менше 21 дня перед орієнтовною датою виявлення інфекції в господарстві, розташованому в зоні спостереження, та поінформувати компетентний орган про результати відстеження тварин.</a:t>
            </a:r>
          </a:p>
        </p:txBody>
      </p:sp>
    </p:spTree>
    <p:extLst>
      <p:ext uri="{BB962C8B-B14F-4D97-AF65-F5344CB8AC3E}">
        <p14:creationId xmlns:p14="http://schemas.microsoft.com/office/powerpoint/2010/main" val="30631293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сирого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м’яса</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отриманого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a:p>
            <a:pPr algn="ct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походять</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із</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до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із</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такого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м’яса</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7500" lnSpcReduction="20000"/>
          </a:bodyPr>
          <a:lstStyle/>
          <a:p>
            <a:pPr algn="just"/>
            <a:r>
              <a:rPr lang="uk-UA" sz="4800" dirty="0">
                <a:solidFill>
                  <a:srgbClr val="333333"/>
                </a:solidFill>
                <a:latin typeface="Times New Roman" panose="02020603050405020304" pitchFamily="18" charset="0"/>
              </a:rPr>
              <a:t>1. Забороняється розміщення на ринку сирого м’яса, м’ясопродуктів, м’ясного фаршу та м’ясних напівфабрикатів, отриманих від сприйнятливих тварин, що походять із зони спостереження, а також м’ясних продуктів, вироблених із такого м’яса.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Заборона щодо розміщення на ринку сирого м’яса, м’ясних продуктів, м’ясного фаршу та інших м’ясних напівфабрикатів не застосовується у разі їх отримання від сприйнятливих тварин, що походять із зони спостереження, з нанесенням спеціального маркування та якщо вони привезені під офіційним наглядом до призначеного підприємства з метою переробки або якщо зазначене м'ясо є об’єктом застосування заходів, визначених в пункті </a:t>
            </a:r>
            <a:r>
              <a:rPr lang="uk-UA" sz="4800" dirty="0" smtClean="0">
                <a:solidFill>
                  <a:srgbClr val="333333"/>
                </a:solidFill>
                <a:latin typeface="Times New Roman" panose="02020603050405020304" pitchFamily="18" charset="0"/>
              </a:rPr>
              <a:t>3.</a:t>
            </a:r>
            <a:endParaRPr lang="uk-UA" sz="4800" dirty="0">
              <a:solidFill>
                <a:srgbClr val="333333"/>
              </a:solidFill>
              <a:latin typeface="Times New Roman" panose="02020603050405020304" pitchFamily="18" charset="0"/>
            </a:endParaRP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Забороняється розміщення на ринку сирого м’яса, м’ясопродуктів, м’ясного фаршу та м’ясних напівфабрикатів, отриманих від сприйнятливих тварин, вироблених на підприємствах, розташованих у зоні спостереження, крім сирого м’яса, м’ясного фаршу та м’ясних напівфабрикатів, вироблених не пізніше 21 дня перед орієнтовною датою виявлення </a:t>
            </a:r>
            <a:r>
              <a:rPr lang="uk-UA" sz="4800" dirty="0" smtClean="0">
                <a:solidFill>
                  <a:srgbClr val="333333"/>
                </a:solidFill>
                <a:latin typeface="Times New Roman" panose="02020603050405020304" pitchFamily="18" charset="0"/>
              </a:rPr>
              <a:t>інфекції, </a:t>
            </a:r>
            <a:r>
              <a:rPr lang="uk-UA" sz="4800" dirty="0">
                <a:solidFill>
                  <a:srgbClr val="333333"/>
                </a:solidFill>
                <a:latin typeface="Times New Roman" panose="02020603050405020304" pitchFamily="18" charset="0"/>
              </a:rPr>
              <a:t>та які з моменту їх вироблення зберігалися і перевозились окремо від зазначених м’ясних продуктів, вироблених після цієї дати, у разі наявності спеціального маркування.</a:t>
            </a:r>
          </a:p>
          <a:p>
            <a:pPr algn="just"/>
            <a:endParaRPr lang="uk-UA" sz="4800" dirty="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4156263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сирого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м’яса</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отриманого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a:p>
            <a:pPr algn="ct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походять</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із</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зони</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до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із</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такого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м’яса</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0000" lnSpcReduction="20000"/>
          </a:bodyPr>
          <a:lstStyle/>
          <a:p>
            <a:pPr algn="just"/>
            <a:r>
              <a:rPr lang="uk-UA" sz="4800" dirty="0" smtClean="0">
                <a:solidFill>
                  <a:srgbClr val="333333"/>
                </a:solidFill>
                <a:latin typeface="Times New Roman" panose="02020603050405020304" pitchFamily="18" charset="0"/>
              </a:rPr>
              <a:t>3</a:t>
            </a:r>
            <a:r>
              <a:rPr lang="uk-UA" sz="4800" dirty="0">
                <a:solidFill>
                  <a:srgbClr val="333333"/>
                </a:solidFill>
                <a:latin typeface="Times New Roman" panose="02020603050405020304" pitchFamily="18" charset="0"/>
              </a:rPr>
              <a:t>. Обмеження на розміщення на ринку сирого м’яса, м’ясопродуктів, м’ясного фаршу та м’ясних напівфабрикатів, отриманих від сприйнятливих тварин, вироблених на підприємствах, розташованих у зоні спостереження, не застосовується до сирого м’яса, м’ясопродуктів, м’ясного фаршу та м’ясних напівфабрикатів, отриманих із підприємств, розташованих у зоні спостереження, за наведених нижче умов:</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підприємство працює під суворим ветеринарним контролем;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підприємство переробляє лише сире м’ясо, м’ясний фарш або м’ясопродукти, отримані від тварин, вирощених і забитих поза межами зони спостереження;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все зазначене сире м’ясо, м’ясопродукти, м’ясний фарш та м’ясні напівфабрикати повинні мати спеціальне маркування;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впродовж всього процесу виробництва сире м’ясо, м’ясопродукти, м’ясний фарш та м’ясні напівфабрикати чітко ідентифіковані, </a:t>
            </a:r>
            <a:r>
              <a:rPr lang="en-US" sz="4800" dirty="0">
                <a:solidFill>
                  <a:srgbClr val="333333"/>
                </a:solidFill>
                <a:latin typeface="Times New Roman" panose="02020603050405020304" pitchFamily="18" charset="0"/>
              </a:rPr>
              <a:t>a </a:t>
            </a:r>
            <a:r>
              <a:rPr lang="uk-UA" sz="4800" dirty="0">
                <a:solidFill>
                  <a:srgbClr val="333333"/>
                </a:solidFill>
                <a:latin typeface="Times New Roman" panose="02020603050405020304" pitchFamily="18" charset="0"/>
              </a:rPr>
              <a:t>також перевозяться і зберігаються окремо від сирого м’яса, </a:t>
            </a:r>
            <a:r>
              <a:rPr lang="uk-UA" sz="4800" dirty="0" err="1">
                <a:solidFill>
                  <a:srgbClr val="333333"/>
                </a:solidFill>
                <a:latin typeface="Times New Roman" panose="02020603050405020304" pitchFamily="18" charset="0"/>
              </a:rPr>
              <a:t>мясопродуктів</a:t>
            </a:r>
            <a:r>
              <a:rPr lang="uk-UA" sz="4800" dirty="0">
                <a:solidFill>
                  <a:srgbClr val="333333"/>
                </a:solidFill>
                <a:latin typeface="Times New Roman" panose="02020603050405020304" pitchFamily="18" charset="0"/>
              </a:rPr>
              <a:t>, м’ясного фаршу та м’ясних напівфабрикатів, не придатних для вивезення поза межі зони спостереження відповідно </a:t>
            </a:r>
            <a:r>
              <a:rPr lang="uk-UA" sz="4800" dirty="0" smtClean="0">
                <a:solidFill>
                  <a:srgbClr val="333333"/>
                </a:solidFill>
                <a:latin typeface="Times New Roman" panose="02020603050405020304" pitchFamily="18" charset="0"/>
              </a:rPr>
              <a:t>до </a:t>
            </a:r>
            <a:r>
              <a:rPr lang="uk-UA" sz="4800" dirty="0">
                <a:solidFill>
                  <a:srgbClr val="333333"/>
                </a:solidFill>
                <a:latin typeface="Times New Roman" panose="02020603050405020304" pitchFamily="18" charset="0"/>
              </a:rPr>
              <a:t>Інструкції.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Можливість розміщення на ринку сирого м’яса, м’ясопродуктів, м’ясного фаршу та м’ясних напівфабрикатів посвідчується відповідним ветеринарним документом.</a:t>
            </a:r>
            <a:endParaRPr lang="uk-UA" sz="4800" dirty="0" smtClean="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11614601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молока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молочних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a:p>
            <a:pPr algn="ct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1. Забороняється розміщення на ринку сирого молока, отриманого від сприйнятливих тварин, що походять із зони спостереження, а також молочних продуктів, вироблених із такого молока.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Заборона не застосовується до молока й молочних продуктів, отриманих від сприйнятливих тварин, що походять із зони спостереження, вироблених не раніше 21 дня перед орієнтовною датою виникнення </a:t>
            </a:r>
            <a:r>
              <a:rPr lang="uk-UA" sz="4800" dirty="0" smtClean="0">
                <a:solidFill>
                  <a:srgbClr val="333333"/>
                </a:solidFill>
                <a:latin typeface="Times New Roman" panose="02020603050405020304" pitchFamily="18" charset="0"/>
              </a:rPr>
              <a:t>інфекції, </a:t>
            </a:r>
            <a:r>
              <a:rPr lang="uk-UA" sz="4800" dirty="0">
                <a:solidFill>
                  <a:srgbClr val="333333"/>
                </a:solidFill>
                <a:latin typeface="Times New Roman" panose="02020603050405020304" pitchFamily="18" charset="0"/>
              </a:rPr>
              <a:t>та які з моменту виробництва зберігалися та перевозилися окремо від молока й молочних продуктів, вироблених після цієї дати, а також у разі проходження ними обробки за допомогою одного із видів обробки, що гарантує знищення вірусу ящуру, залежно від використання молока або молочних продуктів.</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Обробка молока здійснюється на підприємствах, у зоні спостереження або, якщо на території зони спостереження немає такого підприємства, на підприємствах, що знаходяться за межами зони захисту та зони спостереження, визначених головним державним інспектором ветеринарної медицини відповідної території.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Підприємства, що здійснюють обробку, мають дотримуватися таких вимог:</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працювати під ветеринарним контролем;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транспортування сирого молока з господарств, розташованих поза межами зони захисту та зони спостереження, здійснюється транспортними засобами, що пройшли очищення й дезінфекцію перед транспортуванням.</a:t>
            </a:r>
          </a:p>
          <a:p>
            <a:pPr algn="just"/>
            <a:endParaRPr lang="uk-UA" sz="4800" dirty="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9495738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95072" y="0"/>
            <a:ext cx="11706730" cy="755904"/>
          </a:xfrm>
          <a:prstGeom prst="rect">
            <a:avLst/>
          </a:prstGeom>
          <a:noFill/>
        </p:spPr>
        <p:txBody>
          <a:bodyPr wrap="none" lIns="91440" tIns="45720" rIns="91440" bIns="45720">
            <a:normAutofit lnSpcReduction="10000"/>
          </a:bodyPr>
          <a:lstStyle/>
          <a:p>
            <a:pPr algn="ct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Заходи,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що</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застосовуються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до молока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молочних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продуктів</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a:p>
            <a:pPr algn="ct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40000" lnSpcReduction="20000"/>
          </a:bodyPr>
          <a:lstStyle/>
          <a:p>
            <a:pPr algn="just"/>
            <a:r>
              <a:rPr lang="uk-UA" sz="4800" dirty="0" smtClean="0">
                <a:solidFill>
                  <a:srgbClr val="333333"/>
                </a:solidFill>
                <a:latin typeface="Times New Roman" panose="02020603050405020304" pitchFamily="18" charset="0"/>
              </a:rPr>
              <a:t>4</a:t>
            </a:r>
            <a:r>
              <a:rPr lang="uk-UA" sz="4800" dirty="0">
                <a:solidFill>
                  <a:srgbClr val="333333"/>
                </a:solidFill>
                <a:latin typeface="Times New Roman" panose="02020603050405020304" pitchFamily="18" charset="0"/>
              </a:rPr>
              <a:t>. Транспортування сирого молока з господарств, розташованих у зоні спостереження, до підприємств, розташованих поза межами зони захисту та зони спостереження, а також переробка зазначеного молока мають відповідати наведеним нижче умовам: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здійснюватися лише за згодою з головним державним інспектором ветеринарної медицини відповідної території;</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перевезення здійснюється лише за узгодженим з головним державним інспектором ветеринарної медицини відповідної території маршрутом до призначеного підприємства;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транспортування має здійснюватися засобами, які перед цим очищені, продезінфіковані, сконструйовані та обслуговуються без витоку молока під час перевезення та мають устаткування, що запобігає аерозольному розпилюванню під час завантаження та розвантаження молока;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перед та після вивезення молока, отриманого від сприйнятливих тварин, з території господарства з’єднувальні труби, шини, </a:t>
            </a:r>
            <a:r>
              <a:rPr lang="uk-UA" sz="4800" dirty="0" err="1">
                <a:solidFill>
                  <a:srgbClr val="333333"/>
                </a:solidFill>
                <a:latin typeface="Times New Roman" panose="02020603050405020304" pitchFamily="18" charset="0"/>
              </a:rPr>
              <a:t>колесні</a:t>
            </a:r>
            <a:r>
              <a:rPr lang="uk-UA" sz="4800" dirty="0">
                <a:solidFill>
                  <a:srgbClr val="333333"/>
                </a:solidFill>
                <a:latin typeface="Times New Roman" panose="02020603050405020304" pitchFamily="18" charset="0"/>
              </a:rPr>
              <a:t> диски, нижні частини транспортних засобів, а також будь-які місця витоку молока необхідно очистити й дезінфікувати. Після останньої дезінфекції й перед виїздом за межі зони спостереження транспортний засіб не повинен мати жодних контактів із підприємствами на території зони захисту та зони спостереження, що утримують сприйнятливих тварин;</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транспортні засоби мають бути закріплені за конкретними географічними районами або адміністративними одиницями, належним чином маркуються і здійснюється переміщення до іншої адміністративної одиниці лише після очищення й дезінфекції під офіційним наглядом.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Офіційний ветеринар у встановленому порядку засвідчує відповідність призначеного для торгівлі молока вищевказаним вимогам.</a:t>
            </a:r>
          </a:p>
        </p:txBody>
      </p:sp>
    </p:spTree>
    <p:extLst>
      <p:ext uri="{BB962C8B-B14F-4D97-AF65-F5344CB8AC3E}">
        <p14:creationId xmlns:p14="http://schemas.microsoft.com/office/powerpoint/2010/main" val="16712503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85344" y="0"/>
            <a:ext cx="11706730" cy="755904"/>
          </a:xfrm>
          <a:prstGeom prst="rect">
            <a:avLst/>
          </a:prstGeom>
          <a:noFill/>
        </p:spPr>
        <p:txBody>
          <a:bodyPr wrap="none" lIns="91440" tIns="45720" rIns="91440" bIns="45720">
            <a:normAutofit lnSpcReduction="10000"/>
          </a:bodyPr>
          <a:lstStyle/>
          <a:p>
            <a:pPr algn="ct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Транспортування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та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розповсюдження</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гною і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посліду</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endPar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a:p>
            <a:pPr algn="ctr"/>
            <a:r>
              <a:rPr lang="ru-RU" sz="2400" b="1" dirty="0" err="1"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отриманих</a:t>
            </a:r>
            <a:r>
              <a:rPr lang="ru-RU" sz="2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від</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сприйнятливих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тварин</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вироблених</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у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зоні</a:t>
            </a:r>
            <a:r>
              <a:rPr lang="ru-RU" sz="2400" b="1"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 </a:t>
            </a:r>
            <a:r>
              <a:rPr lang="ru-RU" sz="2400" b="1"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спостереження</a:t>
            </a:r>
            <a:endParaRPr lang="uk-UA" sz="2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755904"/>
            <a:ext cx="12106656" cy="5922477"/>
          </a:xfrm>
          <a:prstGeom prst="rect">
            <a:avLst/>
          </a:prstGeom>
          <a:noFill/>
        </p:spPr>
        <p:txBody>
          <a:bodyPr wrap="square">
            <a:normAutofit fontScale="55000" lnSpcReduction="20000"/>
          </a:bodyPr>
          <a:lstStyle/>
          <a:p>
            <a:pPr algn="just"/>
            <a:r>
              <a:rPr lang="uk-UA" sz="4800" dirty="0">
                <a:solidFill>
                  <a:srgbClr val="333333"/>
                </a:solidFill>
                <a:latin typeface="Times New Roman" panose="02020603050405020304" pitchFamily="18" charset="0"/>
              </a:rPr>
              <a:t>1. Забороняються транспортування та розповсюдження у межах зони спостереження та поза її межами гною і посліду з господарств та інших приміщень, розташованих у зоні спостереження, в якій утримуються сприйнятливі тварини.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Головний державний інспектор ветеринарної медицини відповідної території має право за виняткових обставин узгодити транспортування посліду або гною транспортними засобами, що були очищені й продезінфіковані перед та після використання, для розповсюдження у визначених районах зони спостереження, якщо результати проведеного офіційним ветеринаром обстеження всіх сприйнятливих тварин у господарстві виключають наявність тварин, щодо яких існує підозра про зараження вірусом ящуру, а гній або послід вноситься без затримки до ґрунту або перекопується.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ДНПК відповідної території має право запровадити додаткові заходи, що вважаються необхідними та пропорційними, з метою </a:t>
            </a:r>
            <a:r>
              <a:rPr lang="uk-UA" sz="4800" dirty="0" err="1">
                <a:solidFill>
                  <a:srgbClr val="333333"/>
                </a:solidFill>
                <a:latin typeface="Times New Roman" panose="02020603050405020304" pitchFamily="18" charset="0"/>
              </a:rPr>
              <a:t>стримання</a:t>
            </a:r>
            <a:r>
              <a:rPr lang="uk-UA" sz="4800" dirty="0">
                <a:solidFill>
                  <a:srgbClr val="333333"/>
                </a:solidFill>
                <a:latin typeface="Times New Roman" panose="02020603050405020304" pitchFamily="18" charset="0"/>
              </a:rPr>
              <a:t> вірусу ящуру, з урахуванням конкретних епізоотологічних, природних, комерційних й соціальних умов, що переважають на території ураженої зони.</a:t>
            </a:r>
          </a:p>
        </p:txBody>
      </p:sp>
    </p:spTree>
    <p:extLst>
      <p:ext uri="{BB962C8B-B14F-4D97-AF65-F5344CB8AC3E}">
        <p14:creationId xmlns:p14="http://schemas.microsoft.com/office/powerpoint/2010/main" val="3785464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17606441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798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02453" y="321671"/>
            <a:ext cx="10855600"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Дії інспектора території при підозрі</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494429" y="1245001"/>
            <a:ext cx="11082528" cy="5055761"/>
          </a:xfrm>
          <a:prstGeom prst="rect">
            <a:avLst/>
          </a:prstGeom>
          <a:noFill/>
        </p:spPr>
        <p:txBody>
          <a:bodyPr wrap="square">
            <a:normAutofit fontScale="62500" lnSpcReduction="20000"/>
          </a:bodyPr>
          <a:lstStyle/>
          <a:p>
            <a:pPr algn="just"/>
            <a:r>
              <a:rPr lang="uk-UA" sz="4800" dirty="0" smtClean="0">
                <a:solidFill>
                  <a:srgbClr val="333333"/>
                </a:solidFill>
                <a:latin typeface="Times New Roman" panose="02020603050405020304" pitchFamily="18" charset="0"/>
              </a:rPr>
              <a:t>1) негайно видати розпорядження про встановлення карантинних обмежень;</a:t>
            </a:r>
          </a:p>
          <a:p>
            <a:pPr algn="just"/>
            <a:r>
              <a:rPr lang="uk-UA" sz="4800" dirty="0" smtClean="0">
                <a:solidFill>
                  <a:srgbClr val="333333"/>
                </a:solidFill>
                <a:latin typeface="Times New Roman" panose="02020603050405020304" pitchFamily="18" charset="0"/>
              </a:rPr>
              <a:t>2) забезпечити державний ветеринарно-санітарний нагляд за господарством, в якому виникла підозра;</a:t>
            </a:r>
          </a:p>
          <a:p>
            <a:pPr algn="just"/>
            <a:r>
              <a:rPr lang="uk-UA" sz="4800" dirty="0" smtClean="0">
                <a:solidFill>
                  <a:srgbClr val="333333"/>
                </a:solidFill>
                <a:latin typeface="Times New Roman" panose="02020603050405020304" pitchFamily="18" charset="0"/>
              </a:rPr>
              <a:t>3) повідомити Головного державного інспектора ветеринарної медицини області про виникнення підозри;</a:t>
            </a:r>
          </a:p>
          <a:p>
            <a:pPr algn="just"/>
            <a:r>
              <a:rPr lang="uk-UA" sz="4800" dirty="0" smtClean="0">
                <a:solidFill>
                  <a:srgbClr val="333333"/>
                </a:solidFill>
                <a:latin typeface="Times New Roman" panose="02020603050405020304" pitchFamily="18" charset="0"/>
              </a:rPr>
              <a:t>4) направити спеціалістів ветеринарної медицини для з’ясування обставин на місці, проведення епізоотичного розслідування з метою уточнення діагнозу та обов’язковим відбором проб, необхідних для проведення лабораторних досліджень, встановлення джерел та шляхів можливого занесення збудника хвороби, визначення меж можливого епізоотичного вогнища та вжиття заходів для недопущення поширення збудника хвороби.</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0337013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5344" y="182880"/>
            <a:ext cx="12106656" cy="6495501"/>
          </a:xfrm>
          <a:prstGeom prst="rect">
            <a:avLst/>
          </a:prstGeom>
          <a:noFill/>
        </p:spPr>
        <p:txBody>
          <a:bodyPr wrap="square">
            <a:normAutofit fontScale="62500" lnSpcReduction="20000"/>
          </a:bodyPr>
          <a:lstStyle/>
          <a:p>
            <a:pPr algn="just"/>
            <a:r>
              <a:rPr lang="uk-UA" sz="4800" dirty="0" smtClean="0">
                <a:solidFill>
                  <a:srgbClr val="333333"/>
                </a:solidFill>
                <a:latin typeface="Times New Roman" panose="02020603050405020304" pitchFamily="18" charset="0"/>
              </a:rPr>
              <a:t>1. Зняття </a:t>
            </a:r>
            <a:r>
              <a:rPr lang="uk-UA" sz="4800" dirty="0">
                <a:solidFill>
                  <a:srgbClr val="333333"/>
                </a:solidFill>
                <a:latin typeface="Times New Roman" panose="02020603050405020304" pitchFamily="18" charset="0"/>
              </a:rPr>
              <a:t>карантину й подальші тимчасові обмеження з господарства (ферми, населеного пункту) здійснюється через 21 день після забою (знищення) останньої хворої у неблагополучному пункті тварини та після виконання в повному обсязі карантинних заходів, визначених </a:t>
            </a:r>
            <a:r>
              <a:rPr lang="uk-UA" sz="4800" dirty="0" smtClean="0">
                <a:solidFill>
                  <a:srgbClr val="333333"/>
                </a:solidFill>
                <a:latin typeface="Times New Roman" panose="02020603050405020304" pitchFamily="18" charset="0"/>
              </a:rPr>
              <a:t>Інструкцією</a:t>
            </a:r>
            <a:r>
              <a:rPr lang="uk-UA" sz="4800" dirty="0">
                <a:solidFill>
                  <a:srgbClr val="333333"/>
                </a:solidFill>
                <a:latin typeface="Times New Roman" panose="02020603050405020304" pitchFamily="18" charset="0"/>
              </a:rPr>
              <a:t>.</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Перед зняттям карантину власники господарств усіх форм власності і власники (утримувачі) тварин зобов'язані забезпечити проведення очищення і заключної дезінфекції всіх приміщень, території вигульних дворів, де знаходились хворі на ящур тварини, інвентарю, транспорту в порядку, що передбачений Інструкцією з проведення ветеринарної дезінфекції об’єктів тваринництва.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Всередині тваринницьких приміщень проводять побілення стін, перегородок.</a:t>
            </a:r>
          </a:p>
          <a:p>
            <a:pPr algn="just"/>
            <a:endParaRPr lang="uk-UA" sz="4800" dirty="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29363537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5344" y="268224"/>
            <a:ext cx="12106656" cy="6410157"/>
          </a:xfrm>
          <a:prstGeom prst="rect">
            <a:avLst/>
          </a:prstGeom>
          <a:noFill/>
        </p:spPr>
        <p:txBody>
          <a:bodyPr wrap="square">
            <a:normAutofit fontScale="55000" lnSpcReduction="20000"/>
          </a:bodyPr>
          <a:lstStyle/>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Перед зняттям карантину з неблагополучного щодо ящуру пункту в період дощів, снігопадів і морозів проводять заключний комплекс ветеринарно-санітарних заходів, з настанням сприятливої погоди в цьому пункті - санітарний ремонт приміщень, дезінфекцію тощо, що забезпечують повне знищення вірусу ящуру в зовнішньому середовищі.</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На пункті забою, де проводили забій хворих (підозрілих у захворюванні) ящуром тварин або переробляли та зберігали від них продукти та сировину, обмеження, </a:t>
            </a:r>
            <a:r>
              <a:rPr lang="uk-UA" sz="4800" dirty="0" smtClean="0">
                <a:solidFill>
                  <a:srgbClr val="333333"/>
                </a:solidFill>
                <a:latin typeface="Times New Roman" panose="02020603050405020304" pitchFamily="18" charset="0"/>
              </a:rPr>
              <a:t>знімають </a:t>
            </a:r>
            <a:r>
              <a:rPr lang="uk-UA" sz="4800" dirty="0">
                <a:solidFill>
                  <a:srgbClr val="333333"/>
                </a:solidFill>
                <a:latin typeface="Times New Roman" panose="02020603050405020304" pitchFamily="18" charset="0"/>
              </a:rPr>
              <a:t>після дезінфекції приміщень підприємства, його території, інвентарю, виробничого обладнання і після закінчення переробки м’яса й інших продуктів забою хворих та підозрілих у захворюванні тварин, знезараження сировини, молока, молочних продуктів тощо та інших заходів, передбачених </a:t>
            </a:r>
            <a:r>
              <a:rPr lang="uk-UA" sz="4800" dirty="0" smtClean="0">
                <a:solidFill>
                  <a:srgbClr val="333333"/>
                </a:solidFill>
                <a:latin typeface="Times New Roman" panose="02020603050405020304" pitchFamily="18" charset="0"/>
              </a:rPr>
              <a:t>Інструкцією</a:t>
            </a:r>
            <a:r>
              <a:rPr lang="uk-UA" sz="4800" dirty="0">
                <a:solidFill>
                  <a:srgbClr val="333333"/>
                </a:solidFill>
                <a:latin typeface="Times New Roman" panose="02020603050405020304" pitchFamily="18" charset="0"/>
              </a:rPr>
              <a:t>.</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6. Головний державний інспектор ветеринарної медицини відповідної території спільно з адміністрацією господарства (підприємства) перевіряє повноту виконання заключних ветеринарно-санітарних заходів, після чого готує подання до місцевої ДНПК про зняття карантину.</a:t>
            </a:r>
          </a:p>
          <a:p>
            <a:pPr algn="just"/>
            <a:endParaRPr lang="uk-UA" sz="4800" dirty="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59459554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5344" y="755905"/>
            <a:ext cx="12106656" cy="6102096"/>
          </a:xfrm>
          <a:prstGeom prst="rect">
            <a:avLst/>
          </a:prstGeom>
          <a:noFill/>
        </p:spPr>
        <p:txBody>
          <a:bodyPr wrap="square">
            <a:normAutofit fontScale="55000" lnSpcReduction="20000"/>
          </a:bodyPr>
          <a:lstStyle/>
          <a:p>
            <a:pPr algn="just"/>
            <a:r>
              <a:rPr lang="uk-UA" sz="4800" dirty="0" smtClean="0">
                <a:solidFill>
                  <a:srgbClr val="333333"/>
                </a:solidFill>
                <a:latin typeface="Times New Roman" panose="02020603050405020304" pitchFamily="18" charset="0"/>
              </a:rPr>
              <a:t>7</a:t>
            </a:r>
            <a:r>
              <a:rPr lang="uk-UA" sz="4800" dirty="0">
                <a:solidFill>
                  <a:srgbClr val="333333"/>
                </a:solidFill>
                <a:latin typeface="Times New Roman" panose="02020603050405020304" pitchFamily="18" charset="0"/>
              </a:rPr>
              <a:t>. Після зняття карантину з неблагополучного щодо ящуру пункту зберігаються такі обмеження:</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1) впродовж 12 місяців після зняття карантину забороняється вивозити й виводити із господарства тварин, вакцинованих проти ящуру, для товарних і племінних цілей у благополучні щодо ящуру господарства і для продажу на ринках, а також утримувати таких тварин разом із здоровою і неімунною худобою;</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не дозволяється вводити в господарство сприйнятливих до ящуру тварин, які щеплені </a:t>
            </a:r>
            <a:r>
              <a:rPr lang="uk-UA" sz="4800" dirty="0" err="1">
                <a:solidFill>
                  <a:srgbClr val="333333"/>
                </a:solidFill>
                <a:latin typeface="Times New Roman" panose="02020603050405020304" pitchFamily="18" charset="0"/>
              </a:rPr>
              <a:t>протиящурною</a:t>
            </a:r>
            <a:r>
              <a:rPr lang="uk-UA" sz="4800" dirty="0">
                <a:solidFill>
                  <a:srgbClr val="333333"/>
                </a:solidFill>
                <a:latin typeface="Times New Roman" panose="02020603050405020304" pitchFamily="18" charset="0"/>
              </a:rPr>
              <a:t> вакциною відповідного типу, не раніше як через 21 день після вакцинації, а невакцинованих - упродовж 12 місяців;</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не допускається випасати впродовж 3 місяців у літній період та 6 місяців у осінній і зимовий періоди, переганяти неімунних до ящуру тварин, а також використовувати пасовища, скотопрогінні траси, на яких випасали або переганяли хворих на ящур тварин</a:t>
            </a:r>
            <a:r>
              <a:rPr lang="uk-UA" sz="4800" dirty="0" smtClean="0">
                <a:solidFill>
                  <a:srgbClr val="333333"/>
                </a:solidFill>
                <a:latin typeface="Times New Roman" panose="02020603050405020304" pitchFamily="18" charset="0"/>
              </a:rPr>
              <a:t>.</a:t>
            </a:r>
            <a:endParaRPr lang="uk-UA" sz="4800" dirty="0">
              <a:solidFill>
                <a:srgbClr val="333333"/>
              </a:solidFill>
              <a:latin typeface="Times New Roman" panose="02020603050405020304" pitchFamily="18" charset="0"/>
            </a:endParaRPr>
          </a:p>
        </p:txBody>
      </p:sp>
    </p:spTree>
    <p:extLst>
      <p:ext uri="{BB962C8B-B14F-4D97-AF65-F5344CB8AC3E}">
        <p14:creationId xmlns:p14="http://schemas.microsoft.com/office/powerpoint/2010/main" val="12926945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5344" y="755904"/>
            <a:ext cx="12106656" cy="6495501"/>
          </a:xfrm>
          <a:prstGeom prst="rect">
            <a:avLst/>
          </a:prstGeom>
          <a:noFill/>
        </p:spPr>
        <p:txBody>
          <a:bodyPr wrap="square">
            <a:normAutofit fontScale="55000" lnSpcReduction="20000"/>
          </a:bodyPr>
          <a:lstStyle/>
          <a:p>
            <a:pPr algn="just"/>
            <a:r>
              <a:rPr lang="uk-UA" sz="4800" dirty="0" smtClean="0">
                <a:solidFill>
                  <a:srgbClr val="333333"/>
                </a:solidFill>
                <a:latin typeface="Times New Roman" panose="02020603050405020304" pitchFamily="18" charset="0"/>
              </a:rPr>
              <a:t>8</a:t>
            </a:r>
            <a:r>
              <a:rPr lang="uk-UA" sz="4800" dirty="0">
                <a:solidFill>
                  <a:srgbClr val="333333"/>
                </a:solidFill>
                <a:latin typeface="Times New Roman" panose="02020603050405020304" pitchFamily="18" charset="0"/>
              </a:rPr>
              <a:t>. Тварини, які знаходилися у </a:t>
            </a:r>
            <a:r>
              <a:rPr lang="uk-UA" sz="4800" dirty="0" err="1">
                <a:solidFill>
                  <a:srgbClr val="333333"/>
                </a:solidFill>
                <a:latin typeface="Times New Roman" panose="02020603050405020304" pitchFamily="18" charset="0"/>
              </a:rPr>
              <a:t>небагополучному</a:t>
            </a:r>
            <a:r>
              <a:rPr lang="uk-UA" sz="4800" dirty="0">
                <a:solidFill>
                  <a:srgbClr val="333333"/>
                </a:solidFill>
                <a:latin typeface="Times New Roman" panose="02020603050405020304" pitchFamily="18" charset="0"/>
              </a:rPr>
              <a:t> пункті й призначені для забою у період після закінчення 3-місячного строку після зняття карантину підлягають відправці окремою партією на спеціально визначений компетентним органом м’ясокомбінат у межах цієї області, Автономної Республіки Крим. У ветеринарному свідоцтві повинно бути вказано, коли знято карантин з господарства.</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9. Продукти тваринного й рослинного походження, фураж та інші корми, що знаходились на період карантинування у неблагополучному пункті та не мали контакту з хворими на ящур тваринами, дозволяється вивозити з цих пунктів лише в межах області, Автономної Республіки Крим, а ті, що мали контакт з джерелом вірусу ящуру, підлягають використанню лише на місці (у цьому населеному пункті).</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10. У межах неблагополучного пункту й зони захисту за рішенням ДНПК при Кабінеті Міністрів України впродовж двох наступних років може бути введена вакцинація сільськогосподарських тварин проти ящуру відповідного типу.</a:t>
            </a:r>
          </a:p>
        </p:txBody>
      </p:sp>
    </p:spTree>
    <p:extLst>
      <p:ext uri="{BB962C8B-B14F-4D97-AF65-F5344CB8AC3E}">
        <p14:creationId xmlns:p14="http://schemas.microsoft.com/office/powerpoint/2010/main" val="40907874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endParaRPr lang="es-ES" altLang="en-US" dirty="0"/>
          </a:p>
        </p:txBody>
      </p:sp>
      <p:sp>
        <p:nvSpPr>
          <p:cNvPr id="3075" name="Content Placeholder 2"/>
          <p:cNvSpPr>
            <a:spLocks noGrp="1"/>
          </p:cNvSpPr>
          <p:nvPr>
            <p:ph idx="1"/>
          </p:nvPr>
        </p:nvSpPr>
        <p:spPr>
          <a:xfrm>
            <a:off x="1524000" y="-14246"/>
            <a:ext cx="9144000" cy="5643578"/>
          </a:xfrm>
          <a:solidFill>
            <a:srgbClr val="003399"/>
          </a:solidFill>
        </p:spPr>
        <p:txBody>
          <a:bodyPr/>
          <a:lstStyle/>
          <a:p>
            <a:pPr eaLnBrk="1" hangingPunct="1"/>
            <a:endParaRPr lang="en-US" altLang="en-US" dirty="0">
              <a:solidFill>
                <a:srgbClr val="0B53A1"/>
              </a:solidFill>
            </a:endParaRPr>
          </a:p>
          <a:p>
            <a:pPr eaLnBrk="1" hangingPunct="1">
              <a:buFont typeface="Arial" charset="0"/>
              <a:buNone/>
            </a:pPr>
            <a:endParaRPr lang="en-US" altLang="en-US" dirty="0">
              <a:solidFill>
                <a:schemeClr val="bg1"/>
              </a:solidFill>
            </a:endParaRPr>
          </a:p>
          <a:p>
            <a:pPr algn="r" eaLnBrk="1" hangingPunct="1">
              <a:buFont typeface="Arial" charset="0"/>
              <a:buNone/>
            </a:pPr>
            <a:endParaRPr lang="en-US" altLang="en-US" dirty="0">
              <a:solidFill>
                <a:schemeClr val="bg1"/>
              </a:solidFill>
            </a:endParaRPr>
          </a:p>
          <a:p>
            <a:pPr algn="r" eaLnBrk="1" hangingPunct="1">
              <a:buFont typeface="Arial" charset="0"/>
              <a:buNone/>
            </a:pPr>
            <a:endParaRPr lang="uk-UA" altLang="en-US" sz="2400" b="1" dirty="0">
              <a:solidFill>
                <a:schemeClr val="bg1"/>
              </a:solidFill>
              <a:latin typeface="Tahoma" pitchFamily="34" charset="0"/>
              <a:cs typeface="Tahoma" pitchFamily="34" charset="0"/>
            </a:endParaRPr>
          </a:p>
          <a:p>
            <a:pPr algn="r" eaLnBrk="1" hangingPunct="1">
              <a:buFont typeface="Arial" charset="0"/>
              <a:buNone/>
            </a:pPr>
            <a:endParaRPr lang="en-US" altLang="en-US" sz="2400" b="1" dirty="0">
              <a:solidFill>
                <a:schemeClr val="bg1"/>
              </a:solidFill>
              <a:latin typeface="Tahoma" pitchFamily="34" charset="0"/>
              <a:cs typeface="Tahoma" pitchFamily="34" charset="0"/>
            </a:endParaRPr>
          </a:p>
        </p:txBody>
      </p:sp>
      <p:pic>
        <p:nvPicPr>
          <p:cNvPr id="3076" name="Imagen 4"/>
          <p:cNvPicPr>
            <a:picLocks noChangeAspect="1"/>
          </p:cNvPicPr>
          <p:nvPr/>
        </p:nvPicPr>
        <p:blipFill>
          <a:blip r:embed="rId2"/>
          <a:srcRect/>
          <a:stretch>
            <a:fillRect/>
          </a:stretch>
        </p:blipFill>
        <p:spPr bwMode="auto">
          <a:xfrm>
            <a:off x="1885952" y="6060843"/>
            <a:ext cx="709587" cy="478069"/>
          </a:xfrm>
          <a:prstGeom prst="rect">
            <a:avLst/>
          </a:prstGeom>
          <a:noFill/>
          <a:ln w="9525">
            <a:noFill/>
            <a:miter lim="800000"/>
            <a:headEnd/>
            <a:tailEnd/>
          </a:ln>
        </p:spPr>
      </p:pic>
      <p:pic>
        <p:nvPicPr>
          <p:cNvPr id="3077" name="Picture 8"/>
          <p:cNvPicPr>
            <a:picLocks noChangeAspect="1"/>
          </p:cNvPicPr>
          <p:nvPr/>
        </p:nvPicPr>
        <p:blipFill>
          <a:blip r:embed="rId3"/>
          <a:srcRect/>
          <a:stretch>
            <a:fillRect/>
          </a:stretch>
        </p:blipFill>
        <p:spPr bwMode="auto">
          <a:xfrm>
            <a:off x="2711451" y="6034087"/>
            <a:ext cx="1978025" cy="504825"/>
          </a:xfrm>
          <a:prstGeom prst="rect">
            <a:avLst/>
          </a:prstGeom>
          <a:noFill/>
          <a:ln w="9525">
            <a:noFill/>
            <a:miter lim="800000"/>
            <a:headEnd/>
            <a:tailEnd/>
          </a:ln>
        </p:spPr>
      </p:pic>
      <p:pic>
        <p:nvPicPr>
          <p:cNvPr id="3079" name="Рисунок 1"/>
          <p:cNvPicPr>
            <a:picLocks noChangeAspect="1"/>
          </p:cNvPicPr>
          <p:nvPr/>
        </p:nvPicPr>
        <p:blipFill>
          <a:blip r:embed="rId4"/>
          <a:srcRect/>
          <a:stretch>
            <a:fillRect/>
          </a:stretch>
        </p:blipFill>
        <p:spPr bwMode="auto">
          <a:xfrm>
            <a:off x="8024827" y="5929330"/>
            <a:ext cx="2267089" cy="714380"/>
          </a:xfrm>
          <a:prstGeom prst="rect">
            <a:avLst/>
          </a:prstGeom>
          <a:noFill/>
          <a:ln w="9525">
            <a:noFill/>
            <a:miter lim="800000"/>
            <a:headEnd/>
            <a:tailEnd/>
          </a:ln>
        </p:spPr>
      </p:pic>
      <p:pic>
        <p:nvPicPr>
          <p:cNvPr id="8" name="Рисунок 7" descr="yellow_arrow-01.png"/>
          <p:cNvPicPr>
            <a:picLocks noChangeAspect="1"/>
          </p:cNvPicPr>
          <p:nvPr/>
        </p:nvPicPr>
        <p:blipFill>
          <a:blip r:embed="rId5" cstate="print"/>
          <a:stretch>
            <a:fillRect/>
          </a:stretch>
        </p:blipFill>
        <p:spPr>
          <a:xfrm>
            <a:off x="9096396" y="264592"/>
            <a:ext cx="1244100" cy="1164145"/>
          </a:xfrm>
          <a:prstGeom prst="rect">
            <a:avLst/>
          </a:prstGeom>
        </p:spPr>
      </p:pic>
      <p:sp>
        <p:nvSpPr>
          <p:cNvPr id="9" name="TextBox 8"/>
          <p:cNvSpPr txBox="1"/>
          <p:nvPr/>
        </p:nvSpPr>
        <p:spPr>
          <a:xfrm>
            <a:off x="3287688" y="2222769"/>
            <a:ext cx="5080078" cy="584775"/>
          </a:xfrm>
          <a:prstGeom prst="rect">
            <a:avLst/>
          </a:prstGeom>
          <a:noFill/>
        </p:spPr>
        <p:txBody>
          <a:bodyPr wrap="square" rtlCol="0">
            <a:spAutoFit/>
          </a:bodyPr>
          <a:lstStyle/>
          <a:p>
            <a:pPr algn="r" eaLnBrk="0" fontAlgn="base" hangingPunct="0">
              <a:spcBef>
                <a:spcPct val="0"/>
              </a:spcBef>
              <a:spcAft>
                <a:spcPct val="0"/>
              </a:spcAft>
              <a:defRPr/>
            </a:pPr>
            <a:r>
              <a:rPr lang="uk-UA" sz="3200" b="1" dirty="0">
                <a:solidFill>
                  <a:prstClr val="white"/>
                </a:solidFill>
                <a:latin typeface="Tahoma" pitchFamily="34" charset="0"/>
                <a:ea typeface="Tahoma" pitchFamily="34" charset="0"/>
                <a:cs typeface="Tahoma" pitchFamily="34" charset="0"/>
              </a:rPr>
              <a:t>ДЯКУЮ ЗА УВАГУ</a:t>
            </a:r>
            <a:endParaRPr lang="ru-RU" sz="3200" b="1" dirty="0">
              <a:solidFill>
                <a:prstClr val="white"/>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678952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768760" y="321671"/>
            <a:ext cx="7923003"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Дії Компетентного органу</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85344" y="1097281"/>
            <a:ext cx="12106655" cy="5559552"/>
          </a:xfrm>
          <a:prstGeom prst="rect">
            <a:avLst/>
          </a:prstGeom>
          <a:noFill/>
        </p:spPr>
        <p:txBody>
          <a:bodyPr wrap="square">
            <a:normAutofit fontScale="40000" lnSpcReduction="20000"/>
          </a:bodyPr>
          <a:lstStyle/>
          <a:p>
            <a:pPr algn="just"/>
            <a:r>
              <a:rPr lang="uk-UA" sz="4800" dirty="0">
                <a:solidFill>
                  <a:srgbClr val="333333"/>
                </a:solidFill>
                <a:latin typeface="Times New Roman" panose="02020603050405020304" pitchFamily="18" charset="0"/>
              </a:rPr>
              <a:t>1) облік всіх категорій тварин у господарстві, визначити кількість загиблих тварин, тварин, щодо яких існує підозра на наявність інфекції або зараження за кожною категорією;</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2) постійне оновлення даних обліку, визначеного в підпункті </a:t>
            </a:r>
            <a:r>
              <a:rPr lang="uk-UA" sz="4800" dirty="0" smtClean="0">
                <a:solidFill>
                  <a:srgbClr val="333333"/>
                </a:solidFill>
                <a:latin typeface="Times New Roman" panose="02020603050405020304" pitchFamily="18" charset="0"/>
              </a:rPr>
              <a:t>1, </a:t>
            </a:r>
            <a:r>
              <a:rPr lang="uk-UA" sz="4800" dirty="0">
                <a:solidFill>
                  <a:srgbClr val="333333"/>
                </a:solidFill>
                <a:latin typeface="Times New Roman" panose="02020603050405020304" pitchFamily="18" charset="0"/>
              </a:rPr>
              <a:t>з метою врахування тварин, що народилися або загинули впродовж періоду існування підозри;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3) облік всіх запасів молока, молочних продуктів, м’яса, м’ясних продуктів, туш, шкур, вовни, сперми, ембріонів, яйцеклітин, гною, кормів для тварин, підстилки;</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4) недопущення ввезення сприйнятливих тварин та продукції з </a:t>
            </a:r>
            <a:r>
              <a:rPr lang="uk-UA" sz="4800" dirty="0" smtClean="0">
                <a:solidFill>
                  <a:srgbClr val="333333"/>
                </a:solidFill>
                <a:latin typeface="Times New Roman" panose="02020603050405020304" pitchFamily="18" charset="0"/>
              </a:rPr>
              <a:t>них </a:t>
            </a:r>
            <a:r>
              <a:rPr lang="uk-UA" sz="4800" dirty="0">
                <a:solidFill>
                  <a:srgbClr val="333333"/>
                </a:solidFill>
                <a:latin typeface="Times New Roman" panose="02020603050405020304" pitchFamily="18" charset="0"/>
              </a:rPr>
              <a:t>на територію господарства або їх вивезення з території господарства, крім випадків, коли господарства складаються з окремих виробничих одиниць, не пов’язаних між собою транспортом або персоналом;</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5) утримання всіх сприйнятливих тварин в господарстві в межах відокремлених приміщень або в інших місцях, в яких вони можуть бути ізольовані;</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6) здійснення дезінфекції в місцях входу до та виходу із приміщень або місць, в яких утримуються сприйнятливі тварини, та з господарства в цілому;</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7) відбір проб, необхідних для здійснення лабораторних досліджень;</a:t>
            </a:r>
          </a:p>
          <a:p>
            <a:pPr algn="just"/>
            <a:endParaRPr lang="uk-UA" sz="4800" dirty="0">
              <a:solidFill>
                <a:srgbClr val="333333"/>
              </a:solidFill>
              <a:latin typeface="Times New Roman" panose="02020603050405020304" pitchFamily="18" charset="0"/>
            </a:endParaRPr>
          </a:p>
          <a:p>
            <a:pPr algn="just"/>
            <a:r>
              <a:rPr lang="uk-UA" sz="4800" dirty="0">
                <a:solidFill>
                  <a:srgbClr val="333333"/>
                </a:solidFill>
                <a:latin typeface="Times New Roman" panose="02020603050405020304" pitchFamily="18" charset="0"/>
              </a:rPr>
              <a:t>8) визначення межі зони захисту навколо господарства, в межах якої повинні застосовуватись заходи біологічного захисту.</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013422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98224" y="321671"/>
            <a:ext cx="8064067"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Тимчасова зона контролю</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494429" y="1245001"/>
            <a:ext cx="11082528" cy="5055761"/>
          </a:xfrm>
          <a:prstGeom prst="rect">
            <a:avLst/>
          </a:prstGeom>
          <a:noFill/>
        </p:spPr>
        <p:txBody>
          <a:bodyPr wrap="square">
            <a:normAutofit fontScale="77500" lnSpcReduction="20000"/>
          </a:bodyPr>
          <a:lstStyle/>
          <a:p>
            <a:pPr algn="just"/>
            <a:r>
              <a:rPr lang="uk-UA" sz="4800" dirty="0">
                <a:solidFill>
                  <a:srgbClr val="333333"/>
                </a:solidFill>
                <a:latin typeface="Times New Roman" panose="02020603050405020304" pitchFamily="18" charset="0"/>
              </a:rPr>
              <a:t>Якщо цього вимагає епізоотична ситуація та, зокрема, у випадках високого скупчення сприйнятливих тварин, інтенсивного переміщення тварин або осіб, які контактують із сприйнятливими тваринами, затримки із наданням повідомлення про підозрілий стан щодо захворювання або наявності недостатньої інформації щодо ймовірного походження й шляхів занесення вірусу ящуру, може бути встановлена тимчасова зона контролю ящуру</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3447578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870874" y="321671"/>
            <a:ext cx="3718774"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Дика фауна</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graphicFrame>
        <p:nvGraphicFramePr>
          <p:cNvPr id="2" name="Схема 1"/>
          <p:cNvGraphicFramePr/>
          <p:nvPr>
            <p:extLst>
              <p:ext uri="{D42A27DB-BD31-4B8C-83A1-F6EECF244321}">
                <p14:modId xmlns:p14="http://schemas.microsoft.com/office/powerpoint/2010/main" val="1043886499"/>
              </p:ext>
            </p:extLst>
          </p:nvPr>
        </p:nvGraphicFramePr>
        <p:xfrm>
          <a:off x="414528" y="1548384"/>
          <a:ext cx="11570208" cy="4730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8650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2115875" y="321671"/>
            <a:ext cx="7228775" cy="923330"/>
          </a:xfrm>
          <a:prstGeom prst="rect">
            <a:avLst/>
          </a:prstGeom>
          <a:noFill/>
        </p:spPr>
        <p:txBody>
          <a:bodyPr wrap="none" lIns="91440" tIns="45720" rIns="91440" bIns="45720">
            <a:spAutoFit/>
          </a:bodyPr>
          <a:lstStyle/>
          <a:p>
            <a:pPr algn="ctr"/>
            <a:r>
              <a:rPr lang="uk-UA" sz="5400" b="1" cap="none" spc="0"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Контактні господарства</a:t>
            </a:r>
            <a:endParaRPr lang="uk-UA"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3" name="Прямоугольник 2"/>
          <p:cNvSpPr/>
          <p:nvPr/>
        </p:nvSpPr>
        <p:spPr>
          <a:xfrm>
            <a:off x="494429" y="1245001"/>
            <a:ext cx="11082528" cy="5055761"/>
          </a:xfrm>
          <a:prstGeom prst="rect">
            <a:avLst/>
          </a:prstGeom>
          <a:noFill/>
        </p:spPr>
        <p:txBody>
          <a:bodyPr wrap="square">
            <a:normAutofit lnSpcReduction="10000"/>
          </a:bodyPr>
          <a:lstStyle/>
          <a:p>
            <a:pPr algn="just"/>
            <a:r>
              <a:rPr lang="uk-UA" sz="4800" dirty="0" smtClean="0">
                <a:solidFill>
                  <a:srgbClr val="333333"/>
                </a:solidFill>
                <a:latin typeface="Times New Roman" panose="02020603050405020304" pitchFamily="18" charset="0"/>
              </a:rPr>
              <a:t>Всі вищезазначені заходи</a:t>
            </a:r>
            <a:r>
              <a:rPr lang="uk-UA" sz="4800" dirty="0">
                <a:solidFill>
                  <a:srgbClr val="333333"/>
                </a:solidFill>
                <a:latin typeface="Times New Roman" panose="02020603050405020304" pitchFamily="18" charset="0"/>
              </a:rPr>
              <a:t>, </a:t>
            </a:r>
            <a:r>
              <a:rPr lang="uk-UA" sz="4800" dirty="0" smtClean="0">
                <a:solidFill>
                  <a:srgbClr val="333333"/>
                </a:solidFill>
                <a:latin typeface="Times New Roman" panose="02020603050405020304" pitchFamily="18" charset="0"/>
              </a:rPr>
              <a:t>повинні </a:t>
            </a:r>
            <a:r>
              <a:rPr lang="uk-UA" sz="4800" dirty="0">
                <a:solidFill>
                  <a:srgbClr val="333333"/>
                </a:solidFill>
                <a:latin typeface="Times New Roman" panose="02020603050405020304" pitchFamily="18" charset="0"/>
              </a:rPr>
              <a:t>бути поширені на інші господарства, що мали контакти з неблагополучними пунктами, що могло спричинити занесення вірусу ящуру на їх територію, поки не буде виключено підозру щодо наявності захворювання тварин на ящур</a:t>
            </a:r>
            <a:endParaRPr lang="uk-UA" sz="4800" b="0" i="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676724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хема 4"/>
          <p:cNvGraphicFramePr/>
          <p:nvPr>
            <p:extLst>
              <p:ext uri="{D42A27DB-BD31-4B8C-83A1-F6EECF244321}">
                <p14:modId xmlns:p14="http://schemas.microsoft.com/office/powerpoint/2010/main" val="1259960560"/>
              </p:ext>
            </p:extLst>
          </p:nvPr>
        </p:nvGraphicFramePr>
        <p:xfrm>
          <a:off x="682752" y="646176"/>
          <a:ext cx="11167872" cy="5632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196099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1371</TotalTime>
  <Words>5762</Words>
  <Application>Microsoft Office PowerPoint</Application>
  <PresentationFormat>Широкоэкранный</PresentationFormat>
  <Paragraphs>370</Paragraphs>
  <Slides>44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44</vt:i4>
      </vt:variant>
    </vt:vector>
  </HeadingPairs>
  <TitlesOfParts>
    <vt:vector size="49" baseType="lpstr">
      <vt:lpstr>Arial</vt:lpstr>
      <vt:lpstr>Calibri</vt:lpstr>
      <vt:lpstr>Tahoma</vt:lpstr>
      <vt:lpstr>Times New Roman</vt:lpstr>
      <vt:lpstr>Tema de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rg-adguard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CHAOS_</dc:creator>
  <cp:lastModifiedBy>CHAOS_</cp:lastModifiedBy>
  <cp:revision>40</cp:revision>
  <dcterms:created xsi:type="dcterms:W3CDTF">2021-07-31T07:15:21Z</dcterms:created>
  <dcterms:modified xsi:type="dcterms:W3CDTF">2025-04-06T05:03:29Z</dcterms:modified>
</cp:coreProperties>
</file>