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439" r:id="rId3"/>
    <p:sldId id="442" r:id="rId4"/>
    <p:sldId id="443" r:id="rId5"/>
    <p:sldId id="444" r:id="rId6"/>
    <p:sldId id="474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76" r:id="rId19"/>
    <p:sldId id="477" r:id="rId20"/>
    <p:sldId id="478" r:id="rId21"/>
    <p:sldId id="479" r:id="rId22"/>
    <p:sldId id="480" r:id="rId23"/>
    <p:sldId id="481" r:id="rId24"/>
    <p:sldId id="482" r:id="rId25"/>
    <p:sldId id="483" r:id="rId26"/>
    <p:sldId id="484" r:id="rId27"/>
    <p:sldId id="485" r:id="rId28"/>
    <p:sldId id="438" r:id="rId29"/>
  </p:sldIdLst>
  <p:sldSz cx="9144000" cy="6858000" type="screen4x3"/>
  <p:notesSz cx="10020300" cy="68881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111F8A"/>
    <a:srgbClr val="0B53B4"/>
    <a:srgbClr val="0B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2549" autoAdjust="0"/>
  </p:normalViewPr>
  <p:slideViewPr>
    <p:cSldViewPr>
      <p:cViewPr varScale="1">
        <p:scale>
          <a:sx n="151" d="100"/>
          <a:sy n="151" d="100"/>
        </p:scale>
        <p:origin x="234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7.xml"/><Relationship Id="rId1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B4909-D475-4C9D-A705-C3BC8FC59A3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B05AB2-A67C-4993-90C6-CC34A73DAB3E}">
      <dgm:prSet phldrT="[Текст]"/>
      <dgm:spPr/>
      <dgm:t>
        <a:bodyPr/>
        <a:lstStyle/>
        <a:p>
          <a:r>
            <a:rPr lang="ru-RU" dirty="0" smtClean="0"/>
            <a:t>У </a:t>
          </a:r>
          <a:r>
            <a:rPr lang="ru-RU" dirty="0" err="1" smtClean="0"/>
            <a:t>овець</a:t>
          </a:r>
          <a:endParaRPr lang="ru-RU" dirty="0"/>
        </a:p>
      </dgm:t>
    </dgm:pt>
    <dgm:pt modelId="{067E3879-1B68-4733-985F-52292A99C4F0}" type="parTrans" cxnId="{379FF93F-CB1D-4C5B-A616-9F3A426ACF49}">
      <dgm:prSet/>
      <dgm:spPr/>
      <dgm:t>
        <a:bodyPr/>
        <a:lstStyle/>
        <a:p>
          <a:endParaRPr lang="ru-RU"/>
        </a:p>
      </dgm:t>
    </dgm:pt>
    <dgm:pt modelId="{6C4920B9-DF75-4383-84D5-E36BD8D05C54}" type="sibTrans" cxnId="{379FF93F-CB1D-4C5B-A616-9F3A426ACF49}">
      <dgm:prSet/>
      <dgm:spPr/>
      <dgm:t>
        <a:bodyPr/>
        <a:lstStyle/>
        <a:p>
          <a:endParaRPr lang="ru-RU"/>
        </a:p>
      </dgm:t>
    </dgm:pt>
    <dgm:pt modelId="{61C1197E-B136-4498-B6D8-72E6972CEE21}">
      <dgm:prSet phldrT="[Текст]"/>
      <dgm:spPr/>
      <dgm:t>
        <a:bodyPr/>
        <a:lstStyle/>
        <a:p>
          <a:r>
            <a:rPr lang="uk" altLang="en-US" dirty="0" smtClean="0"/>
            <a:t>Тяжкість захворювання різна залежить від:</a:t>
          </a:r>
          <a:endParaRPr lang="ru-RU" dirty="0"/>
        </a:p>
      </dgm:t>
    </dgm:pt>
    <dgm:pt modelId="{DCEA9E83-1648-42F5-85C3-E13376238398}" type="parTrans" cxnId="{1AEFEBEA-11B7-4EF0-BBC8-54C004FC1DBD}">
      <dgm:prSet/>
      <dgm:spPr/>
      <dgm:t>
        <a:bodyPr/>
        <a:lstStyle/>
        <a:p>
          <a:endParaRPr lang="ru-RU"/>
        </a:p>
      </dgm:t>
    </dgm:pt>
    <dgm:pt modelId="{7B854F1F-E019-452A-9542-5EA38C10092D}" type="sibTrans" cxnId="{1AEFEBEA-11B7-4EF0-BBC8-54C004FC1DBD}">
      <dgm:prSet/>
      <dgm:spPr/>
      <dgm:t>
        <a:bodyPr/>
        <a:lstStyle/>
        <a:p>
          <a:endParaRPr lang="ru-RU"/>
        </a:p>
      </dgm:t>
    </dgm:pt>
    <dgm:pt modelId="{1E47FE43-2AD5-498D-89A3-0060A63915FF}">
      <dgm:prSet phldrT="[Текст]"/>
      <dgm:spPr/>
      <dgm:t>
        <a:bodyPr/>
        <a:lstStyle/>
        <a:p>
          <a:r>
            <a:rPr lang="ru-RU" dirty="0" err="1" smtClean="0"/>
            <a:t>Інші</a:t>
          </a:r>
          <a:r>
            <a:rPr lang="ru-RU" dirty="0" smtClean="0"/>
            <a:t> </a:t>
          </a:r>
          <a:r>
            <a:rPr lang="ru-RU" dirty="0" err="1" smtClean="0"/>
            <a:t>види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endParaRPr lang="ru-RU" dirty="0"/>
        </a:p>
      </dgm:t>
    </dgm:pt>
    <dgm:pt modelId="{4029C38B-F28D-4352-BBB1-06B646668069}" type="parTrans" cxnId="{63CFD371-D25D-47D4-9B8B-E022C616D0AE}">
      <dgm:prSet/>
      <dgm:spPr/>
      <dgm:t>
        <a:bodyPr/>
        <a:lstStyle/>
        <a:p>
          <a:endParaRPr lang="ru-RU"/>
        </a:p>
      </dgm:t>
    </dgm:pt>
    <dgm:pt modelId="{E66E763F-FEDE-4940-8586-4455FC11309F}" type="sibTrans" cxnId="{63CFD371-D25D-47D4-9B8B-E022C616D0AE}">
      <dgm:prSet/>
      <dgm:spPr/>
      <dgm:t>
        <a:bodyPr/>
        <a:lstStyle/>
        <a:p>
          <a:endParaRPr lang="ru-RU"/>
        </a:p>
      </dgm:t>
    </dgm:pt>
    <dgm:pt modelId="{977D236D-5F3C-45CA-A5EB-592C46A904AA}">
      <dgm:prSet phldrT="[Текст]"/>
      <dgm:spPr/>
      <dgm:t>
        <a:bodyPr/>
        <a:lstStyle/>
        <a:p>
          <a:r>
            <a:rPr lang="uk" altLang="en-US" dirty="0" smtClean="0"/>
            <a:t>Велика рогата худоба, кози</a:t>
          </a:r>
          <a:endParaRPr lang="ru-RU" dirty="0"/>
        </a:p>
      </dgm:t>
    </dgm:pt>
    <dgm:pt modelId="{E5CBD5AC-FD83-439F-BC50-207862F09F66}" type="parTrans" cxnId="{79830AF7-D7EA-4965-96A2-B35574800C8A}">
      <dgm:prSet/>
      <dgm:spPr/>
      <dgm:t>
        <a:bodyPr/>
        <a:lstStyle/>
        <a:p>
          <a:endParaRPr lang="ru-RU"/>
        </a:p>
      </dgm:t>
    </dgm:pt>
    <dgm:pt modelId="{D13A1787-32B8-4CD0-A4F7-6409B29EE649}" type="sibTrans" cxnId="{79830AF7-D7EA-4965-96A2-B35574800C8A}">
      <dgm:prSet/>
      <dgm:spPr/>
      <dgm:t>
        <a:bodyPr/>
        <a:lstStyle/>
        <a:p>
          <a:endParaRPr lang="ru-RU"/>
        </a:p>
      </dgm:t>
    </dgm:pt>
    <dgm:pt modelId="{68424243-BEB8-419B-AE24-8817F2029D0A}">
      <dgm:prSet/>
      <dgm:spPr/>
      <dgm:t>
        <a:bodyPr/>
        <a:lstStyle/>
        <a:p>
          <a:r>
            <a:rPr lang="uk" altLang="en-US" dirty="0" smtClean="0"/>
            <a:t>Породи</a:t>
          </a:r>
        </a:p>
      </dgm:t>
    </dgm:pt>
    <dgm:pt modelId="{30883520-74BB-41D1-98AD-DA6429EFD27F}" type="parTrans" cxnId="{B5A49E8D-C164-4067-8555-25D06E016F44}">
      <dgm:prSet/>
      <dgm:spPr/>
      <dgm:t>
        <a:bodyPr/>
        <a:lstStyle/>
        <a:p>
          <a:endParaRPr lang="ru-RU"/>
        </a:p>
      </dgm:t>
    </dgm:pt>
    <dgm:pt modelId="{4319B771-86A1-459A-87F7-DDA2530FB41B}" type="sibTrans" cxnId="{B5A49E8D-C164-4067-8555-25D06E016F44}">
      <dgm:prSet/>
      <dgm:spPr/>
      <dgm:t>
        <a:bodyPr/>
        <a:lstStyle/>
        <a:p>
          <a:endParaRPr lang="ru-RU"/>
        </a:p>
      </dgm:t>
    </dgm:pt>
    <dgm:pt modelId="{FAE1B732-736A-4779-9ED7-8770DF500266}">
      <dgm:prSet/>
      <dgm:spPr/>
      <dgm:t>
        <a:bodyPr/>
        <a:lstStyle/>
        <a:p>
          <a:r>
            <a:rPr lang="uk" altLang="en-US" dirty="0" smtClean="0"/>
            <a:t>Штаму вірусу</a:t>
          </a:r>
        </a:p>
      </dgm:t>
    </dgm:pt>
    <dgm:pt modelId="{0E6DCC5E-F0D6-4BD9-A973-FB68984B4E67}" type="parTrans" cxnId="{4B269794-286B-41E8-9754-FA11B1F14923}">
      <dgm:prSet/>
      <dgm:spPr/>
      <dgm:t>
        <a:bodyPr/>
        <a:lstStyle/>
        <a:p>
          <a:endParaRPr lang="ru-RU"/>
        </a:p>
      </dgm:t>
    </dgm:pt>
    <dgm:pt modelId="{0E4E1C0F-D210-4063-91F9-0DBDEB4A88E0}" type="sibTrans" cxnId="{4B269794-286B-41E8-9754-FA11B1F14923}">
      <dgm:prSet/>
      <dgm:spPr/>
      <dgm:t>
        <a:bodyPr/>
        <a:lstStyle/>
        <a:p>
          <a:endParaRPr lang="ru-RU"/>
        </a:p>
      </dgm:t>
    </dgm:pt>
    <dgm:pt modelId="{02350288-058B-4935-BDC5-756B4347479B}">
      <dgm:prSet/>
      <dgm:spPr/>
      <dgm:t>
        <a:bodyPr/>
        <a:lstStyle/>
        <a:p>
          <a:r>
            <a:rPr lang="uk" altLang="en-US" dirty="0" smtClean="0"/>
            <a:t>Захворюваність</a:t>
          </a:r>
        </a:p>
      </dgm:t>
    </dgm:pt>
    <dgm:pt modelId="{63833B9F-7E7F-4397-A731-8A6885D91BEE}" type="parTrans" cxnId="{FA21E6CA-7599-4F16-8914-72AC62CFCE98}">
      <dgm:prSet/>
      <dgm:spPr/>
      <dgm:t>
        <a:bodyPr/>
        <a:lstStyle/>
        <a:p>
          <a:endParaRPr lang="ru-RU"/>
        </a:p>
      </dgm:t>
    </dgm:pt>
    <dgm:pt modelId="{71F30C45-716D-4B5D-8417-CD91B829D67E}" type="sibTrans" cxnId="{FA21E6CA-7599-4F16-8914-72AC62CFCE98}">
      <dgm:prSet/>
      <dgm:spPr/>
      <dgm:t>
        <a:bodyPr/>
        <a:lstStyle/>
        <a:p>
          <a:endParaRPr lang="ru-RU"/>
        </a:p>
      </dgm:t>
    </dgm:pt>
    <dgm:pt modelId="{EC32F00A-7039-4EED-9789-D6FAD3E2F1C8}">
      <dgm:prSet/>
      <dgm:spPr/>
      <dgm:t>
        <a:bodyPr/>
        <a:lstStyle/>
        <a:p>
          <a:r>
            <a:rPr lang="uk" altLang="en-US" dirty="0" smtClean="0"/>
            <a:t>До 100%</a:t>
          </a:r>
        </a:p>
      </dgm:t>
    </dgm:pt>
    <dgm:pt modelId="{F3FA67CA-DECE-427D-A6AA-1F0D172EEFE3}" type="parTrans" cxnId="{348EC3B2-8713-4C7F-83AF-1E3589EEAC17}">
      <dgm:prSet/>
      <dgm:spPr/>
      <dgm:t>
        <a:bodyPr/>
        <a:lstStyle/>
        <a:p>
          <a:endParaRPr lang="ru-RU"/>
        </a:p>
      </dgm:t>
    </dgm:pt>
    <dgm:pt modelId="{12F622B0-95E5-4B35-8AEF-F6CE82EED88A}" type="sibTrans" cxnId="{348EC3B2-8713-4C7F-83AF-1E3589EEAC17}">
      <dgm:prSet/>
      <dgm:spPr/>
      <dgm:t>
        <a:bodyPr/>
        <a:lstStyle/>
        <a:p>
          <a:endParaRPr lang="ru-RU"/>
        </a:p>
      </dgm:t>
    </dgm:pt>
    <dgm:pt modelId="{4B9002C6-0D58-4FD3-B5C8-BA050E51CA4A}">
      <dgm:prSet/>
      <dgm:spPr/>
      <dgm:t>
        <a:bodyPr/>
        <a:lstStyle/>
        <a:p>
          <a:r>
            <a:rPr lang="uk" altLang="en-US" smtClean="0"/>
            <a:t>Смертність</a:t>
          </a:r>
          <a:endParaRPr lang="uk" altLang="en-US" dirty="0" smtClean="0"/>
        </a:p>
      </dgm:t>
    </dgm:pt>
    <dgm:pt modelId="{D111BD2B-F462-4527-9072-F55CA2480C72}" type="parTrans" cxnId="{A8F45200-F739-4487-BE7C-A288FD5E53A4}">
      <dgm:prSet/>
      <dgm:spPr/>
      <dgm:t>
        <a:bodyPr/>
        <a:lstStyle/>
        <a:p>
          <a:endParaRPr lang="ru-RU"/>
        </a:p>
      </dgm:t>
    </dgm:pt>
    <dgm:pt modelId="{86098AE0-5AC3-4DEB-9DE4-D7444E4F0B86}" type="sibTrans" cxnId="{A8F45200-F739-4487-BE7C-A288FD5E53A4}">
      <dgm:prSet/>
      <dgm:spPr/>
      <dgm:t>
        <a:bodyPr/>
        <a:lstStyle/>
        <a:p>
          <a:endParaRPr lang="ru-RU"/>
        </a:p>
      </dgm:t>
    </dgm:pt>
    <dgm:pt modelId="{6E91C0AF-AB0C-4697-B8DE-F37E6638DD27}">
      <dgm:prSet/>
      <dgm:spPr/>
      <dgm:t>
        <a:bodyPr/>
        <a:lstStyle/>
        <a:p>
          <a:r>
            <a:rPr lang="uk" altLang="en-US" dirty="0" smtClean="0"/>
            <a:t>Зазвичай від 0 до 30%</a:t>
          </a:r>
        </a:p>
      </dgm:t>
    </dgm:pt>
    <dgm:pt modelId="{9D105CB2-2324-40E0-9758-84ECAC171B45}" type="parTrans" cxnId="{D5C51E56-A86B-4EF0-928F-9ACE55734557}">
      <dgm:prSet/>
      <dgm:spPr/>
      <dgm:t>
        <a:bodyPr/>
        <a:lstStyle/>
        <a:p>
          <a:endParaRPr lang="ru-RU"/>
        </a:p>
      </dgm:t>
    </dgm:pt>
    <dgm:pt modelId="{C5184D85-55FD-480F-8930-F4D9DA08AAEA}" type="sibTrans" cxnId="{D5C51E56-A86B-4EF0-928F-9ACE55734557}">
      <dgm:prSet/>
      <dgm:spPr/>
      <dgm:t>
        <a:bodyPr/>
        <a:lstStyle/>
        <a:p>
          <a:endParaRPr lang="ru-RU"/>
        </a:p>
      </dgm:t>
    </dgm:pt>
    <dgm:pt modelId="{7F1E2BAD-4AB0-46F3-89C4-FA81CF87B9CC}">
      <dgm:prSet/>
      <dgm:spPr/>
      <dgm:t>
        <a:bodyPr/>
        <a:lstStyle/>
        <a:p>
          <a:r>
            <a:rPr lang="uk" altLang="en-US" dirty="0" smtClean="0"/>
            <a:t>Захворюваність: до 100 %</a:t>
          </a:r>
        </a:p>
      </dgm:t>
    </dgm:pt>
    <dgm:pt modelId="{C3297ABE-6213-437F-8C92-6D23898F5356}" type="parTrans" cxnId="{B1E8FE78-9A51-44B0-9ECD-6381D068E77A}">
      <dgm:prSet/>
      <dgm:spPr/>
      <dgm:t>
        <a:bodyPr/>
        <a:lstStyle/>
        <a:p>
          <a:endParaRPr lang="ru-RU"/>
        </a:p>
      </dgm:t>
    </dgm:pt>
    <dgm:pt modelId="{23EA70EB-CFC7-4E4A-888E-866DA721A27A}" type="sibTrans" cxnId="{B1E8FE78-9A51-44B0-9ECD-6381D068E77A}">
      <dgm:prSet/>
      <dgm:spPr/>
      <dgm:t>
        <a:bodyPr/>
        <a:lstStyle/>
        <a:p>
          <a:endParaRPr lang="ru-RU"/>
        </a:p>
      </dgm:t>
    </dgm:pt>
    <dgm:pt modelId="{BD9A5156-1C18-4AB0-BD5B-EBCCE9E9FC5C}">
      <dgm:prSet/>
      <dgm:spPr/>
      <dgm:t>
        <a:bodyPr/>
        <a:lstStyle/>
        <a:p>
          <a:r>
            <a:rPr lang="uk" altLang="en-US" dirty="0" smtClean="0"/>
            <a:t>Смерть буває рідко</a:t>
          </a:r>
        </a:p>
      </dgm:t>
    </dgm:pt>
    <dgm:pt modelId="{EB470931-B217-429D-9EE2-3307C104BF78}" type="parTrans" cxnId="{D98422C0-681C-41EC-889B-02CAEBDC4C40}">
      <dgm:prSet/>
      <dgm:spPr/>
      <dgm:t>
        <a:bodyPr/>
        <a:lstStyle/>
        <a:p>
          <a:endParaRPr lang="ru-RU"/>
        </a:p>
      </dgm:t>
    </dgm:pt>
    <dgm:pt modelId="{7D424B35-BC0A-4CEB-9FA9-BBD8FE730C31}" type="sibTrans" cxnId="{D98422C0-681C-41EC-889B-02CAEBDC4C40}">
      <dgm:prSet/>
      <dgm:spPr/>
      <dgm:t>
        <a:bodyPr/>
        <a:lstStyle/>
        <a:p>
          <a:endParaRPr lang="ru-RU"/>
        </a:p>
      </dgm:t>
    </dgm:pt>
    <dgm:pt modelId="{6614CE8D-E186-4570-973F-2A4A7FE18A97}">
      <dgm:prSet/>
      <dgm:spPr/>
      <dgm:t>
        <a:bodyPr/>
        <a:lstStyle/>
        <a:p>
          <a:r>
            <a:rPr lang="uk" altLang="en-US" dirty="0" smtClean="0"/>
            <a:t>Олень, антилопа</a:t>
          </a:r>
        </a:p>
      </dgm:t>
    </dgm:pt>
    <dgm:pt modelId="{D70CC8A4-4268-41D6-BC55-CAF740016183}" type="parTrans" cxnId="{26411ECF-28DB-4681-B004-6B66AEAFDB96}">
      <dgm:prSet/>
      <dgm:spPr/>
      <dgm:t>
        <a:bodyPr/>
        <a:lstStyle/>
        <a:p>
          <a:endParaRPr lang="ru-RU"/>
        </a:p>
      </dgm:t>
    </dgm:pt>
    <dgm:pt modelId="{F1D21DF8-C53B-4B6F-80A0-1629790D177B}" type="sibTrans" cxnId="{26411ECF-28DB-4681-B004-6B66AEAFDB96}">
      <dgm:prSet/>
      <dgm:spPr/>
      <dgm:t>
        <a:bodyPr/>
        <a:lstStyle/>
        <a:p>
          <a:endParaRPr lang="ru-RU"/>
        </a:p>
      </dgm:t>
    </dgm:pt>
    <dgm:pt modelId="{47D388A9-D846-4DBD-8868-68AB3B8F06ED}">
      <dgm:prSet/>
      <dgm:spPr/>
      <dgm:t>
        <a:bodyPr/>
        <a:lstStyle/>
        <a:p>
          <a:r>
            <a:rPr lang="uk" altLang="en-US" dirty="0" smtClean="0"/>
            <a:t>Важка інфекція</a:t>
          </a:r>
        </a:p>
      </dgm:t>
    </dgm:pt>
    <dgm:pt modelId="{730173DC-9594-4DD9-AA16-0AE5E3CAD80E}" type="parTrans" cxnId="{8552E525-1C04-4EDA-A2DE-A7B3BA1D0CB3}">
      <dgm:prSet/>
      <dgm:spPr/>
      <dgm:t>
        <a:bodyPr/>
        <a:lstStyle/>
        <a:p>
          <a:endParaRPr lang="ru-RU"/>
        </a:p>
      </dgm:t>
    </dgm:pt>
    <dgm:pt modelId="{3D655BCA-A3B5-440C-8C66-EFDED27040AA}" type="sibTrans" cxnId="{8552E525-1C04-4EDA-A2DE-A7B3BA1D0CB3}">
      <dgm:prSet/>
      <dgm:spPr/>
      <dgm:t>
        <a:bodyPr/>
        <a:lstStyle/>
        <a:p>
          <a:endParaRPr lang="ru-RU"/>
        </a:p>
      </dgm:t>
    </dgm:pt>
    <dgm:pt modelId="{8FA31621-1F88-46F8-B147-A2515BF897FF}">
      <dgm:prSet/>
      <dgm:spPr/>
      <dgm:t>
        <a:bodyPr/>
        <a:lstStyle/>
        <a:p>
          <a:r>
            <a:rPr lang="uk" altLang="en-US" dirty="0" smtClean="0"/>
            <a:t>Захворюваність</a:t>
          </a:r>
        </a:p>
      </dgm:t>
    </dgm:pt>
    <dgm:pt modelId="{3883CC77-6EBB-4CFA-B284-DFAD3B5FEA15}" type="parTrans" cxnId="{7DA14960-4CCA-4777-ACB9-C3902FC03DB3}">
      <dgm:prSet/>
      <dgm:spPr/>
      <dgm:t>
        <a:bodyPr/>
        <a:lstStyle/>
        <a:p>
          <a:endParaRPr lang="ru-RU"/>
        </a:p>
      </dgm:t>
    </dgm:pt>
    <dgm:pt modelId="{7D414226-4F4D-4EE2-85CB-B428C2042669}" type="sibTrans" cxnId="{7DA14960-4CCA-4777-ACB9-C3902FC03DB3}">
      <dgm:prSet/>
      <dgm:spPr/>
      <dgm:t>
        <a:bodyPr/>
        <a:lstStyle/>
        <a:p>
          <a:endParaRPr lang="ru-RU"/>
        </a:p>
      </dgm:t>
    </dgm:pt>
    <dgm:pt modelId="{70C06351-2061-4A28-8290-1089AE7EF89C}">
      <dgm:prSet/>
      <dgm:spPr/>
      <dgm:t>
        <a:bodyPr/>
        <a:lstStyle/>
        <a:p>
          <a:r>
            <a:rPr lang="uk" altLang="en-US" dirty="0" smtClean="0"/>
            <a:t>до 100%</a:t>
          </a:r>
        </a:p>
      </dgm:t>
    </dgm:pt>
    <dgm:pt modelId="{4920670A-87AC-424A-ADA1-9B63D5E4B029}" type="parTrans" cxnId="{84EDA472-A290-449F-8E08-F15E8C58F753}">
      <dgm:prSet/>
      <dgm:spPr/>
      <dgm:t>
        <a:bodyPr/>
        <a:lstStyle/>
        <a:p>
          <a:endParaRPr lang="ru-RU"/>
        </a:p>
      </dgm:t>
    </dgm:pt>
    <dgm:pt modelId="{E66CFC8D-0F3D-4D3E-B1E6-6CFB3418D032}" type="sibTrans" cxnId="{84EDA472-A290-449F-8E08-F15E8C58F753}">
      <dgm:prSet/>
      <dgm:spPr/>
      <dgm:t>
        <a:bodyPr/>
        <a:lstStyle/>
        <a:p>
          <a:endParaRPr lang="ru-RU"/>
        </a:p>
      </dgm:t>
    </dgm:pt>
    <dgm:pt modelId="{81CDE840-79E7-4A7F-AD59-6B39951124A8}">
      <dgm:prSet/>
      <dgm:spPr/>
      <dgm:t>
        <a:bodyPr/>
        <a:lstStyle/>
        <a:p>
          <a:r>
            <a:rPr lang="uk" altLang="en-US" smtClean="0"/>
            <a:t>Смертність</a:t>
          </a:r>
          <a:endParaRPr lang="uk" altLang="en-US" dirty="0" smtClean="0"/>
        </a:p>
      </dgm:t>
    </dgm:pt>
    <dgm:pt modelId="{24D835AC-DA99-4DA0-864C-FA9A840268DE}" type="parTrans" cxnId="{5FD14BA0-F3B7-4E5B-B399-DAD2FE0EE0E6}">
      <dgm:prSet/>
      <dgm:spPr/>
      <dgm:t>
        <a:bodyPr/>
        <a:lstStyle/>
        <a:p>
          <a:endParaRPr lang="ru-RU"/>
        </a:p>
      </dgm:t>
    </dgm:pt>
    <dgm:pt modelId="{FD2C0C4C-A709-445C-B45C-2E20C8EB3C7F}" type="sibTrans" cxnId="{5FD14BA0-F3B7-4E5B-B399-DAD2FE0EE0E6}">
      <dgm:prSet/>
      <dgm:spPr/>
      <dgm:t>
        <a:bodyPr/>
        <a:lstStyle/>
        <a:p>
          <a:endParaRPr lang="ru-RU"/>
        </a:p>
      </dgm:t>
    </dgm:pt>
    <dgm:pt modelId="{E2AC0D83-6308-47ED-BC0B-0F39624E5190}">
      <dgm:prSet/>
      <dgm:spPr/>
      <dgm:t>
        <a:bodyPr/>
        <a:lstStyle/>
        <a:p>
          <a:r>
            <a:rPr lang="uk" altLang="en-US" dirty="0" smtClean="0"/>
            <a:t>від 80 до 90%</a:t>
          </a:r>
          <a:endParaRPr lang="en-US" dirty="0"/>
        </a:p>
      </dgm:t>
    </dgm:pt>
    <dgm:pt modelId="{526F5954-68A0-4B65-BDCC-64FC5EDFD843}" type="parTrans" cxnId="{9144119D-50E6-4BD4-920B-6DB5A6510A98}">
      <dgm:prSet/>
      <dgm:spPr/>
      <dgm:t>
        <a:bodyPr/>
        <a:lstStyle/>
        <a:p>
          <a:endParaRPr lang="ru-RU"/>
        </a:p>
      </dgm:t>
    </dgm:pt>
    <dgm:pt modelId="{013D1016-EEF8-41DC-9E37-091C122E1123}" type="sibTrans" cxnId="{9144119D-50E6-4BD4-920B-6DB5A6510A98}">
      <dgm:prSet/>
      <dgm:spPr/>
      <dgm:t>
        <a:bodyPr/>
        <a:lstStyle/>
        <a:p>
          <a:endParaRPr lang="ru-RU"/>
        </a:p>
      </dgm:t>
    </dgm:pt>
    <dgm:pt modelId="{126CCDDF-44A1-4B42-B1C7-8E1860172E8C}" type="pres">
      <dgm:prSet presAssocID="{768B4909-D475-4C9D-A705-C3BC8FC59A3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5D7915-ABBC-47BD-9AB6-A6851607E21E}" type="pres">
      <dgm:prSet presAssocID="{FAB05AB2-A67C-4993-90C6-CC34A73DAB3E}" presName="comp" presStyleCnt="0"/>
      <dgm:spPr/>
    </dgm:pt>
    <dgm:pt modelId="{332C964F-CEE3-4B1A-B89F-56C80DB57BE0}" type="pres">
      <dgm:prSet presAssocID="{FAB05AB2-A67C-4993-90C6-CC34A73DAB3E}" presName="box" presStyleLbl="node1" presStyleIdx="0" presStyleCnt="2"/>
      <dgm:spPr/>
      <dgm:t>
        <a:bodyPr/>
        <a:lstStyle/>
        <a:p>
          <a:endParaRPr lang="ru-RU"/>
        </a:p>
      </dgm:t>
    </dgm:pt>
    <dgm:pt modelId="{72B0A0CB-E63A-4A11-9130-DEA6D38AAA7F}" type="pres">
      <dgm:prSet presAssocID="{FAB05AB2-A67C-4993-90C6-CC34A73DAB3E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6ABAEE1F-2E60-4C8C-87B5-389D0FDA6B09}" type="pres">
      <dgm:prSet presAssocID="{FAB05AB2-A67C-4993-90C6-CC34A73DAB3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98758-8E8D-43F3-AC7A-51022E5E6976}" type="pres">
      <dgm:prSet presAssocID="{6C4920B9-DF75-4383-84D5-E36BD8D05C54}" presName="spacer" presStyleCnt="0"/>
      <dgm:spPr/>
    </dgm:pt>
    <dgm:pt modelId="{81C76B53-22FA-457D-B086-1E5CBF59489A}" type="pres">
      <dgm:prSet presAssocID="{1E47FE43-2AD5-498D-89A3-0060A63915FF}" presName="comp" presStyleCnt="0"/>
      <dgm:spPr/>
    </dgm:pt>
    <dgm:pt modelId="{9B56CFE7-8B53-42A5-8A0C-824E0201BF7B}" type="pres">
      <dgm:prSet presAssocID="{1E47FE43-2AD5-498D-89A3-0060A63915FF}" presName="box" presStyleLbl="node1" presStyleIdx="1" presStyleCnt="2"/>
      <dgm:spPr/>
      <dgm:t>
        <a:bodyPr/>
        <a:lstStyle/>
        <a:p>
          <a:endParaRPr lang="ru-RU"/>
        </a:p>
      </dgm:t>
    </dgm:pt>
    <dgm:pt modelId="{5FB8B8E3-C995-47A8-B56A-132E6BD72CB9}" type="pres">
      <dgm:prSet presAssocID="{1E47FE43-2AD5-498D-89A3-0060A63915FF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7000" r="-107000"/>
          </a:stretch>
        </a:blipFill>
      </dgm:spPr>
    </dgm:pt>
    <dgm:pt modelId="{8E3B8FD4-76E6-4725-A6DB-8BD22B4488B3}" type="pres">
      <dgm:prSet presAssocID="{1E47FE43-2AD5-498D-89A3-0060A63915F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21E6CA-7599-4F16-8914-72AC62CFCE98}" srcId="{FAB05AB2-A67C-4993-90C6-CC34A73DAB3E}" destId="{02350288-058B-4935-BDC5-756B4347479B}" srcOrd="1" destOrd="0" parTransId="{63833B9F-7E7F-4397-A731-8A6885D91BEE}" sibTransId="{71F30C45-716D-4B5D-8417-CD91B829D67E}"/>
    <dgm:cxn modelId="{9E834DEB-F52F-4853-9657-1FC453B334B5}" type="presOf" srcId="{70C06351-2061-4A28-8290-1089AE7EF89C}" destId="{9B56CFE7-8B53-42A5-8A0C-824E0201BF7B}" srcOrd="0" destOrd="7" presId="urn:microsoft.com/office/officeart/2005/8/layout/vList4"/>
    <dgm:cxn modelId="{DBBEE62C-ABC7-4AC2-9E24-7406EA9C30DC}" type="presOf" srcId="{02350288-058B-4935-BDC5-756B4347479B}" destId="{6ABAEE1F-2E60-4C8C-87B5-389D0FDA6B09}" srcOrd="1" destOrd="4" presId="urn:microsoft.com/office/officeart/2005/8/layout/vList4"/>
    <dgm:cxn modelId="{1A687711-583F-41CC-B95B-C90BDC30DB42}" type="presOf" srcId="{FAB05AB2-A67C-4993-90C6-CC34A73DAB3E}" destId="{332C964F-CEE3-4B1A-B89F-56C80DB57BE0}" srcOrd="0" destOrd="0" presId="urn:microsoft.com/office/officeart/2005/8/layout/vList4"/>
    <dgm:cxn modelId="{6A7698A4-295C-4448-884C-1022C7C8273B}" type="presOf" srcId="{47D388A9-D846-4DBD-8868-68AB3B8F06ED}" destId="{8E3B8FD4-76E6-4725-A6DB-8BD22B4488B3}" srcOrd="1" destOrd="5" presId="urn:microsoft.com/office/officeart/2005/8/layout/vList4"/>
    <dgm:cxn modelId="{C0FC7DB3-E87C-45ED-B3D0-55E24EDD2C4E}" type="presOf" srcId="{6E91C0AF-AB0C-4697-B8DE-F37E6638DD27}" destId="{6ABAEE1F-2E60-4C8C-87B5-389D0FDA6B09}" srcOrd="1" destOrd="7" presId="urn:microsoft.com/office/officeart/2005/8/layout/vList4"/>
    <dgm:cxn modelId="{63CFD371-D25D-47D4-9B8B-E022C616D0AE}" srcId="{768B4909-D475-4C9D-A705-C3BC8FC59A3A}" destId="{1E47FE43-2AD5-498D-89A3-0060A63915FF}" srcOrd="1" destOrd="0" parTransId="{4029C38B-F28D-4352-BBB1-06B646668069}" sibTransId="{E66E763F-FEDE-4940-8586-4455FC11309F}"/>
    <dgm:cxn modelId="{7DA14960-4CCA-4777-ACB9-C3902FC03DB3}" srcId="{6614CE8D-E186-4570-973F-2A4A7FE18A97}" destId="{8FA31621-1F88-46F8-B147-A2515BF897FF}" srcOrd="1" destOrd="0" parTransId="{3883CC77-6EBB-4CFA-B284-DFAD3B5FEA15}" sibTransId="{7D414226-4F4D-4EE2-85CB-B428C2042669}"/>
    <dgm:cxn modelId="{379FF93F-CB1D-4C5B-A616-9F3A426ACF49}" srcId="{768B4909-D475-4C9D-A705-C3BC8FC59A3A}" destId="{FAB05AB2-A67C-4993-90C6-CC34A73DAB3E}" srcOrd="0" destOrd="0" parTransId="{067E3879-1B68-4733-985F-52292A99C4F0}" sibTransId="{6C4920B9-DF75-4383-84D5-E36BD8D05C54}"/>
    <dgm:cxn modelId="{786C107B-C688-4A37-97CE-EA0B723E28F0}" type="presOf" srcId="{7F1E2BAD-4AB0-46F3-89C4-FA81CF87B9CC}" destId="{9B56CFE7-8B53-42A5-8A0C-824E0201BF7B}" srcOrd="0" destOrd="2" presId="urn:microsoft.com/office/officeart/2005/8/layout/vList4"/>
    <dgm:cxn modelId="{4BFA1D3B-2107-4925-8C47-EA3CB871CC8B}" type="presOf" srcId="{1E47FE43-2AD5-498D-89A3-0060A63915FF}" destId="{9B56CFE7-8B53-42A5-8A0C-824E0201BF7B}" srcOrd="0" destOrd="0" presId="urn:microsoft.com/office/officeart/2005/8/layout/vList4"/>
    <dgm:cxn modelId="{1AEFEBEA-11B7-4EF0-BBC8-54C004FC1DBD}" srcId="{FAB05AB2-A67C-4993-90C6-CC34A73DAB3E}" destId="{61C1197E-B136-4498-B6D8-72E6972CEE21}" srcOrd="0" destOrd="0" parTransId="{DCEA9E83-1648-42F5-85C3-E13376238398}" sibTransId="{7B854F1F-E019-452A-9542-5EA38C10092D}"/>
    <dgm:cxn modelId="{DF29DFE7-B8B2-4FF5-B4F4-4D4DFD0DBA0F}" type="presOf" srcId="{4B9002C6-0D58-4FD3-B5C8-BA050E51CA4A}" destId="{332C964F-CEE3-4B1A-B89F-56C80DB57BE0}" srcOrd="0" destOrd="6" presId="urn:microsoft.com/office/officeart/2005/8/layout/vList4"/>
    <dgm:cxn modelId="{B2FF4BBC-9649-4F38-945A-49A44C1C9658}" type="presOf" srcId="{47D388A9-D846-4DBD-8868-68AB3B8F06ED}" destId="{9B56CFE7-8B53-42A5-8A0C-824E0201BF7B}" srcOrd="0" destOrd="5" presId="urn:microsoft.com/office/officeart/2005/8/layout/vList4"/>
    <dgm:cxn modelId="{1D68ED59-E2F7-4202-8035-5E1DC091FD34}" type="presOf" srcId="{FAE1B732-736A-4779-9ED7-8770DF500266}" destId="{6ABAEE1F-2E60-4C8C-87B5-389D0FDA6B09}" srcOrd="1" destOrd="3" presId="urn:microsoft.com/office/officeart/2005/8/layout/vList4"/>
    <dgm:cxn modelId="{5CD8129E-371B-4114-B6B9-22AA39586B7C}" type="presOf" srcId="{7F1E2BAD-4AB0-46F3-89C4-FA81CF87B9CC}" destId="{8E3B8FD4-76E6-4725-A6DB-8BD22B4488B3}" srcOrd="1" destOrd="2" presId="urn:microsoft.com/office/officeart/2005/8/layout/vList4"/>
    <dgm:cxn modelId="{539E220A-5D8E-4BEC-9DF7-DC27F730070C}" type="presOf" srcId="{BD9A5156-1C18-4AB0-BD5B-EBCCE9E9FC5C}" destId="{9B56CFE7-8B53-42A5-8A0C-824E0201BF7B}" srcOrd="0" destOrd="3" presId="urn:microsoft.com/office/officeart/2005/8/layout/vList4"/>
    <dgm:cxn modelId="{B1E8FE78-9A51-44B0-9ECD-6381D068E77A}" srcId="{977D236D-5F3C-45CA-A5EB-592C46A904AA}" destId="{7F1E2BAD-4AB0-46F3-89C4-FA81CF87B9CC}" srcOrd="0" destOrd="0" parTransId="{C3297ABE-6213-437F-8C92-6D23898F5356}" sibTransId="{23EA70EB-CFC7-4E4A-888E-866DA721A27A}"/>
    <dgm:cxn modelId="{65C5B001-D2C7-4BAB-934A-A2BF3562C8C2}" type="presOf" srcId="{EC32F00A-7039-4EED-9789-D6FAD3E2F1C8}" destId="{6ABAEE1F-2E60-4C8C-87B5-389D0FDA6B09}" srcOrd="1" destOrd="5" presId="urn:microsoft.com/office/officeart/2005/8/layout/vList4"/>
    <dgm:cxn modelId="{85B954C1-E02B-4A12-B2F4-C1B43764D0DC}" type="presOf" srcId="{977D236D-5F3C-45CA-A5EB-592C46A904AA}" destId="{8E3B8FD4-76E6-4725-A6DB-8BD22B4488B3}" srcOrd="1" destOrd="1" presId="urn:microsoft.com/office/officeart/2005/8/layout/vList4"/>
    <dgm:cxn modelId="{A8D33FDA-E03D-49C8-A831-1C6A8219BC6D}" type="presOf" srcId="{61C1197E-B136-4498-B6D8-72E6972CEE21}" destId="{6ABAEE1F-2E60-4C8C-87B5-389D0FDA6B09}" srcOrd="1" destOrd="1" presId="urn:microsoft.com/office/officeart/2005/8/layout/vList4"/>
    <dgm:cxn modelId="{273752A2-48E5-4E30-8875-8CB6D0787E7F}" type="presOf" srcId="{81CDE840-79E7-4A7F-AD59-6B39951124A8}" destId="{8E3B8FD4-76E6-4725-A6DB-8BD22B4488B3}" srcOrd="1" destOrd="8" presId="urn:microsoft.com/office/officeart/2005/8/layout/vList4"/>
    <dgm:cxn modelId="{A144D4D6-591E-4866-A472-331B7D914FEB}" type="presOf" srcId="{BD9A5156-1C18-4AB0-BD5B-EBCCE9E9FC5C}" destId="{8E3B8FD4-76E6-4725-A6DB-8BD22B4488B3}" srcOrd="1" destOrd="3" presId="urn:microsoft.com/office/officeart/2005/8/layout/vList4"/>
    <dgm:cxn modelId="{B5A49E8D-C164-4067-8555-25D06E016F44}" srcId="{61C1197E-B136-4498-B6D8-72E6972CEE21}" destId="{68424243-BEB8-419B-AE24-8817F2029D0A}" srcOrd="0" destOrd="0" parTransId="{30883520-74BB-41D1-98AD-DA6429EFD27F}" sibTransId="{4319B771-86A1-459A-87F7-DDA2530FB41B}"/>
    <dgm:cxn modelId="{02C30D58-0B5A-4237-8ED4-A67E7D4E1017}" type="presOf" srcId="{768B4909-D475-4C9D-A705-C3BC8FC59A3A}" destId="{126CCDDF-44A1-4B42-B1C7-8E1860172E8C}" srcOrd="0" destOrd="0" presId="urn:microsoft.com/office/officeart/2005/8/layout/vList4"/>
    <dgm:cxn modelId="{D98422C0-681C-41EC-889B-02CAEBDC4C40}" srcId="{977D236D-5F3C-45CA-A5EB-592C46A904AA}" destId="{BD9A5156-1C18-4AB0-BD5B-EBCCE9E9FC5C}" srcOrd="1" destOrd="0" parTransId="{EB470931-B217-429D-9EE2-3307C104BF78}" sibTransId="{7D424B35-BC0A-4CEB-9FA9-BBD8FE730C31}"/>
    <dgm:cxn modelId="{5FD14BA0-F3B7-4E5B-B399-DAD2FE0EE0E6}" srcId="{6614CE8D-E186-4570-973F-2A4A7FE18A97}" destId="{81CDE840-79E7-4A7F-AD59-6B39951124A8}" srcOrd="2" destOrd="0" parTransId="{24D835AC-DA99-4DA0-864C-FA9A840268DE}" sibTransId="{FD2C0C4C-A709-445C-B45C-2E20C8EB3C7F}"/>
    <dgm:cxn modelId="{63856D9A-C806-468A-800B-40EAEFEBD6BF}" type="presOf" srcId="{68424243-BEB8-419B-AE24-8817F2029D0A}" destId="{6ABAEE1F-2E60-4C8C-87B5-389D0FDA6B09}" srcOrd="1" destOrd="2" presId="urn:microsoft.com/office/officeart/2005/8/layout/vList4"/>
    <dgm:cxn modelId="{348EC3B2-8713-4C7F-83AF-1E3589EEAC17}" srcId="{02350288-058B-4935-BDC5-756B4347479B}" destId="{EC32F00A-7039-4EED-9789-D6FAD3E2F1C8}" srcOrd="0" destOrd="0" parTransId="{F3FA67CA-DECE-427D-A6AA-1F0D172EEFE3}" sibTransId="{12F622B0-95E5-4B35-8AEF-F6CE82EED88A}"/>
    <dgm:cxn modelId="{AB5F0513-FA2F-49F1-91FD-2B69A3890FA5}" type="presOf" srcId="{6614CE8D-E186-4570-973F-2A4A7FE18A97}" destId="{8E3B8FD4-76E6-4725-A6DB-8BD22B4488B3}" srcOrd="1" destOrd="4" presId="urn:microsoft.com/office/officeart/2005/8/layout/vList4"/>
    <dgm:cxn modelId="{089DDC4C-C603-4472-AB6F-5C542EBE980B}" type="presOf" srcId="{E2AC0D83-6308-47ED-BC0B-0F39624E5190}" destId="{9B56CFE7-8B53-42A5-8A0C-824E0201BF7B}" srcOrd="0" destOrd="9" presId="urn:microsoft.com/office/officeart/2005/8/layout/vList4"/>
    <dgm:cxn modelId="{79830AF7-D7EA-4965-96A2-B35574800C8A}" srcId="{1E47FE43-2AD5-498D-89A3-0060A63915FF}" destId="{977D236D-5F3C-45CA-A5EB-592C46A904AA}" srcOrd="0" destOrd="0" parTransId="{E5CBD5AC-FD83-439F-BC50-207862F09F66}" sibTransId="{D13A1787-32B8-4CD0-A4F7-6409B29EE649}"/>
    <dgm:cxn modelId="{3A19A7E3-F847-4A8C-A3FE-C5E7F3D799B8}" type="presOf" srcId="{EC32F00A-7039-4EED-9789-D6FAD3E2F1C8}" destId="{332C964F-CEE3-4B1A-B89F-56C80DB57BE0}" srcOrd="0" destOrd="5" presId="urn:microsoft.com/office/officeart/2005/8/layout/vList4"/>
    <dgm:cxn modelId="{A6B87004-C4F8-4841-9209-60A50B415E93}" type="presOf" srcId="{E2AC0D83-6308-47ED-BC0B-0F39624E5190}" destId="{8E3B8FD4-76E6-4725-A6DB-8BD22B4488B3}" srcOrd="1" destOrd="9" presId="urn:microsoft.com/office/officeart/2005/8/layout/vList4"/>
    <dgm:cxn modelId="{9405C7F6-92F0-4359-AEDB-5B8FEA3F1F27}" type="presOf" srcId="{8FA31621-1F88-46F8-B147-A2515BF897FF}" destId="{9B56CFE7-8B53-42A5-8A0C-824E0201BF7B}" srcOrd="0" destOrd="6" presId="urn:microsoft.com/office/officeart/2005/8/layout/vList4"/>
    <dgm:cxn modelId="{68148C1F-A7E2-49AB-A401-45A0CE2DD554}" type="presOf" srcId="{4B9002C6-0D58-4FD3-B5C8-BA050E51CA4A}" destId="{6ABAEE1F-2E60-4C8C-87B5-389D0FDA6B09}" srcOrd="1" destOrd="6" presId="urn:microsoft.com/office/officeart/2005/8/layout/vList4"/>
    <dgm:cxn modelId="{8552E525-1C04-4EDA-A2DE-A7B3BA1D0CB3}" srcId="{6614CE8D-E186-4570-973F-2A4A7FE18A97}" destId="{47D388A9-D846-4DBD-8868-68AB3B8F06ED}" srcOrd="0" destOrd="0" parTransId="{730173DC-9594-4DD9-AA16-0AE5E3CAD80E}" sibTransId="{3D655BCA-A3B5-440C-8C66-EFDED27040AA}"/>
    <dgm:cxn modelId="{22F85926-99C8-4EF7-A650-74C7EA2F760A}" type="presOf" srcId="{02350288-058B-4935-BDC5-756B4347479B}" destId="{332C964F-CEE3-4B1A-B89F-56C80DB57BE0}" srcOrd="0" destOrd="4" presId="urn:microsoft.com/office/officeart/2005/8/layout/vList4"/>
    <dgm:cxn modelId="{AEB42017-8A50-4EA2-8113-790D59172373}" type="presOf" srcId="{1E47FE43-2AD5-498D-89A3-0060A63915FF}" destId="{8E3B8FD4-76E6-4725-A6DB-8BD22B4488B3}" srcOrd="1" destOrd="0" presId="urn:microsoft.com/office/officeart/2005/8/layout/vList4"/>
    <dgm:cxn modelId="{9144119D-50E6-4BD4-920B-6DB5A6510A98}" srcId="{81CDE840-79E7-4A7F-AD59-6B39951124A8}" destId="{E2AC0D83-6308-47ED-BC0B-0F39624E5190}" srcOrd="0" destOrd="0" parTransId="{526F5954-68A0-4B65-BDCC-64FC5EDFD843}" sibTransId="{013D1016-EEF8-41DC-9E37-091C122E1123}"/>
    <dgm:cxn modelId="{EFC321C3-88B4-4D47-B557-4E10B90D4D3E}" type="presOf" srcId="{977D236D-5F3C-45CA-A5EB-592C46A904AA}" destId="{9B56CFE7-8B53-42A5-8A0C-824E0201BF7B}" srcOrd="0" destOrd="1" presId="urn:microsoft.com/office/officeart/2005/8/layout/vList4"/>
    <dgm:cxn modelId="{98C701ED-348A-4764-AF80-C467BF458DCC}" type="presOf" srcId="{8FA31621-1F88-46F8-B147-A2515BF897FF}" destId="{8E3B8FD4-76E6-4725-A6DB-8BD22B4488B3}" srcOrd="1" destOrd="6" presId="urn:microsoft.com/office/officeart/2005/8/layout/vList4"/>
    <dgm:cxn modelId="{A9E62BB3-04BE-48D0-9E1E-6069954920E8}" type="presOf" srcId="{FAB05AB2-A67C-4993-90C6-CC34A73DAB3E}" destId="{6ABAEE1F-2E60-4C8C-87B5-389D0FDA6B09}" srcOrd="1" destOrd="0" presId="urn:microsoft.com/office/officeart/2005/8/layout/vList4"/>
    <dgm:cxn modelId="{1A5BF18F-7FFB-4027-83B6-EEB055A449B8}" type="presOf" srcId="{6614CE8D-E186-4570-973F-2A4A7FE18A97}" destId="{9B56CFE7-8B53-42A5-8A0C-824E0201BF7B}" srcOrd="0" destOrd="4" presId="urn:microsoft.com/office/officeart/2005/8/layout/vList4"/>
    <dgm:cxn modelId="{A8F45200-F739-4487-BE7C-A288FD5E53A4}" srcId="{FAB05AB2-A67C-4993-90C6-CC34A73DAB3E}" destId="{4B9002C6-0D58-4FD3-B5C8-BA050E51CA4A}" srcOrd="2" destOrd="0" parTransId="{D111BD2B-F462-4527-9072-F55CA2480C72}" sibTransId="{86098AE0-5AC3-4DEB-9DE4-D7444E4F0B86}"/>
    <dgm:cxn modelId="{8E4288D6-B0B7-41A3-83FD-206A78C538D9}" type="presOf" srcId="{68424243-BEB8-419B-AE24-8817F2029D0A}" destId="{332C964F-CEE3-4B1A-B89F-56C80DB57BE0}" srcOrd="0" destOrd="2" presId="urn:microsoft.com/office/officeart/2005/8/layout/vList4"/>
    <dgm:cxn modelId="{DC315EB5-43CD-4EDF-8A7F-DF2458CA629E}" type="presOf" srcId="{6E91C0AF-AB0C-4697-B8DE-F37E6638DD27}" destId="{332C964F-CEE3-4B1A-B89F-56C80DB57BE0}" srcOrd="0" destOrd="7" presId="urn:microsoft.com/office/officeart/2005/8/layout/vList4"/>
    <dgm:cxn modelId="{84EDA472-A290-449F-8E08-F15E8C58F753}" srcId="{8FA31621-1F88-46F8-B147-A2515BF897FF}" destId="{70C06351-2061-4A28-8290-1089AE7EF89C}" srcOrd="0" destOrd="0" parTransId="{4920670A-87AC-424A-ADA1-9B63D5E4B029}" sibTransId="{E66CFC8D-0F3D-4D3E-B1E6-6CFB3418D032}"/>
    <dgm:cxn modelId="{D5C51E56-A86B-4EF0-928F-9ACE55734557}" srcId="{4B9002C6-0D58-4FD3-B5C8-BA050E51CA4A}" destId="{6E91C0AF-AB0C-4697-B8DE-F37E6638DD27}" srcOrd="0" destOrd="0" parTransId="{9D105CB2-2324-40E0-9758-84ECAC171B45}" sibTransId="{C5184D85-55FD-480F-8930-F4D9DA08AAEA}"/>
    <dgm:cxn modelId="{8EC63ED2-030A-4388-A001-E8EB86336DBE}" type="presOf" srcId="{70C06351-2061-4A28-8290-1089AE7EF89C}" destId="{8E3B8FD4-76E6-4725-A6DB-8BD22B4488B3}" srcOrd="1" destOrd="7" presId="urn:microsoft.com/office/officeart/2005/8/layout/vList4"/>
    <dgm:cxn modelId="{26411ECF-28DB-4681-B004-6B66AEAFDB96}" srcId="{1E47FE43-2AD5-498D-89A3-0060A63915FF}" destId="{6614CE8D-E186-4570-973F-2A4A7FE18A97}" srcOrd="1" destOrd="0" parTransId="{D70CC8A4-4268-41D6-BC55-CAF740016183}" sibTransId="{F1D21DF8-C53B-4B6F-80A0-1629790D177B}"/>
    <dgm:cxn modelId="{02907AF2-5156-47E4-B1DB-250CDFDDA5BD}" type="presOf" srcId="{FAE1B732-736A-4779-9ED7-8770DF500266}" destId="{332C964F-CEE3-4B1A-B89F-56C80DB57BE0}" srcOrd="0" destOrd="3" presId="urn:microsoft.com/office/officeart/2005/8/layout/vList4"/>
    <dgm:cxn modelId="{4B269794-286B-41E8-9754-FA11B1F14923}" srcId="{61C1197E-B136-4498-B6D8-72E6972CEE21}" destId="{FAE1B732-736A-4779-9ED7-8770DF500266}" srcOrd="1" destOrd="0" parTransId="{0E6DCC5E-F0D6-4BD9-A973-FB68984B4E67}" sibTransId="{0E4E1C0F-D210-4063-91F9-0DBDEB4A88E0}"/>
    <dgm:cxn modelId="{84D115CB-92B5-429C-BBB5-6A35E0566918}" type="presOf" srcId="{61C1197E-B136-4498-B6D8-72E6972CEE21}" destId="{332C964F-CEE3-4B1A-B89F-56C80DB57BE0}" srcOrd="0" destOrd="1" presId="urn:microsoft.com/office/officeart/2005/8/layout/vList4"/>
    <dgm:cxn modelId="{80A51991-4210-466A-B051-7910CB067496}" type="presOf" srcId="{81CDE840-79E7-4A7F-AD59-6B39951124A8}" destId="{9B56CFE7-8B53-42A5-8A0C-824E0201BF7B}" srcOrd="0" destOrd="8" presId="urn:microsoft.com/office/officeart/2005/8/layout/vList4"/>
    <dgm:cxn modelId="{9075137F-6092-4C01-8B37-408079F1BD6A}" type="presParOf" srcId="{126CCDDF-44A1-4B42-B1C7-8E1860172E8C}" destId="{CE5D7915-ABBC-47BD-9AB6-A6851607E21E}" srcOrd="0" destOrd="0" presId="urn:microsoft.com/office/officeart/2005/8/layout/vList4"/>
    <dgm:cxn modelId="{1673EA20-37AB-4885-A6C0-D944F807C69F}" type="presParOf" srcId="{CE5D7915-ABBC-47BD-9AB6-A6851607E21E}" destId="{332C964F-CEE3-4B1A-B89F-56C80DB57BE0}" srcOrd="0" destOrd="0" presId="urn:microsoft.com/office/officeart/2005/8/layout/vList4"/>
    <dgm:cxn modelId="{57AC0CBC-7E86-43AC-A38F-6E989B2545AA}" type="presParOf" srcId="{CE5D7915-ABBC-47BD-9AB6-A6851607E21E}" destId="{72B0A0CB-E63A-4A11-9130-DEA6D38AAA7F}" srcOrd="1" destOrd="0" presId="urn:microsoft.com/office/officeart/2005/8/layout/vList4"/>
    <dgm:cxn modelId="{A1C456C5-7B13-43AC-A04A-63ADFF83ADAC}" type="presParOf" srcId="{CE5D7915-ABBC-47BD-9AB6-A6851607E21E}" destId="{6ABAEE1F-2E60-4C8C-87B5-389D0FDA6B09}" srcOrd="2" destOrd="0" presId="urn:microsoft.com/office/officeart/2005/8/layout/vList4"/>
    <dgm:cxn modelId="{9E519B07-0122-455C-AE15-E8FA3ACC2604}" type="presParOf" srcId="{126CCDDF-44A1-4B42-B1C7-8E1860172E8C}" destId="{67B98758-8E8D-43F3-AC7A-51022E5E6976}" srcOrd="1" destOrd="0" presId="urn:microsoft.com/office/officeart/2005/8/layout/vList4"/>
    <dgm:cxn modelId="{DE5C6092-8702-460B-B8BC-A9919708402F}" type="presParOf" srcId="{126CCDDF-44A1-4B42-B1C7-8E1860172E8C}" destId="{81C76B53-22FA-457D-B086-1E5CBF59489A}" srcOrd="2" destOrd="0" presId="urn:microsoft.com/office/officeart/2005/8/layout/vList4"/>
    <dgm:cxn modelId="{0602AB6B-6E72-43A6-A4EC-28D09A400F91}" type="presParOf" srcId="{81C76B53-22FA-457D-B086-1E5CBF59489A}" destId="{9B56CFE7-8B53-42A5-8A0C-824E0201BF7B}" srcOrd="0" destOrd="0" presId="urn:microsoft.com/office/officeart/2005/8/layout/vList4"/>
    <dgm:cxn modelId="{2661A632-05AC-4E58-B7A1-D7F688488FE2}" type="presParOf" srcId="{81C76B53-22FA-457D-B086-1E5CBF59489A}" destId="{5FB8B8E3-C995-47A8-B56A-132E6BD72CB9}" srcOrd="1" destOrd="0" presId="urn:microsoft.com/office/officeart/2005/8/layout/vList4"/>
    <dgm:cxn modelId="{51831A1E-22B3-4FB8-897A-6FA2A7A978A5}" type="presParOf" srcId="{81C76B53-22FA-457D-B086-1E5CBF59489A}" destId="{8E3B8FD4-76E6-4725-A6DB-8BD22B4488B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C964F-CEE3-4B1A-B89F-56C80DB57BE0}">
      <dsp:nvSpPr>
        <dsp:cNvPr id="0" name=""/>
        <dsp:cNvSpPr/>
      </dsp:nvSpPr>
      <dsp:spPr>
        <a:xfrm>
          <a:off x="0" y="0"/>
          <a:ext cx="8424936" cy="22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 </a:t>
          </a:r>
          <a:r>
            <a:rPr lang="ru-RU" sz="1600" kern="1200" dirty="0" err="1" smtClean="0"/>
            <a:t>овець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dirty="0" smtClean="0"/>
            <a:t>Тяжкість захворювання різна залежить від:</a:t>
          </a:r>
          <a:endParaRPr lang="ru-RU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dirty="0" smtClean="0"/>
            <a:t>Породи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dirty="0" smtClean="0"/>
            <a:t>Штаму вірусу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dirty="0" smtClean="0"/>
            <a:t>Захворюваність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dirty="0" smtClean="0"/>
            <a:t>До 100%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smtClean="0"/>
            <a:t>Смертність</a:t>
          </a:r>
          <a:endParaRPr lang="uk" altLang="en-US" sz="1200" kern="1200" dirty="0" smtClean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dirty="0" smtClean="0"/>
            <a:t>Зазвичай від 0 до 30%</a:t>
          </a:r>
        </a:p>
      </dsp:txBody>
      <dsp:txXfrm>
        <a:off x="1908565" y="0"/>
        <a:ext cx="6516370" cy="2235785"/>
      </dsp:txXfrm>
    </dsp:sp>
    <dsp:sp modelId="{72B0A0CB-E63A-4A11-9130-DEA6D38AAA7F}">
      <dsp:nvSpPr>
        <dsp:cNvPr id="0" name=""/>
        <dsp:cNvSpPr/>
      </dsp:nvSpPr>
      <dsp:spPr>
        <a:xfrm>
          <a:off x="223578" y="223578"/>
          <a:ext cx="1684987" cy="17886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CFE7-8B53-42A5-8A0C-824E0201BF7B}">
      <dsp:nvSpPr>
        <dsp:cNvPr id="0" name=""/>
        <dsp:cNvSpPr/>
      </dsp:nvSpPr>
      <dsp:spPr>
        <a:xfrm>
          <a:off x="0" y="2459363"/>
          <a:ext cx="8424936" cy="22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Інші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види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тварин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dirty="0" smtClean="0"/>
            <a:t>Велика рогата худоба, кози</a:t>
          </a:r>
          <a:endParaRPr lang="ru-RU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dirty="0" smtClean="0"/>
            <a:t>Захворюваність: до 100 %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dirty="0" smtClean="0"/>
            <a:t>Смерть буває рідко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dirty="0" smtClean="0"/>
            <a:t>Олень, антилопа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dirty="0" smtClean="0"/>
            <a:t>Важка інфекція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dirty="0" smtClean="0"/>
            <a:t>Захворюваність</a:t>
          </a: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dirty="0" smtClean="0"/>
            <a:t>до 100%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smtClean="0"/>
            <a:t>Смертність</a:t>
          </a:r>
          <a:endParaRPr lang="uk" altLang="en-US" sz="1200" kern="1200" dirty="0" smtClean="0"/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" altLang="en-US" sz="1200" kern="1200" dirty="0" smtClean="0"/>
            <a:t>від 80 до 90%</a:t>
          </a:r>
          <a:endParaRPr lang="en-US" sz="1200" kern="1200" dirty="0"/>
        </a:p>
      </dsp:txBody>
      <dsp:txXfrm>
        <a:off x="1908565" y="2459363"/>
        <a:ext cx="6516370" cy="2235785"/>
      </dsp:txXfrm>
    </dsp:sp>
    <dsp:sp modelId="{5FB8B8E3-C995-47A8-B56A-132E6BD72CB9}">
      <dsp:nvSpPr>
        <dsp:cNvPr id="0" name=""/>
        <dsp:cNvSpPr/>
      </dsp:nvSpPr>
      <dsp:spPr>
        <a:xfrm>
          <a:off x="223578" y="2682942"/>
          <a:ext cx="1684987" cy="17886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7000" r="-10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4488"/>
          </a:xfrm>
          <a:prstGeom prst="rect">
            <a:avLst/>
          </a:prstGeom>
        </p:spPr>
        <p:txBody>
          <a:bodyPr vert="horz" lIns="94193" tIns="47097" rIns="94193" bIns="47097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75313" y="0"/>
            <a:ext cx="4343400" cy="344488"/>
          </a:xfrm>
          <a:prstGeom prst="rect">
            <a:avLst/>
          </a:prstGeom>
        </p:spPr>
        <p:txBody>
          <a:bodyPr vert="horz" lIns="94193" tIns="47097" rIns="94193" bIns="47097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59DFA07-EFC7-417E-AC26-FFE3D749082A}" type="datetimeFigureOut">
              <a:rPr lang="es-ES"/>
              <a:pPr>
                <a:defRPr/>
              </a:pPr>
              <a:t>06/04/2025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343400" cy="344487"/>
          </a:xfrm>
          <a:prstGeom prst="rect">
            <a:avLst/>
          </a:prstGeom>
        </p:spPr>
        <p:txBody>
          <a:bodyPr vert="horz" lIns="94193" tIns="47097" rIns="94193" bIns="47097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75313" y="6542088"/>
            <a:ext cx="4343400" cy="344487"/>
          </a:xfrm>
          <a:prstGeom prst="rect">
            <a:avLst/>
          </a:prstGeom>
        </p:spPr>
        <p:txBody>
          <a:bodyPr vert="horz" wrap="square" lIns="94193" tIns="47097" rIns="94193" bIns="470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E3F0CB-BC63-44F5-BC5D-E346F8339ACA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9685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35BF7-C61E-4784-8C23-DF095E5048E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271838"/>
            <a:ext cx="8016875" cy="310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131C1-8BFC-449B-B3DC-E3AB9CD9A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2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981D09-5182-40CB-8B2D-BE8290D688A1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" altLang="en-US" smtClean="0">
                <a:latin typeface="Arial" panose="020B0604020202020204" pitchFamily="34" charset="0"/>
              </a:rPr>
              <a:t>Інкубаційний період катаральної хвороби становить від 5 до 10 днів. Переважна більшість інфекцій катарального язика клінічно не проявляються. У певного відсотка інфікованих овець і іноді інших жуйних тварин може виникнути більш важке захворювання. Язик іноді ціанотичний («синій язик») (середнє фото, www.fao.org), набряклий і виступає з рота (верхнє фото, www.usda.org). У роті часто виявляються ерозії та виразки; ці ураження можуть стати великими, а слизові оболонки можуть стати некротичними. Вагітні вівцематки можуть абортувати свій плід або народжувати «підставних» ягнят.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uk" altLang="en-US" smtClean="0">
                <a:latin typeface="Arial" panose="020B0604020202020204" pitchFamily="34" charset="0"/>
              </a:rPr>
              <a:t>[Фото: вівця, рот. Велика частина зубної подушечки стерта; залишилася бліда слизова некротична. Інститут патології збройних сил / CFSPH]</a:t>
            </a:r>
          </a:p>
        </p:txBody>
      </p:sp>
    </p:spTree>
    <p:extLst>
      <p:ext uri="{BB962C8B-B14F-4D97-AF65-F5344CB8AC3E}">
        <p14:creationId xmlns:p14="http://schemas.microsoft.com/office/powerpoint/2010/main" val="153039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531B56-DC3C-4294-9E60-D0F6BB49711C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" altLang="en-US" smtClean="0">
                <a:latin typeface="Arial" panose="020B0604020202020204" pitchFamily="34" charset="0"/>
              </a:rPr>
              <a:t>У овець вінцеві смуги на копитах часто запалені, а копита болючі. Кульгавість є звичайним явищем, і тварини можуть відшарувати копита, якщо їх підганяти.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uk" altLang="en-US" smtClean="0">
                <a:latin typeface="Arial" panose="020B0604020202020204" pitchFamily="34" charset="0"/>
              </a:rPr>
              <a:t>[Фото: (ліворуч) вівця, нога. У стінці копита множинні петехії, виражена гіперемія вінцевої стрічки. Джерело: Інститут патології збройних сил / CFSPH; (Справоруч) Кульгава вівця підняла свою болючу передню ногу. Джерело: USAHA Foreign Animal Disease “The Gray Book” на www.usaha.org/Portals/6/Publications/FAD.pdf]</a:t>
            </a:r>
          </a:p>
        </p:txBody>
      </p:sp>
    </p:spTree>
    <p:extLst>
      <p:ext uri="{BB962C8B-B14F-4D97-AF65-F5344CB8AC3E}">
        <p14:creationId xmlns:p14="http://schemas.microsoft.com/office/powerpoint/2010/main" val="50672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FDD215-3707-4920-9881-D658EE1653C5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" altLang="en-US" smtClean="0">
                <a:latin typeface="Arial" panose="020B0604020202020204" pitchFamily="34" charset="0"/>
              </a:rPr>
              <a:t>Велика рогата худоба може стати вірусемією через 4 дні після зараження, але рідко розвиваються симптоми; часто єдиними ознаками захворювання є зміни в кількості лейкоцитів і коливання ректальної температури. Рідко велика рогата худоба має легку гіперемію, везикули або виразки в ротовій порожнині, ерозії та кірки навколо носа (верхнє фото), гіперемію навколо коронарної смуги або ураження навколо сосків у лактуючих корів (нижнє фото). Тимчасова стерильність може спостерігатися у биків, а інфіковані корови можуть народжувати «підставних» телят з гідраненцефалією або церебральними кістами. У великої рогатої худоби, яка має клінічно виражене захворювання, через кілька тижнів після зараження можуть розвинутися серйозні розриви копит; такі розриви зазвичай супроводжуються натоптишами. У вилорогої антилопи та білохвостого оленя найчастішими симптомами є крововиливи та раптова смерть. Інфекції у кіз зазвичай субклінічні і нагадують захворювання великої рогатої худоби.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uk" altLang="en-US" smtClean="0">
                <a:latin typeface="Arial" panose="020B0604020202020204" pitchFamily="34" charset="0"/>
              </a:rPr>
              <a:t>[Фотографії: (Вгорі) Вівці. Є двобічний носовий ексудат, ерозія плоскої оболонки носа, рясне слиновиділення. Джерело: Plum Island Animal Disease Center/CFSPH; (Внизу) Бичачий, молочна залоза. Спостерігається велике злиття виразок на шкірі соска. Джерело: Plum Island Animal Disease Center/CFSPH]</a:t>
            </a:r>
          </a:p>
        </p:txBody>
      </p:sp>
    </p:spTree>
    <p:extLst>
      <p:ext uri="{BB962C8B-B14F-4D97-AF65-F5344CB8AC3E}">
        <p14:creationId xmlns:p14="http://schemas.microsoft.com/office/powerpoint/2010/main" val="77098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E9E811-71E5-4B4E-AF82-38B1E1F1681D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" altLang="en-US" smtClean="0">
                <a:latin typeface="Arial" panose="020B0604020202020204" pitchFamily="34" charset="0"/>
              </a:rPr>
              <a:t>У овець обличчя і вуха часто набряклі, а на ніздрях можна помітити сухий кірковий ексудат. Вінцеві смуги копит часто гіперемовані; можуть бути петехіальні або екхімотичні крововиливи, які поширюються вниз по рогу. У ротовій порожнині часто спостерігаються петехії, виразки та ерозії, особливо на язиці та зубних подушечках, а слизові оболонки порожнини рота можуть бути некротичними або ціанотичними. У деяких випадках у внутрішніх органах виявляють гіперемію, крововиливи, набряки. Крововилив в основі легеневої артерії особливо характерний для катаральної хвороби. У новонароджених ягнят може бути гідраненцефалія або дисплазія мозочка.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uk" altLang="en-US" smtClean="0">
                <a:latin typeface="Arial" panose="020B0604020202020204" pitchFamily="34" charset="0"/>
              </a:rPr>
              <a:t>У великої рогатої худоби, інфікованої БТВ, шкіра часто набрякла та виразкована або вкрита сухими товстими складками. У ротовій порожнині можуть бути виявлені везикули, виразки, некротичні уламки; ці ерозії найчастіше зустрічаються на слизовій оболонці щік і зубних подушечок. Зовнішні носові отвори можуть містити ерозії та кірковий ексудат. На коронарній смузі часто спостерігається гіперемія. Уражені плоди можуть мати гідраненцефалію або церебральні кісти. В оленів найбільш вираженими ураженнями є поширені петехіальні або екхімотичні крововиливи. Більш хронічно інфіковані олені можуть мати виразки та некротичні уламки в ротовій порожнині, а також ураження на копитах, включаючи серйозні тріщини або лущення.</a:t>
            </a:r>
          </a:p>
        </p:txBody>
      </p:sp>
    </p:spTree>
    <p:extLst>
      <p:ext uri="{BB962C8B-B14F-4D97-AF65-F5344CB8AC3E}">
        <p14:creationId xmlns:p14="http://schemas.microsoft.com/office/powerpoint/2010/main" val="184372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1B0B73-85BB-43CD-A930-E431041FCF38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" altLang="en-US" smtClean="0">
                <a:latin typeface="Arial" panose="020B0604020202020204" pitchFamily="34" charset="0"/>
              </a:rPr>
              <a:t>Диференційний діагноз включає ящур, везикулярний стоматит, чумку дрібних жуйних, злоякісну простудну лихоманку, вірусну діарею великої рогатої худоби, контагіозний пустульозний дерматит (контагіозна ектіма), інфекційний ринотрахеїт великої рогатої худоби, інфекцію парагрипу-3, віспу овець, кострицю, актинобацильоз, інвазію </a:t>
            </a:r>
            <a:r>
              <a:rPr lang="uk" altLang="en-US" i="1" smtClean="0">
                <a:latin typeface="Arial" panose="020B0604020202020204" pitchFamily="34" charset="0"/>
              </a:rPr>
              <a:t>Oestrus ovis </a:t>
            </a:r>
            <a:r>
              <a:rPr lang="uk" altLang="en-US" smtClean="0">
                <a:latin typeface="Arial" panose="020B0604020202020204" pitchFamily="34" charset="0"/>
              </a:rPr>
              <a:t>та рослин. фотосенсибілізація. У великої рогатої худоби та оленів епізоотична геморагічна хвороба також може мати подібні симптоми.</a:t>
            </a:r>
          </a:p>
        </p:txBody>
      </p:sp>
    </p:spTree>
    <p:extLst>
      <p:ext uri="{BB962C8B-B14F-4D97-AF65-F5344CB8AC3E}">
        <p14:creationId xmlns:p14="http://schemas.microsoft.com/office/powerpoint/2010/main" val="4190599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272380-EC1D-44B1-93BA-B4BE1F432B40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" altLang="en-US" smtClean="0">
                <a:latin typeface="Arial" panose="020B0604020202020204" pitchFamily="34" charset="0"/>
              </a:rPr>
              <a:t>Запідозрити хворобу катарального язика слід, коли типові клінічні ознаки спостерігаються в сезони активності комах. Нещодавня історія виснаження та гниття лап у стаді підтверджує діагноз. Діагностувати хворобу катарального язика можна шляхом виділення вірусу в клітинних культурах або ембріонах курячих яєць. Його також можна виділити шляхом щеплення вівцям, а іноді і мишам-сисунам або хом’якам. Ідентичність вірусу підтверджується за допомогою ELISA, імунофлюоресценції (IFA), імунопероксидази, віруснейтралізації (VN) або полімеразної ланцюгової реакції (ПЛР). Ці методи дозволяють швидко поставити діагноз і визначити серогрупу та серотип вірусу. Також використовуються серологічні тести та тести зв’язування комплементу, а нещодавно був розроблений метод дослідження білків і генів вірусу катаральної хвороби, який допомагає відрізнити BTV від споріднених вірусів, що викликають епізоотичну геморагічну хворобу (ЕГХ).</a:t>
            </a:r>
          </a:p>
        </p:txBody>
      </p:sp>
    </p:spTree>
    <p:extLst>
      <p:ext uri="{BB962C8B-B14F-4D97-AF65-F5344CB8AC3E}">
        <p14:creationId xmlns:p14="http://schemas.microsoft.com/office/powerpoint/2010/main" val="397184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B34FD6-10D5-45C2-B884-6BBC0C68D129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" altLang="en-US" smtClean="0">
                <a:latin typeface="Arial" panose="020B0604020202020204" pitchFamily="34" charset="0"/>
              </a:rPr>
              <a:t>Немає спеціального лікування гострих випадків катарального язика. Підтримуюча терапія включає захист від стихії (наприклад, вітру чи сонця), утримання тварин у теплі та сухості, а також дачу рідини та розчинів електролітів, якщо це необхідно. Антибіотики також можуть бути призначені для запобігання вторинним інфекціям. Лікування може включати контроль переносників, щоб зменшити передачу вірусу неінфікованим тваринам.</a:t>
            </a:r>
          </a:p>
        </p:txBody>
      </p:sp>
    </p:spTree>
    <p:extLst>
      <p:ext uri="{BB962C8B-B14F-4D97-AF65-F5344CB8AC3E}">
        <p14:creationId xmlns:p14="http://schemas.microsoft.com/office/powerpoint/2010/main" val="110675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C07B3-0DD2-44D5-9098-6DF295E67F50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5C7A7-F45C-47D7-949E-E7D3B0969258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95AB-CCCB-4E77-AFA2-97E05D3953D4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69792-4BEA-418A-943A-A8CAEA5053E0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C6715-95D3-4944-A507-5006B697E3D5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BD596-0455-4EF5-BEE4-5D68AE995C9B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C07B3-0DD2-44D5-9098-6DF295E67F50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5C7A7-F45C-47D7-949E-E7D3B0969258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38770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74C9-D5CC-465E-B42F-41FF94B75981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43003-18B4-46B3-BFDC-3038CB05BAB8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19256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29AA-BC79-4105-8682-F72EDF5FA4C1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187B4-C33C-4114-8FEE-A484E36656F0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524729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43994-58E4-42EE-91C3-8D5327E1DF12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F3CA-3866-4A2A-9DB7-7A80D1229073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23069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266F-EC0B-4009-A7D4-7191F6ECC499}" type="datetime1">
              <a:rPr lang="en-US" smtClean="0"/>
              <a:t>4/6/2025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C5D4A-7A19-40FD-9B9C-98849C6EE934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27301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5637-F63B-450A-BE3E-ACC121C9B341}" type="datetime1">
              <a:rPr lang="en-US" smtClean="0"/>
              <a:t>4/6/2025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AB533-4C01-4F5C-9250-574CDB905854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892319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C5B0-0A27-4064-BE1C-E837A7915B0D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0A08A-EA00-4278-B695-FFA7A8F6154D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20796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D992-76C7-430C-B686-E9C38BA48C65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850D5-983D-4FB0-96DE-68B40B7CF123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9777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43003-18B4-46B3-BFDC-3038CB05BAB8}" type="slidenum">
              <a:rPr lang="en-US" altLang="es-ES"/>
              <a:pPr/>
              <a:t>‹#›</a:t>
            </a:fld>
            <a:endParaRPr lang="en-US" altLang="es-E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07BCAF-93D9-3706-5F8E-4E68B7FCF1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5" y="6126163"/>
            <a:ext cx="2072820" cy="658425"/>
          </a:xfrm>
          <a:prstGeom prst="rect">
            <a:avLst/>
          </a:prstGeom>
        </p:spPr>
      </p:pic>
      <p:pic>
        <p:nvPicPr>
          <p:cNvPr id="13" name="Содержимое 4" descr="blue_arrow-01.png">
            <a:extLst>
              <a:ext uri="{FF2B5EF4-FFF2-40B4-BE49-F238E27FC236}">
                <a16:creationId xmlns:a16="http://schemas.microsoft.com/office/drawing/2014/main" id="{D34E4665-8080-1F4B-DE85-D147E6207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 rot="10800000">
            <a:off x="8039814" y="5784849"/>
            <a:ext cx="1104186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F27B40-ABFF-16EF-BBBE-9D611780FA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1118" y="375138"/>
            <a:ext cx="713294" cy="4816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3C929F-79FC-B318-53D4-DA2189B3C8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1822" y="383445"/>
            <a:ext cx="713294" cy="4816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B675-EF04-41BF-B509-0F97DF00830A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BA84C-07BD-4383-9DA1-52156A164075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9389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95AB-CCCB-4E77-AFA2-97E05D3953D4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69792-4BEA-418A-943A-A8CAEA5053E0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4872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C6715-95D3-4944-A507-5006B697E3D5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BD596-0455-4EF5-BEE4-5D68AE995C9B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8441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29AA-BC79-4105-8682-F72EDF5FA4C1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187B4-C33C-4114-8FEE-A484E36656F0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43994-58E4-42EE-91C3-8D5327E1DF12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F3CA-3866-4A2A-9DB7-7A80D1229073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266F-EC0B-4009-A7D4-7191F6ECC499}" type="datetime1">
              <a:rPr lang="en-US" smtClean="0"/>
              <a:t>4/6/2025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C5D4A-7A19-40FD-9B9C-98849C6EE934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5637-F63B-450A-BE3E-ACC121C9B341}" type="datetime1">
              <a:rPr lang="en-US" smtClean="0"/>
              <a:t>4/6/2025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AB533-4C01-4F5C-9250-574CDB905854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C5B0-0A27-4064-BE1C-E837A7915B0D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0A08A-EA00-4278-B695-FFA7A8F6154D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D992-76C7-430C-B686-E9C38BA48C65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850D5-983D-4FB0-96DE-68B40B7CF123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B675-EF04-41BF-B509-0F97DF00830A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BA84C-07BD-4383-9DA1-52156A164075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3D158D-370B-42DE-A982-5473BFE22CF6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4296574-0493-4597-8EE8-962C4494C97C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3D158D-370B-42DE-A982-5473BFE22CF6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4296574-0493-4597-8EE8-962C4494C97C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5423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3.bin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12" Type="http://schemas.openxmlformats.org/officeDocument/2006/relationships/image" Target="../media/image14.emf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9.emf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3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43578"/>
          </a:xfrm>
          <a:solidFill>
            <a:srgbClr val="003399"/>
          </a:solidFill>
        </p:spPr>
        <p:txBody>
          <a:bodyPr/>
          <a:lstStyle/>
          <a:p>
            <a:pPr eaLnBrk="1" hangingPunct="1"/>
            <a:endParaRPr lang="en-US" altLang="en-US" dirty="0">
              <a:solidFill>
                <a:srgbClr val="0B53A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algn="r" eaLnBrk="1" hangingPunct="1">
              <a:buFont typeface="Arial" charset="0"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algn="r" eaLnBrk="1" hangingPunct="1">
              <a:buFont typeface="Arial" charset="0"/>
              <a:buNone/>
            </a:pPr>
            <a:endParaRPr lang="uk-UA" alt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r" eaLnBrk="1" hangingPunct="1">
              <a:buFont typeface="Arial" charset="0"/>
              <a:buNone/>
            </a:pPr>
            <a:endParaRPr lang="en-US" alt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6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1" y="6060842"/>
            <a:ext cx="709587" cy="47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034086"/>
            <a:ext cx="1978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929330"/>
            <a:ext cx="226708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yellow_arrow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264591"/>
            <a:ext cx="1244100" cy="1164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1859340"/>
            <a:ext cx="7960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Клінічні ознаки при ящурі та </a:t>
            </a:r>
            <a:r>
              <a:rPr lang="uk-UA" sz="32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блутангу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кутник 9">
            <a:extLst>
              <a:ext uri="{FF2B5EF4-FFF2-40B4-BE49-F238E27FC236}">
                <a16:creationId xmlns:a16="http://schemas.microsoft.com/office/drawing/2014/main" id="{1E58BC98-1AA5-4785-92D6-A17DB890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687" y="4120791"/>
            <a:ext cx="44248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hr-HR" altLang="uk-UA" sz="1600" i="1" dirty="0" smtClean="0">
                <a:solidFill>
                  <a:schemeClr val="bg1"/>
                </a:solidFill>
              </a:rPr>
              <a:t>Marian </a:t>
            </a:r>
            <a:r>
              <a:rPr lang="hr-HR" altLang="uk-UA" sz="1600" i="1" dirty="0">
                <a:solidFill>
                  <a:schemeClr val="bg1"/>
                </a:solidFill>
              </a:rPr>
              <a:t>Trotskyi </a:t>
            </a:r>
            <a:r>
              <a:rPr lang="uk-UA" altLang="uk-UA" sz="1600" i="1" dirty="0">
                <a:solidFill>
                  <a:schemeClr val="bg1"/>
                </a:solidFill>
              </a:rPr>
              <a:t>- </a:t>
            </a:r>
            <a:r>
              <a:rPr lang="hr-HR" altLang="uk-UA" sz="1600" i="1" dirty="0">
                <a:solidFill>
                  <a:schemeClr val="bg1"/>
                </a:solidFill>
              </a:rPr>
              <a:t>Epidemiology Data </a:t>
            </a:r>
            <a:r>
              <a:rPr lang="hr-HR" altLang="uk-UA" sz="1600" i="1" dirty="0" smtClean="0">
                <a:solidFill>
                  <a:schemeClr val="bg1"/>
                </a:solidFill>
              </a:rPr>
              <a:t>Expert</a:t>
            </a:r>
            <a:endParaRPr lang="uk-UA" altLang="uk-UA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056437" cy="577541"/>
          </a:xfrm>
        </p:spPr>
        <p:txBody>
          <a:bodyPr/>
          <a:lstStyle/>
          <a:p>
            <a:pPr algn="l"/>
            <a:r>
              <a:rPr lang="uk-UA" altLang="en-US" sz="3200" b="1" dirty="0">
                <a:solidFill>
                  <a:srgbClr val="002060"/>
                </a:solidFill>
                <a:cs typeface="Tahoma" panose="020B0604030504040204" pitchFamily="34" charset="0"/>
              </a:rPr>
              <a:t>Період ураження</a:t>
            </a:r>
            <a:endParaRPr lang="ru-RU" altLang="en-US" sz="32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395536" y="1268760"/>
            <a:ext cx="7777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2400" b="1" dirty="0">
                <a:solidFill>
                  <a:srgbClr val="002060"/>
                </a:solidFill>
              </a:rPr>
              <a:t>ДЕНЬ 2 - 3 - </a:t>
            </a:r>
            <a:r>
              <a:rPr lang="uk-UA" altLang="en-US" sz="2400" dirty="0">
                <a:solidFill>
                  <a:srgbClr val="002060"/>
                </a:solidFill>
              </a:rPr>
              <a:t>Свіжорозкриті пухирці, що характеризуються яскраво-червоною відкритою тканиною, чітким краєм навколо ураження та відсутністю відкладення фібрину</a:t>
            </a:r>
          </a:p>
        </p:txBody>
      </p:sp>
      <p:pic>
        <p:nvPicPr>
          <p:cNvPr id="174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3729038"/>
            <a:ext cx="6351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3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056437" cy="618485"/>
          </a:xfrm>
        </p:spPr>
        <p:txBody>
          <a:bodyPr/>
          <a:lstStyle/>
          <a:p>
            <a:pPr algn="l"/>
            <a:r>
              <a:rPr lang="uk-UA" altLang="en-US" sz="3200" b="1" dirty="0">
                <a:solidFill>
                  <a:srgbClr val="002060"/>
                </a:solidFill>
                <a:cs typeface="Tahoma" panose="020B0604030504040204" pitchFamily="34" charset="0"/>
              </a:rPr>
              <a:t>Період ураження</a:t>
            </a:r>
            <a:endParaRPr lang="ru-RU" altLang="en-US" sz="32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18439" name="Прямоугольник 6"/>
          <p:cNvSpPr>
            <a:spLocks noChangeArrowheads="1"/>
          </p:cNvSpPr>
          <p:nvPr/>
        </p:nvSpPr>
        <p:spPr bwMode="auto">
          <a:xfrm>
            <a:off x="339726" y="1131887"/>
            <a:ext cx="7777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ru-RU" altLang="en-US" sz="2400" b="1" dirty="0">
                <a:solidFill>
                  <a:srgbClr val="002060"/>
                </a:solidFill>
              </a:rPr>
              <a:t>ДЕНЬ 4-5 - </a:t>
            </a:r>
            <a:r>
              <a:rPr lang="ru-RU" altLang="en-US" sz="2400" dirty="0">
                <a:solidFill>
                  <a:srgbClr val="002060"/>
                </a:solidFill>
              </a:rPr>
              <a:t>Ураження </a:t>
            </a:r>
            <a:r>
              <a:rPr lang="uk-UA" altLang="en-US" sz="2400" dirty="0">
                <a:solidFill>
                  <a:srgbClr val="002060"/>
                </a:solidFill>
              </a:rPr>
              <a:t>починають втрачати різке розмежування та яскраво-червоний колір. Починає відкладатися фібрин</a:t>
            </a:r>
          </a:p>
        </p:txBody>
      </p:sp>
      <p:pic>
        <p:nvPicPr>
          <p:cNvPr id="184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589213"/>
            <a:ext cx="400367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589213"/>
            <a:ext cx="3582988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6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07359"/>
            <a:ext cx="7056437" cy="639762"/>
          </a:xfrm>
        </p:spPr>
        <p:txBody>
          <a:bodyPr/>
          <a:lstStyle/>
          <a:p>
            <a:pPr algn="l"/>
            <a:r>
              <a:rPr lang="uk-UA" altLang="en-US" sz="3200" b="1" dirty="0">
                <a:solidFill>
                  <a:srgbClr val="002060"/>
                </a:solidFill>
                <a:cs typeface="Tahoma" panose="020B0604030504040204" pitchFamily="34" charset="0"/>
              </a:rPr>
              <a:t>Період ураження</a:t>
            </a:r>
            <a:endParaRPr lang="ru-RU" altLang="en-US" sz="32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395288" y="1303337"/>
            <a:ext cx="7777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ru-RU" altLang="en-US" sz="2400" b="1" dirty="0">
                <a:solidFill>
                  <a:srgbClr val="002060"/>
                </a:solidFill>
              </a:rPr>
              <a:t>ДЕНЬ</a:t>
            </a:r>
            <a:r>
              <a:rPr lang="ru-RU" altLang="en-US" sz="2400" b="1" dirty="0"/>
              <a:t> </a:t>
            </a:r>
            <a:r>
              <a:rPr lang="ru-RU" altLang="en-US" sz="2400" b="1" dirty="0">
                <a:solidFill>
                  <a:srgbClr val="002060"/>
                </a:solidFill>
              </a:rPr>
              <a:t>4-5 - </a:t>
            </a:r>
            <a:r>
              <a:rPr lang="uk-UA" altLang="en-US" sz="2400" dirty="0">
                <a:solidFill>
                  <a:srgbClr val="002060"/>
                </a:solidFill>
              </a:rPr>
              <a:t>Ураження починають втрачати різке розмежування та яскраво-червоний колір. Починає відкладатися фібрин</a:t>
            </a:r>
          </a:p>
        </p:txBody>
      </p:sp>
      <p:pic>
        <p:nvPicPr>
          <p:cNvPr id="194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179763"/>
            <a:ext cx="63531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10075"/>
            <a:ext cx="72009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2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5597" y="0"/>
            <a:ext cx="7056437" cy="698499"/>
          </a:xfrm>
        </p:spPr>
        <p:txBody>
          <a:bodyPr/>
          <a:lstStyle/>
          <a:p>
            <a:pPr algn="l"/>
            <a:r>
              <a:rPr lang="uk-UA" altLang="en-US" sz="3200" b="1" dirty="0">
                <a:solidFill>
                  <a:srgbClr val="002060"/>
                </a:solidFill>
                <a:cs typeface="Tahoma" panose="020B0604030504040204" pitchFamily="34" charset="0"/>
              </a:rPr>
              <a:t>Період ураження</a:t>
            </a:r>
            <a:endParaRPr lang="ru-RU" altLang="en-US" sz="32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395288" y="1419225"/>
            <a:ext cx="7777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2400" b="1" dirty="0">
                <a:solidFill>
                  <a:srgbClr val="002060"/>
                </a:solidFill>
              </a:rPr>
              <a:t>ДЕНЬ 7 - </a:t>
            </a:r>
            <a:r>
              <a:rPr lang="uk-UA" altLang="en-US" sz="2400" dirty="0">
                <a:solidFill>
                  <a:srgbClr val="002060"/>
                </a:solidFill>
              </a:rPr>
              <a:t>Відбулося значне відкладення фібрину, і очевидна регенерація епітелію на периферії ураження</a:t>
            </a:r>
            <a:endParaRPr lang="en-US" altLang="en-US" sz="2400" dirty="0"/>
          </a:p>
        </p:txBody>
      </p:sp>
      <p:pic>
        <p:nvPicPr>
          <p:cNvPr id="204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932238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816225"/>
            <a:ext cx="339566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51520" y="311150"/>
            <a:ext cx="7056437" cy="604837"/>
          </a:xfrm>
        </p:spPr>
        <p:txBody>
          <a:bodyPr/>
          <a:lstStyle/>
          <a:p>
            <a:pPr algn="l"/>
            <a:r>
              <a:rPr lang="uk-UA" altLang="en-US" sz="3200" b="1" dirty="0">
                <a:solidFill>
                  <a:srgbClr val="002060"/>
                </a:solidFill>
                <a:cs typeface="Tahoma" panose="020B0604030504040204" pitchFamily="34" charset="0"/>
              </a:rPr>
              <a:t>Період ураження</a:t>
            </a:r>
            <a:endParaRPr lang="ru-RU" altLang="en-US" sz="32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21511" name="Прямоугольник 6"/>
          <p:cNvSpPr>
            <a:spLocks noChangeArrowheads="1"/>
          </p:cNvSpPr>
          <p:nvPr/>
        </p:nvSpPr>
        <p:spPr bwMode="auto">
          <a:xfrm>
            <a:off x="395288" y="1419225"/>
            <a:ext cx="7777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2400" b="1" dirty="0">
                <a:solidFill>
                  <a:srgbClr val="002060"/>
                </a:solidFill>
              </a:rPr>
              <a:t>ДЕНЬ 7 </a:t>
            </a:r>
            <a:r>
              <a:rPr lang="uk-UA" altLang="en-US" sz="2400" dirty="0">
                <a:solidFill>
                  <a:srgbClr val="002060"/>
                </a:solidFill>
              </a:rPr>
              <a:t>- Відбулося значне відкладення фібрину, і очевидна регенерація епітелію на периферії ураження</a:t>
            </a:r>
          </a:p>
        </p:txBody>
      </p:sp>
      <p:pic>
        <p:nvPicPr>
          <p:cNvPr id="215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625850"/>
            <a:ext cx="71326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0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79512" y="309563"/>
            <a:ext cx="7056437" cy="611187"/>
          </a:xfrm>
        </p:spPr>
        <p:txBody>
          <a:bodyPr/>
          <a:lstStyle/>
          <a:p>
            <a:pPr algn="l"/>
            <a:r>
              <a:rPr lang="uk-UA" altLang="en-US" sz="3200" b="1" dirty="0">
                <a:solidFill>
                  <a:srgbClr val="002060"/>
                </a:solidFill>
                <a:cs typeface="Tahoma" panose="020B0604030504040204" pitchFamily="34" charset="0"/>
              </a:rPr>
              <a:t>Період ураження</a:t>
            </a:r>
            <a:endParaRPr lang="ru-RU" altLang="en-US" sz="32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395288" y="1419225"/>
            <a:ext cx="7777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2400" b="1" dirty="0">
                <a:solidFill>
                  <a:srgbClr val="002060"/>
                </a:solidFill>
              </a:rPr>
              <a:t>ДЕНЬ - 10 </a:t>
            </a:r>
            <a:r>
              <a:rPr lang="uk-UA" altLang="en-US" sz="2400" dirty="0">
                <a:solidFill>
                  <a:srgbClr val="002060"/>
                </a:solidFill>
              </a:rPr>
              <a:t>- Відбулося масштабне утворення рубцевої тканини та загоєння. Деякі відкладення фібрину зазвичай все ще присутні</a:t>
            </a:r>
          </a:p>
        </p:txBody>
      </p:sp>
      <p:pic>
        <p:nvPicPr>
          <p:cNvPr id="225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747963"/>
            <a:ext cx="38512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7963"/>
            <a:ext cx="4068763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7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056437" cy="559558"/>
          </a:xfrm>
        </p:spPr>
        <p:txBody>
          <a:bodyPr/>
          <a:lstStyle/>
          <a:p>
            <a:pPr algn="l"/>
            <a:r>
              <a:rPr lang="uk-UA" altLang="en-US" sz="3200" b="1" dirty="0">
                <a:solidFill>
                  <a:srgbClr val="002060"/>
                </a:solidFill>
                <a:cs typeface="Tahoma" panose="020B0604030504040204" pitchFamily="34" charset="0"/>
              </a:rPr>
              <a:t>Період ураження</a:t>
            </a:r>
            <a:endParaRPr lang="ru-RU" altLang="en-US" sz="32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23559" name="Прямоугольник 6"/>
          <p:cNvSpPr>
            <a:spLocks noChangeArrowheads="1"/>
          </p:cNvSpPr>
          <p:nvPr/>
        </p:nvSpPr>
        <p:spPr bwMode="auto">
          <a:xfrm>
            <a:off x="395288" y="1419225"/>
            <a:ext cx="7777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2400" b="1" dirty="0">
                <a:solidFill>
                  <a:srgbClr val="002060"/>
                </a:solidFill>
              </a:rPr>
              <a:t>ДЕНЬ - 10 - </a:t>
            </a:r>
            <a:r>
              <a:rPr lang="uk-UA" altLang="en-US" sz="2400" dirty="0">
                <a:solidFill>
                  <a:srgbClr val="002060"/>
                </a:solidFill>
              </a:rPr>
              <a:t>Відбулося масштабне утворення рубцевої тканини та загоєння. Деякі відкладення фібрину зазвичай все ще присутні</a:t>
            </a:r>
          </a:p>
        </p:txBody>
      </p:sp>
      <p:pic>
        <p:nvPicPr>
          <p:cNvPr id="235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995613"/>
            <a:ext cx="72294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5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056437" cy="692149"/>
          </a:xfrm>
        </p:spPr>
        <p:txBody>
          <a:bodyPr/>
          <a:lstStyle/>
          <a:p>
            <a:pPr algn="l"/>
            <a:r>
              <a:rPr lang="uk-UA" altLang="en-US" sz="3600" b="1" dirty="0" err="1" smtClean="0">
                <a:solidFill>
                  <a:srgbClr val="002060"/>
                </a:solidFill>
                <a:latin typeface="+mn-lt"/>
                <a:cs typeface="Tahoma" panose="020B0604030504040204" pitchFamily="34" charset="0"/>
              </a:rPr>
              <a:t>Блутанг</a:t>
            </a:r>
            <a:endParaRPr lang="ru-RU" altLang="en-US" sz="3600" b="1" dirty="0">
              <a:solidFill>
                <a:srgbClr val="00206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395288" y="1241805"/>
            <a:ext cx="777716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uk-UA" altLang="en-US" sz="2400" dirty="0" err="1">
                <a:solidFill>
                  <a:schemeClr val="tx2"/>
                </a:solidFill>
              </a:rPr>
              <a:t>Блутанг</a:t>
            </a:r>
            <a:r>
              <a:rPr lang="uk-UA" altLang="en-US" sz="2400" dirty="0">
                <a:solidFill>
                  <a:schemeClr val="tx2"/>
                </a:solidFill>
              </a:rPr>
              <a:t> (</a:t>
            </a:r>
            <a:r>
              <a:rPr lang="en-US" altLang="en-US" sz="2400" dirty="0" err="1">
                <a:solidFill>
                  <a:schemeClr val="tx2"/>
                </a:solidFill>
              </a:rPr>
              <a:t>Febris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catarrhalis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infectiosa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ovium</a:t>
            </a:r>
            <a:r>
              <a:rPr lang="en-US" altLang="en-US" sz="2400" dirty="0">
                <a:solidFill>
                  <a:schemeClr val="tx2"/>
                </a:solidFill>
              </a:rPr>
              <a:t>, BTV) 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uk-UA" altLang="en-US" sz="2400" dirty="0">
                <a:solidFill>
                  <a:schemeClr val="tx2"/>
                </a:solidFill>
              </a:rPr>
              <a:t>це інфекційне трансмісивне вірусне захворювання, до якого є сприйнятливими жуйні тварини. </a:t>
            </a:r>
            <a:r>
              <a:rPr lang="uk-UA" altLang="en-US" sz="2400" dirty="0" smtClean="0">
                <a:solidFill>
                  <a:schemeClr val="tx2"/>
                </a:solidFill>
              </a:rPr>
              <a:t>Вірус </a:t>
            </a:r>
            <a:r>
              <a:rPr lang="uk-UA" altLang="en-US" sz="2400" dirty="0" err="1">
                <a:solidFill>
                  <a:schemeClr val="tx2"/>
                </a:solidFill>
              </a:rPr>
              <a:t>блутангу</a:t>
            </a:r>
            <a:r>
              <a:rPr lang="uk-UA" altLang="en-US" sz="2400" dirty="0">
                <a:solidFill>
                  <a:schemeClr val="tx2"/>
                </a:solidFill>
              </a:rPr>
              <a:t> вражає всіх жуйних, частіше </a:t>
            </a:r>
            <a:r>
              <a:rPr lang="uk-UA" altLang="en-US" sz="2400" dirty="0" err="1">
                <a:solidFill>
                  <a:schemeClr val="tx2"/>
                </a:solidFill>
              </a:rPr>
              <a:t>овець</a:t>
            </a:r>
            <a:r>
              <a:rPr lang="uk-UA" altLang="en-US" sz="2400" dirty="0">
                <a:solidFill>
                  <a:schemeClr val="tx2"/>
                </a:solidFill>
              </a:rPr>
              <a:t> та велику рогату худобу.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endParaRPr lang="uk-UA" altLang="en-US" sz="2400" dirty="0">
              <a:solidFill>
                <a:schemeClr val="tx2"/>
              </a:solidFill>
            </a:endParaRP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uk-UA" altLang="en-US" sz="2400" dirty="0">
                <a:solidFill>
                  <a:schemeClr val="tx2"/>
                </a:solidFill>
              </a:rPr>
              <a:t>Це патогенний вірус </a:t>
            </a:r>
            <a:r>
              <a:rPr lang="en-US" altLang="en-US" sz="2400" dirty="0">
                <a:solidFill>
                  <a:schemeClr val="tx2"/>
                </a:solidFill>
              </a:rPr>
              <a:t>Bluetongue, </a:t>
            </a:r>
            <a:r>
              <a:rPr lang="uk-UA" altLang="en-US" sz="2400" dirty="0">
                <a:solidFill>
                  <a:schemeClr val="tx2"/>
                </a:solidFill>
              </a:rPr>
              <a:t>виду </a:t>
            </a:r>
            <a:r>
              <a:rPr lang="en-US" altLang="en-US" sz="2400" dirty="0" err="1">
                <a:solidFill>
                  <a:schemeClr val="tx2"/>
                </a:solidFill>
              </a:rPr>
              <a:t>Orbivirus</a:t>
            </a:r>
            <a:r>
              <a:rPr lang="en-US" altLang="en-US" sz="2400" dirty="0">
                <a:solidFill>
                  <a:schemeClr val="tx2"/>
                </a:solidFill>
              </a:rPr>
              <a:t>, </a:t>
            </a:r>
            <a:r>
              <a:rPr lang="uk-UA" altLang="en-US" sz="2400" dirty="0">
                <a:solidFill>
                  <a:schemeClr val="tx2"/>
                </a:solidFill>
              </a:rPr>
              <a:t>родини вірусів </a:t>
            </a:r>
            <a:r>
              <a:rPr lang="en-US" altLang="en-US" sz="2400" dirty="0">
                <a:solidFill>
                  <a:schemeClr val="tx2"/>
                </a:solidFill>
              </a:rPr>
              <a:t>Reoviridae. C</a:t>
            </a:r>
            <a:r>
              <a:rPr lang="uk-UA" altLang="en-US" sz="2400" dirty="0" err="1">
                <a:solidFill>
                  <a:schemeClr val="tx2"/>
                </a:solidFill>
              </a:rPr>
              <a:t>еротипи</a:t>
            </a:r>
            <a:r>
              <a:rPr lang="uk-UA" altLang="en-US" sz="2400" dirty="0">
                <a:solidFill>
                  <a:schemeClr val="tx2"/>
                </a:solidFill>
              </a:rPr>
              <a:t> вірусу мають різну вірулентність</a:t>
            </a:r>
            <a:r>
              <a:rPr lang="uk-UA" altLang="en-US" sz="24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ru-RU" altLang="en-US" sz="2400" dirty="0">
                <a:solidFill>
                  <a:schemeClr val="tx2"/>
                </a:solidFill>
              </a:rPr>
              <a:t>24 </a:t>
            </a:r>
            <a:r>
              <a:rPr lang="ru-RU" altLang="en-US" sz="2400" dirty="0" err="1">
                <a:solidFill>
                  <a:schemeClr val="tx2"/>
                </a:solidFill>
              </a:rPr>
              <a:t>серотипи</a:t>
            </a:r>
            <a:r>
              <a:rPr lang="ru-RU" altLang="en-US" sz="2400" dirty="0">
                <a:solidFill>
                  <a:schemeClr val="tx2"/>
                </a:solidFill>
              </a:rPr>
              <a:t> по </a:t>
            </a:r>
            <a:r>
              <a:rPr lang="ru-RU" altLang="en-US" sz="2400" dirty="0" err="1">
                <a:solidFill>
                  <a:schemeClr val="tx2"/>
                </a:solidFill>
              </a:rPr>
              <a:t>всьому</a:t>
            </a:r>
            <a:r>
              <a:rPr lang="ru-RU" altLang="en-US" sz="2400" dirty="0">
                <a:solidFill>
                  <a:schemeClr val="tx2"/>
                </a:solidFill>
              </a:rPr>
              <a:t> </a:t>
            </a:r>
            <a:r>
              <a:rPr lang="ru-RU" altLang="en-US" sz="2400" dirty="0" err="1" smtClean="0">
                <a:solidFill>
                  <a:schemeClr val="tx2"/>
                </a:solidFill>
              </a:rPr>
              <a:t>світу</a:t>
            </a:r>
            <a:endParaRPr lang="ru-RU" altLang="en-US" sz="2400" dirty="0" smtClean="0">
              <a:solidFill>
                <a:schemeClr val="tx2"/>
              </a:solidFill>
            </a:endParaRP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ru-RU" altLang="en-US" sz="2400" dirty="0" err="1">
                <a:solidFill>
                  <a:schemeClr val="tx2"/>
                </a:solidFill>
              </a:rPr>
              <a:t>Вірусне</a:t>
            </a:r>
            <a:r>
              <a:rPr lang="ru-RU" altLang="en-US" sz="2400" dirty="0">
                <a:solidFill>
                  <a:schemeClr val="tx2"/>
                </a:solidFill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</a:rPr>
              <a:t>захворювання</a:t>
            </a:r>
            <a:r>
              <a:rPr lang="ru-RU" altLang="en-US" sz="2400" dirty="0">
                <a:solidFill>
                  <a:schemeClr val="tx2"/>
                </a:solidFill>
              </a:rPr>
              <a:t>, </a:t>
            </a:r>
            <a:r>
              <a:rPr lang="ru-RU" altLang="en-US" sz="2400" dirty="0" err="1">
                <a:solidFill>
                  <a:schemeClr val="tx2"/>
                </a:solidFill>
              </a:rPr>
              <a:t>що</a:t>
            </a:r>
            <a:r>
              <a:rPr lang="ru-RU" altLang="en-US" sz="2400" dirty="0">
                <a:solidFill>
                  <a:schemeClr val="tx2"/>
                </a:solidFill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</a:rPr>
              <a:t>передається</a:t>
            </a:r>
            <a:r>
              <a:rPr lang="ru-RU" altLang="en-US" sz="2400" dirty="0">
                <a:solidFill>
                  <a:schemeClr val="tx2"/>
                </a:solidFill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</a:rPr>
              <a:t>комахами</a:t>
            </a:r>
            <a:endParaRPr lang="ru-RU" altLang="en-US" sz="2400" dirty="0">
              <a:solidFill>
                <a:schemeClr val="tx2"/>
              </a:solidFill>
            </a:endParaRP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endParaRPr lang="ru-RU" altLang="en-US" sz="2400" dirty="0" smtClean="0">
              <a:solidFill>
                <a:schemeClr val="tx2"/>
              </a:solidFill>
            </a:endParaRP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endParaRPr lang="uk-UA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056437" cy="692149"/>
          </a:xfrm>
        </p:spPr>
        <p:txBody>
          <a:bodyPr/>
          <a:lstStyle/>
          <a:p>
            <a:pPr algn="l"/>
            <a:r>
              <a:rPr lang="uk-UA" altLang="en-US" sz="3600" b="1" dirty="0" smtClean="0">
                <a:solidFill>
                  <a:srgbClr val="002060"/>
                </a:solidFill>
                <a:latin typeface="+mn-lt"/>
                <a:cs typeface="Tahoma" panose="020B0604030504040204" pitchFamily="34" charset="0"/>
              </a:rPr>
              <a:t>Захворюваність/смертність</a:t>
            </a:r>
            <a:endParaRPr lang="ru-RU" altLang="en-US" sz="3600" b="1" dirty="0">
              <a:solidFill>
                <a:srgbClr val="002060"/>
              </a:solidFill>
              <a:latin typeface="+mn-lt"/>
              <a:cs typeface="Tahoma" panose="020B060403050404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86585848"/>
              </p:ext>
            </p:extLst>
          </p:nvPr>
        </p:nvGraphicFramePr>
        <p:xfrm>
          <a:off x="251520" y="1397000"/>
          <a:ext cx="842493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1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056437" cy="655093"/>
          </a:xfrm>
        </p:spPr>
        <p:txBody>
          <a:bodyPr/>
          <a:lstStyle/>
          <a:p>
            <a:pPr algn="l"/>
            <a:r>
              <a:rPr lang="uk-UA" altLang="en-US" sz="3600" b="1" dirty="0" smtClean="0">
                <a:solidFill>
                  <a:srgbClr val="002060"/>
                </a:solidFill>
                <a:cs typeface="Tahoma" panose="020B0604030504040204" pitchFamily="34" charset="0"/>
              </a:rPr>
              <a:t>Шляхи зараження</a:t>
            </a:r>
            <a:endParaRPr lang="ru-RU" altLang="en-US" sz="3600" dirty="0">
              <a:solidFill>
                <a:srgbClr val="00206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10247" name="Прямоугольник 6"/>
          <p:cNvSpPr>
            <a:spLocks noChangeArrowheads="1"/>
          </p:cNvSpPr>
          <p:nvPr/>
        </p:nvSpPr>
        <p:spPr bwMode="auto">
          <a:xfrm>
            <a:off x="333545" y="1700808"/>
            <a:ext cx="488652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uk-UA" altLang="en-US" sz="2800" b="1" dirty="0" smtClean="0">
                <a:solidFill>
                  <a:srgbClr val="002060"/>
                </a:solidFill>
              </a:rPr>
              <a:t>Основний шлях – трансмісивна передача через укуси деяких </a:t>
            </a:r>
            <a:r>
              <a:rPr lang="uk-UA" altLang="en-US" sz="2800" b="1" dirty="0">
                <a:solidFill>
                  <a:srgbClr val="002060"/>
                </a:solidFill>
              </a:rPr>
              <a:t>видів комах виду «</a:t>
            </a:r>
            <a:r>
              <a:rPr lang="en-US" altLang="en-US" sz="2800" b="1" dirty="0" err="1">
                <a:solidFill>
                  <a:srgbClr val="002060"/>
                </a:solidFill>
              </a:rPr>
              <a:t>Culicoides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imicola</a:t>
            </a:r>
            <a:r>
              <a:rPr lang="en-US" altLang="en-US" sz="2800" b="1" dirty="0">
                <a:solidFill>
                  <a:srgbClr val="002060"/>
                </a:solidFill>
              </a:rPr>
              <a:t>», </a:t>
            </a:r>
            <a:r>
              <a:rPr lang="uk-UA" altLang="en-US" sz="2800" b="1" dirty="0">
                <a:solidFill>
                  <a:srgbClr val="002060"/>
                </a:solidFill>
              </a:rPr>
              <a:t>або інших видів комах роду «</a:t>
            </a:r>
            <a:r>
              <a:rPr lang="en-US" altLang="en-US" sz="2800" b="1" dirty="0" err="1">
                <a:solidFill>
                  <a:srgbClr val="002060"/>
                </a:solidFill>
              </a:rPr>
              <a:t>Culicoides</a:t>
            </a:r>
            <a:r>
              <a:rPr lang="en-US" altLang="en-US" sz="2800" b="1" dirty="0">
                <a:solidFill>
                  <a:srgbClr val="002060"/>
                </a:solidFill>
              </a:rPr>
              <a:t>», </a:t>
            </a:r>
            <a:r>
              <a:rPr lang="uk-UA" altLang="en-US" sz="2800" b="1" dirty="0">
                <a:solidFill>
                  <a:srgbClr val="002060"/>
                </a:solidFill>
              </a:rPr>
              <a:t>які здатні переносити збудник </a:t>
            </a:r>
            <a:r>
              <a:rPr lang="uk-UA" altLang="en-US" sz="2800" b="1" dirty="0" err="1">
                <a:solidFill>
                  <a:srgbClr val="002060"/>
                </a:solidFill>
              </a:rPr>
              <a:t>блутангу</a:t>
            </a:r>
            <a:r>
              <a:rPr lang="uk-UA" altLang="en-US" sz="2800" b="1" dirty="0">
                <a:solidFill>
                  <a:srgbClr val="002060"/>
                </a:solidFill>
              </a:rPr>
              <a:t>.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2800" b="1" dirty="0" smtClean="0">
                <a:solidFill>
                  <a:srgbClr val="002060"/>
                </a:solidFill>
              </a:rPr>
              <a:t>Внутрішньоутробне зараження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7" descr="C:\Users\gdvorak\Pictures\CFSPH Diseases\Culicoides_www-culicoides-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675062" cy="2230437"/>
          </a:xfrm>
          <a:prstGeom prst="rect">
            <a:avLst/>
          </a:prstGeom>
          <a:noFill/>
          <a:ln w="28575" algn="ctr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056437" cy="692149"/>
          </a:xfrm>
        </p:spPr>
        <p:txBody>
          <a:bodyPr/>
          <a:lstStyle/>
          <a:p>
            <a:pPr algn="l"/>
            <a:r>
              <a:rPr lang="uk-UA" altLang="en-US" sz="3600" b="1" dirty="0" smtClean="0">
                <a:solidFill>
                  <a:srgbClr val="002060"/>
                </a:solidFill>
                <a:latin typeface="+mn-lt"/>
                <a:cs typeface="Tahoma" panose="020B0604030504040204" pitchFamily="34" charset="0"/>
              </a:rPr>
              <a:t>Ящур</a:t>
            </a:r>
            <a:endParaRPr lang="ru-RU" altLang="en-US" sz="3600" b="1" dirty="0">
              <a:solidFill>
                <a:srgbClr val="00206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395288" y="1241805"/>
            <a:ext cx="7777162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uk-UA" altLang="en-US" sz="2800" dirty="0">
                <a:solidFill>
                  <a:srgbClr val="002060"/>
                </a:solidFill>
              </a:rPr>
              <a:t>Одне з найбільш заразних </a:t>
            </a:r>
            <a:r>
              <a:rPr lang="uk-UA" altLang="en-US" sz="2800" b="1" dirty="0">
                <a:solidFill>
                  <a:srgbClr val="002060"/>
                </a:solidFill>
              </a:rPr>
              <a:t>вірусних захворювань</a:t>
            </a:r>
            <a:r>
              <a:rPr lang="uk-UA" altLang="en-US" sz="2800" dirty="0">
                <a:solidFill>
                  <a:srgbClr val="002060"/>
                </a:solidFill>
              </a:rPr>
              <a:t>, яке вражає головним чином велику рогату худобу та свиней, але також може вражати овець, кіз та інших парнокопитних жуйних і диких парнокопитних</a:t>
            </a:r>
            <a:r>
              <a:rPr lang="ru-RU" altLang="en-US" sz="2800" dirty="0"/>
              <a:t>.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uk-UA" altLang="en-US" sz="2800" dirty="0">
                <a:solidFill>
                  <a:srgbClr val="002060"/>
                </a:solidFill>
              </a:rPr>
              <a:t>Родина </a:t>
            </a:r>
            <a:r>
              <a:rPr lang="en-US" altLang="en-US" sz="2800" i="1" dirty="0">
                <a:solidFill>
                  <a:srgbClr val="002060"/>
                </a:solidFill>
              </a:rPr>
              <a:t>Picornaviridae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uk-UA" altLang="en-US" sz="2800" dirty="0">
                <a:solidFill>
                  <a:srgbClr val="002060"/>
                </a:solidFill>
              </a:rPr>
              <a:t>рід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</a:rPr>
              <a:t>Aphthovirus</a:t>
            </a:r>
            <a:endParaRPr lang="en-US" altLang="en-US" sz="2800" i="1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uk-UA" altLang="en-US" sz="2800" b="1" dirty="0">
                <a:solidFill>
                  <a:srgbClr val="002060"/>
                </a:solidFill>
              </a:rPr>
              <a:t>Сім</a:t>
            </a:r>
            <a:r>
              <a:rPr lang="uk-UA" altLang="en-US" sz="2800" dirty="0">
                <a:solidFill>
                  <a:srgbClr val="002060"/>
                </a:solidFill>
              </a:rPr>
              <a:t> </a:t>
            </a:r>
            <a:r>
              <a:rPr lang="uk-UA" altLang="en-US" sz="2800" dirty="0" err="1">
                <a:solidFill>
                  <a:srgbClr val="002060"/>
                </a:solidFill>
              </a:rPr>
              <a:t>імунологічно</a:t>
            </a:r>
            <a:r>
              <a:rPr lang="uk-UA" altLang="en-US" sz="2800" dirty="0">
                <a:solidFill>
                  <a:srgbClr val="002060"/>
                </a:solidFill>
              </a:rPr>
              <a:t> відмінних </a:t>
            </a:r>
            <a:r>
              <a:rPr lang="uk-UA" altLang="en-US" sz="2800" dirty="0" err="1">
                <a:solidFill>
                  <a:srgbClr val="002060"/>
                </a:solidFill>
              </a:rPr>
              <a:t>серотипів</a:t>
            </a:r>
            <a:r>
              <a:rPr lang="uk-UA" altLang="en-US" sz="2800" dirty="0">
                <a:solidFill>
                  <a:srgbClr val="002060"/>
                </a:solidFill>
              </a:rPr>
              <a:t>: </a:t>
            </a:r>
            <a:r>
              <a:rPr lang="en-US" altLang="en-US" sz="2800" dirty="0">
                <a:solidFill>
                  <a:srgbClr val="002060"/>
                </a:solidFill>
              </a:rPr>
              <a:t>A, O, C, SAT1, SAT2, SAT3 </a:t>
            </a:r>
            <a:r>
              <a:rPr lang="uk-UA" altLang="en-US" sz="2800" dirty="0">
                <a:solidFill>
                  <a:srgbClr val="002060"/>
                </a:solidFill>
              </a:rPr>
              <a:t>та </a:t>
            </a:r>
            <a:r>
              <a:rPr lang="en-US" altLang="en-US" sz="2800" dirty="0">
                <a:solidFill>
                  <a:srgbClr val="002060"/>
                </a:solidFill>
              </a:rPr>
              <a:t>Asia1, </a:t>
            </a:r>
            <a:r>
              <a:rPr lang="uk-UA" altLang="en-US" sz="2800" dirty="0">
                <a:solidFill>
                  <a:srgbClr val="002060"/>
                </a:solidFill>
              </a:rPr>
              <a:t>які </a:t>
            </a:r>
            <a:r>
              <a:rPr lang="uk-UA" altLang="en-US" sz="2800" b="1" dirty="0">
                <a:solidFill>
                  <a:srgbClr val="002060"/>
                </a:solidFill>
              </a:rPr>
              <a:t>не надають перехресного імунітету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uk-UA" altLang="en-US" sz="2800" b="1" dirty="0">
                <a:solidFill>
                  <a:srgbClr val="002060"/>
                </a:solidFill>
              </a:rPr>
              <a:t>Низькій рівень смертності </a:t>
            </a:r>
            <a:r>
              <a:rPr lang="uk-UA" altLang="en-US" sz="2800" dirty="0">
                <a:solidFill>
                  <a:srgbClr val="002060"/>
                </a:solidFill>
              </a:rPr>
              <a:t>серед дорослих тварин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uk-U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8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" altLang="en-US" smtClean="0"/>
              <a:t>Клінічні ознаки: Вівці</a:t>
            </a:r>
          </a:p>
        </p:txBody>
      </p:sp>
      <p:sp>
        <p:nvSpPr>
          <p:cNvPr id="72707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uk" altLang="en-US" dirty="0" smtClean="0"/>
              <a:t>Інкубаційний період: 5-10 днів</a:t>
            </a:r>
          </a:p>
          <a:p>
            <a:pPr eaLnBrk="1" hangingPunct="1">
              <a:defRPr/>
            </a:pPr>
            <a:r>
              <a:rPr lang="uk" altLang="en-US" dirty="0" smtClean="0"/>
              <a:t>Найчастіше безсимптомно</a:t>
            </a:r>
          </a:p>
          <a:p>
            <a:pPr eaLnBrk="1" hangingPunct="1">
              <a:defRPr/>
            </a:pPr>
            <a:r>
              <a:rPr lang="uk" altLang="en-US" dirty="0" smtClean="0"/>
              <a:t>Ерозії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uk" altLang="en-US" dirty="0" smtClean="0"/>
              <a:t>та виразки ротової порожнини</a:t>
            </a:r>
          </a:p>
          <a:p>
            <a:pPr eaLnBrk="1" hangingPunct="1">
              <a:defRPr/>
            </a:pPr>
            <a:r>
              <a:rPr lang="uk" altLang="en-US" dirty="0" smtClean="0"/>
              <a:t>язик</a:t>
            </a:r>
          </a:p>
          <a:p>
            <a:pPr lvl="1" eaLnBrk="1" hangingPunct="1">
              <a:defRPr/>
            </a:pPr>
            <a:r>
              <a:rPr lang="uk" altLang="en-US" dirty="0" smtClean="0"/>
              <a:t>Набряклий, виступаючий</a:t>
            </a:r>
          </a:p>
          <a:p>
            <a:pPr lvl="1" eaLnBrk="1" hangingPunct="1">
              <a:defRPr/>
            </a:pPr>
            <a:r>
              <a:rPr lang="uk" altLang="en-US" dirty="0" smtClean="0"/>
              <a:t>Ціанотичний = «синій язик»</a:t>
            </a:r>
          </a:p>
          <a:p>
            <a:pPr eaLnBrk="1" hangingPunct="1">
              <a:defRPr/>
            </a:pPr>
            <a:r>
              <a:rPr lang="uk" altLang="en-US" dirty="0" smtClean="0"/>
              <a:t>Репродуктивний збій</a:t>
            </a:r>
          </a:p>
        </p:txBody>
      </p:sp>
      <p:sp>
        <p:nvSpPr>
          <p:cNvPr id="7270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продовольчої безпеки та громадського здоров'я, Університет штату Айова, 2011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57" y="1202748"/>
            <a:ext cx="3311525" cy="2230922"/>
          </a:xfrm>
          <a:prstGeom prst="rect">
            <a:avLst/>
          </a:prstGeom>
        </p:spPr>
      </p:pic>
      <p:sp>
        <p:nvSpPr>
          <p:cNvPr id="7" name="Freeform 2"/>
          <p:cNvSpPr/>
          <p:nvPr/>
        </p:nvSpPr>
        <p:spPr>
          <a:xfrm>
            <a:off x="5387056" y="3526858"/>
            <a:ext cx="3299743" cy="2736304"/>
          </a:xfrm>
          <a:custGeom>
            <a:avLst/>
            <a:gdLst/>
            <a:ahLst/>
            <a:cxnLst/>
            <a:rect l="l" t="t" r="r" b="b"/>
            <a:pathLst>
              <a:path w="7770444" h="7873364">
                <a:moveTo>
                  <a:pt x="0" y="0"/>
                </a:moveTo>
                <a:lnTo>
                  <a:pt x="7770445" y="0"/>
                </a:lnTo>
                <a:lnTo>
                  <a:pt x="7770445" y="7873364"/>
                </a:lnTo>
                <a:lnTo>
                  <a:pt x="0" y="78733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5395" t="-77144" r="-173077" b="-68645"/>
            </a:stretch>
          </a:blipFill>
        </p:spPr>
      </p:sp>
    </p:spTree>
    <p:extLst>
      <p:ext uri="{BB962C8B-B14F-4D97-AF65-F5344CB8AC3E}">
        <p14:creationId xmlns:p14="http://schemas.microsoft.com/office/powerpoint/2010/main" val="530143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" altLang="en-US" smtClean="0"/>
              <a:t>Клінічні ознаки: Вівці</a:t>
            </a:r>
          </a:p>
        </p:txBody>
      </p:sp>
      <p:sp>
        <p:nvSpPr>
          <p:cNvPr id="73731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uk" altLang="en-US" sz="3200" smtClean="0"/>
              <a:t>короніт</a:t>
            </a:r>
          </a:p>
          <a:p>
            <a:pPr lvl="1" eaLnBrk="1" hangingPunct="1"/>
            <a:r>
              <a:rPr lang="uk" altLang="en-US" sz="2800" smtClean="0"/>
              <a:t>Запалення вінцевої смуги</a:t>
            </a:r>
          </a:p>
        </p:txBody>
      </p:sp>
      <p:sp>
        <p:nvSpPr>
          <p:cNvPr id="73732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uk" altLang="en-US" sz="3200" smtClean="0"/>
              <a:t>Кульгавість</a:t>
            </a:r>
          </a:p>
          <a:p>
            <a:pPr lvl="1" eaLnBrk="1" hangingPunct="1"/>
            <a:r>
              <a:rPr lang="uk" altLang="en-US" sz="2800" smtClean="0"/>
              <a:t>Болючі копита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Центр продовольчої безпеки та громадського здоров'я, Університет штату Айова, 2011</a:t>
            </a:r>
          </a:p>
        </p:txBody>
      </p:sp>
      <p:pic>
        <p:nvPicPr>
          <p:cNvPr id="73734" name="Picture 7" descr="bluetongue lame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81375"/>
            <a:ext cx="3417888" cy="2835275"/>
          </a:xfrm>
          <a:prstGeom prst="rect">
            <a:avLst/>
          </a:prstGeom>
          <a:noFill/>
          <a:ln w="28575" algn="ctr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9" descr="http://www.cfsph.iastate.edu/DiseaseInfo/ImageDB/BT/BT_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381375"/>
            <a:ext cx="3536950" cy="2835275"/>
          </a:xfrm>
          <a:prstGeom prst="rect">
            <a:avLst/>
          </a:prstGeom>
          <a:noFill/>
          <a:ln w="28575" algn="ctr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63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" altLang="en-US" smtClean="0"/>
              <a:t>Клінічні ознаки</a:t>
            </a:r>
          </a:p>
        </p:txBody>
      </p:sp>
      <p:sp>
        <p:nvSpPr>
          <p:cNvPr id="74755" name="Rectangle 8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4788024" cy="4525963"/>
          </a:xfrm>
        </p:spPr>
        <p:txBody>
          <a:bodyPr/>
          <a:lstStyle/>
          <a:p>
            <a:pPr eaLnBrk="1" hangingPunct="1"/>
            <a:r>
              <a:rPr lang="uk" altLang="en-US" dirty="0" smtClean="0"/>
              <a:t>Велика рогата худоба і кози</a:t>
            </a:r>
          </a:p>
          <a:p>
            <a:pPr lvl="1" eaLnBrk="1" hangingPunct="1"/>
            <a:r>
              <a:rPr lang="uk" altLang="en-US" dirty="0" smtClean="0"/>
              <a:t>Зазвичай субклінічний</a:t>
            </a:r>
          </a:p>
          <a:p>
            <a:pPr lvl="1" eaLnBrk="1" hangingPunct="1"/>
            <a:r>
              <a:rPr lang="uk" altLang="en-US" dirty="0" smtClean="0"/>
              <a:t>Ерозії, кірки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uk" altLang="en-US" dirty="0" smtClean="0"/>
              <a:t>навколо носа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uk" altLang="en-US" dirty="0" smtClean="0"/>
              <a:t>і сосків</a:t>
            </a:r>
          </a:p>
          <a:p>
            <a:pPr lvl="1" eaLnBrk="1" hangingPunct="1"/>
            <a:r>
              <a:rPr lang="uk" altLang="en-US" dirty="0" smtClean="0"/>
              <a:t>короніт</a:t>
            </a:r>
          </a:p>
          <a:p>
            <a:pPr lvl="1" eaLnBrk="1" hangingPunct="1"/>
            <a:r>
              <a:rPr lang="uk" altLang="en-US" dirty="0" smtClean="0"/>
              <a:t>Репродуктивний збій</a:t>
            </a:r>
          </a:p>
          <a:p>
            <a:pPr eaLnBrk="1" hangingPunct="1"/>
            <a:r>
              <a:rPr lang="uk" altLang="en-US" dirty="0" smtClean="0"/>
              <a:t>Антилопа і олень</a:t>
            </a:r>
          </a:p>
          <a:p>
            <a:pPr lvl="1" eaLnBrk="1" hangingPunct="1"/>
            <a:r>
              <a:rPr lang="uk" altLang="en-US" dirty="0" smtClean="0"/>
              <a:t>Крововилив, смерть</a:t>
            </a:r>
          </a:p>
        </p:txBody>
      </p:sp>
      <p:sp>
        <p:nvSpPr>
          <p:cNvPr id="7475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Центр продовольчої безпеки та громадського здоров'я, Університет штату Айова, 2011</a:t>
            </a:r>
          </a:p>
        </p:txBody>
      </p:sp>
      <p:pic>
        <p:nvPicPr>
          <p:cNvPr id="74758" name="Picture 10" descr="http://www.cfsph.iastate.edu/DiseaseInfo/ImageDB/BT/BT_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81413"/>
            <a:ext cx="3081338" cy="2520950"/>
          </a:xfrm>
          <a:prstGeom prst="rect">
            <a:avLst/>
          </a:prstGeom>
          <a:noFill/>
          <a:ln w="28575" algn="ctr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1484784"/>
            <a:ext cx="3086060" cy="21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527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" altLang="en-US" dirty="0" smtClean="0"/>
              <a:t>Патанатомічні зміни</a:t>
            </a:r>
            <a:endParaRPr lang="uk" altLang="en-US" dirty="0" smtClean="0"/>
          </a:p>
        </p:txBody>
      </p:sp>
      <p:sp>
        <p:nvSpPr>
          <p:cNvPr id="75779" name="Rectangle 1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62950" cy="4600575"/>
          </a:xfrm>
        </p:spPr>
        <p:txBody>
          <a:bodyPr/>
          <a:lstStyle/>
          <a:p>
            <a:pPr eaLnBrk="1" hangingPunct="1"/>
            <a:r>
              <a:rPr lang="uk" altLang="en-US" dirty="0" smtClean="0"/>
              <a:t>Вівці</a:t>
            </a:r>
            <a:endParaRPr lang="uk" altLang="en-US" dirty="0" smtClean="0"/>
          </a:p>
          <a:p>
            <a:pPr lvl="1" eaLnBrk="1" hangingPunct="1"/>
            <a:r>
              <a:rPr lang="uk" altLang="en-US" sz="2600" dirty="0" smtClean="0"/>
              <a:t>Морда </a:t>
            </a:r>
            <a:r>
              <a:rPr lang="uk" altLang="en-US" sz="2600" dirty="0" smtClean="0"/>
              <a:t>і вуха набряклі</a:t>
            </a:r>
          </a:p>
          <a:p>
            <a:pPr lvl="1" eaLnBrk="1" hangingPunct="1"/>
            <a:r>
              <a:rPr lang="uk" altLang="en-US" sz="2600" dirty="0" smtClean="0"/>
              <a:t>Сухий, кірковий ексудат на ніздрях</a:t>
            </a:r>
          </a:p>
          <a:p>
            <a:pPr lvl="1" eaLnBrk="1" hangingPunct="1"/>
            <a:r>
              <a:rPr lang="uk" altLang="en-US" sz="2600" dirty="0" smtClean="0"/>
              <a:t>Внутрішні крововиливи</a:t>
            </a:r>
            <a:endParaRPr lang="uk" altLang="en-US" sz="2600" dirty="0" smtClean="0"/>
          </a:p>
          <a:p>
            <a:pPr lvl="1" eaLnBrk="1" hangingPunct="1"/>
            <a:r>
              <a:rPr lang="uk" altLang="en-US" sz="2600" dirty="0" smtClean="0"/>
              <a:t>Гідраненцефалія, дисплазія мозочка</a:t>
            </a:r>
          </a:p>
          <a:p>
            <a:pPr eaLnBrk="1" hangingPunct="1"/>
            <a:r>
              <a:rPr lang="uk" altLang="en-US" dirty="0" smtClean="0"/>
              <a:t>Велика рогата худоба</a:t>
            </a:r>
          </a:p>
          <a:p>
            <a:pPr lvl="1" eaLnBrk="1" hangingPunct="1"/>
            <a:r>
              <a:rPr lang="uk" altLang="en-US" sz="2600" dirty="0" smtClean="0"/>
              <a:t>Шкіра: набрякла, з виразками, суха, складки щільні</a:t>
            </a:r>
          </a:p>
          <a:p>
            <a:pPr lvl="1" eaLnBrk="1" hangingPunct="1"/>
            <a:r>
              <a:rPr lang="uk" altLang="en-US" sz="2600" dirty="0" smtClean="0"/>
              <a:t>Рот: везикули, виразки, некроз</a:t>
            </a:r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Центр продовольчої безпеки та громадського здоров'я, Університет штату Айова, 2011</a:t>
            </a:r>
          </a:p>
        </p:txBody>
      </p:sp>
    </p:spTree>
    <p:extLst>
      <p:ext uri="{BB962C8B-B14F-4D97-AF65-F5344CB8AC3E}">
        <p14:creationId xmlns:p14="http://schemas.microsoft.com/office/powerpoint/2010/main" val="2480499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2"/>
          <p:cNvSpPr>
            <a:spLocks noGrp="1" noChangeArrowheads="1"/>
          </p:cNvSpPr>
          <p:nvPr>
            <p:ph type="title"/>
          </p:nvPr>
        </p:nvSpPr>
        <p:spPr>
          <a:xfrm>
            <a:off x="381000" y="438448"/>
            <a:ext cx="8229600" cy="1143000"/>
          </a:xfrm>
        </p:spPr>
        <p:txBody>
          <a:bodyPr/>
          <a:lstStyle/>
          <a:p>
            <a:pPr eaLnBrk="1" hangingPunct="1"/>
            <a:r>
              <a:rPr lang="uk" altLang="en-US" dirty="0" smtClean="0"/>
              <a:t>Диференційна діагностика</a:t>
            </a:r>
          </a:p>
        </p:txBody>
      </p:sp>
      <p:sp>
        <p:nvSpPr>
          <p:cNvPr id="76803" name="Rectangle 103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600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" altLang="en-US" sz="2400" dirty="0" smtClean="0"/>
              <a:t>Ящур</a:t>
            </a:r>
          </a:p>
          <a:p>
            <a:pPr eaLnBrk="1" hangingPunct="1">
              <a:lnSpc>
                <a:spcPct val="90000"/>
              </a:lnSpc>
            </a:pPr>
            <a:r>
              <a:rPr lang="uk" altLang="en-US" sz="2400" dirty="0" smtClean="0"/>
              <a:t>Везикулярний стоматит</a:t>
            </a:r>
          </a:p>
          <a:p>
            <a:pPr eaLnBrk="1" hangingPunct="1">
              <a:lnSpc>
                <a:spcPct val="90000"/>
              </a:lnSpc>
            </a:pPr>
            <a:r>
              <a:rPr lang="uk" altLang="en-US" sz="2400" dirty="0" smtClean="0"/>
              <a:t>Чума дрібних жуйних тварин</a:t>
            </a:r>
          </a:p>
          <a:p>
            <a:pPr eaLnBrk="1" hangingPunct="1">
              <a:lnSpc>
                <a:spcPct val="90000"/>
              </a:lnSpc>
            </a:pPr>
            <a:r>
              <a:rPr lang="uk" altLang="en-US" sz="2400" dirty="0" smtClean="0"/>
              <a:t>Злоякісна катаральна </a:t>
            </a:r>
            <a:r>
              <a:rPr lang="uk" altLang="en-US" sz="2400" dirty="0" smtClean="0"/>
              <a:t>лихоманка</a:t>
            </a:r>
            <a:endParaRPr lang="uk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uk" altLang="en-US" sz="2400" dirty="0" smtClean="0"/>
              <a:t>Вірусна діарея великої рогатої худоби</a:t>
            </a:r>
          </a:p>
          <a:p>
            <a:pPr eaLnBrk="1" hangingPunct="1">
              <a:lnSpc>
                <a:spcPct val="90000"/>
              </a:lnSpc>
            </a:pPr>
            <a:r>
              <a:rPr lang="uk" altLang="en-US" sz="2400" dirty="0" smtClean="0"/>
              <a:t>Заразний пустульозний дерматит</a:t>
            </a:r>
          </a:p>
        </p:txBody>
      </p:sp>
      <p:sp>
        <p:nvSpPr>
          <p:cNvPr id="7680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Центр продовольчої безпеки та громадського здоров'я, Університет штату Айова, 2011</a:t>
            </a:r>
          </a:p>
        </p:txBody>
      </p:sp>
      <p:sp>
        <p:nvSpPr>
          <p:cNvPr id="7680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600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" altLang="en-US" sz="2400" dirty="0" smtClean="0"/>
              <a:t>Інфекційний ринотрахеїт великої рогатої худоби</a:t>
            </a:r>
          </a:p>
          <a:p>
            <a:pPr eaLnBrk="1" hangingPunct="1">
              <a:lnSpc>
                <a:spcPct val="90000"/>
              </a:lnSpc>
            </a:pPr>
            <a:r>
              <a:rPr lang="uk" altLang="en-US" sz="2400" dirty="0" smtClean="0"/>
              <a:t>Інфекція парагрипу-3</a:t>
            </a:r>
          </a:p>
          <a:p>
            <a:pPr eaLnBrk="1" hangingPunct="1">
              <a:lnSpc>
                <a:spcPct val="90000"/>
              </a:lnSpc>
            </a:pPr>
            <a:r>
              <a:rPr lang="uk" altLang="en-US" sz="2400" dirty="0" smtClean="0"/>
              <a:t>віспа овець</a:t>
            </a:r>
          </a:p>
          <a:p>
            <a:pPr eaLnBrk="1" hangingPunct="1">
              <a:lnSpc>
                <a:spcPct val="90000"/>
              </a:lnSpc>
            </a:pPr>
            <a:r>
              <a:rPr lang="uk" altLang="en-US" sz="2400" dirty="0" smtClean="0"/>
              <a:t>Актинобактеріоз</a:t>
            </a:r>
            <a:endParaRPr lang="uk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uk" altLang="en-US" sz="2400" dirty="0" smtClean="0"/>
              <a:t>Фотосенсибілізація рослинами</a:t>
            </a:r>
            <a:endParaRPr lang="uk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23289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" altLang="en-US" dirty="0" smtClean="0"/>
              <a:t>Діагностика</a:t>
            </a:r>
          </a:p>
        </p:txBody>
      </p:sp>
      <p:sp>
        <p:nvSpPr>
          <p:cNvPr id="78851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uk" altLang="en-US" dirty="0" smtClean="0"/>
              <a:t>Клінічні ознаки</a:t>
            </a:r>
          </a:p>
          <a:p>
            <a:pPr eaLnBrk="1" hangingPunct="1"/>
            <a:r>
              <a:rPr lang="uk" altLang="en-US" dirty="0" smtClean="0"/>
              <a:t>історія</a:t>
            </a:r>
          </a:p>
          <a:p>
            <a:pPr lvl="1" eaLnBrk="1" hangingPunct="1"/>
            <a:r>
              <a:rPr lang="uk" altLang="en-US" dirty="0" smtClean="0"/>
              <a:t>Активність комах</a:t>
            </a:r>
          </a:p>
          <a:p>
            <a:pPr lvl="1" eaLnBrk="1" hangingPunct="1"/>
            <a:r>
              <a:rPr lang="uk" altLang="en-US" dirty="0" smtClean="0"/>
              <a:t>Кульгавість або «гниль стопи»</a:t>
            </a:r>
          </a:p>
          <a:p>
            <a:pPr lvl="1" eaLnBrk="1" hangingPunct="1"/>
            <a:r>
              <a:rPr lang="ru-RU" altLang="en-US" dirty="0" smtClean="0"/>
              <a:t>Е</a:t>
            </a:r>
            <a:r>
              <a:rPr lang="uk" altLang="en-US" dirty="0" smtClean="0"/>
              <a:t>розії, виразки і некроз</a:t>
            </a:r>
            <a:endParaRPr lang="uk" altLang="en-US" dirty="0" smtClean="0"/>
          </a:p>
          <a:p>
            <a:pPr lvl="2" eaLnBrk="1" hangingPunct="1"/>
            <a:endParaRPr lang="en-US" altLang="en-US" dirty="0" smtClean="0"/>
          </a:p>
        </p:txBody>
      </p:sp>
      <p:sp>
        <p:nvSpPr>
          <p:cNvPr id="7885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uk" altLang="en-US" dirty="0" smtClean="0"/>
              <a:t>Лабораторія</a:t>
            </a:r>
          </a:p>
          <a:p>
            <a:pPr lvl="1" eaLnBrk="1" hangingPunct="1"/>
            <a:r>
              <a:rPr lang="uk" altLang="en-US" dirty="0" smtClean="0"/>
              <a:t>ІФА</a:t>
            </a:r>
            <a:endParaRPr lang="uk" altLang="en-US" dirty="0" smtClean="0"/>
          </a:p>
          <a:p>
            <a:pPr lvl="1" eaLnBrk="1" hangingPunct="1"/>
            <a:r>
              <a:rPr lang="uk" altLang="en-US" dirty="0" smtClean="0"/>
              <a:t>ПЛР</a:t>
            </a:r>
            <a:endParaRPr lang="uk" altLang="en-US" dirty="0" smtClean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продовольчої безпеки та громадського здоров'я, Університет штату Айова, 2011</a:t>
            </a:r>
          </a:p>
        </p:txBody>
      </p:sp>
    </p:spTree>
    <p:extLst>
      <p:ext uri="{BB962C8B-B14F-4D97-AF65-F5344CB8AC3E}">
        <p14:creationId xmlns:p14="http://schemas.microsoft.com/office/powerpoint/2010/main" val="443321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" altLang="en-US" smtClean="0"/>
              <a:t>Лікування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" altLang="en-US" dirty="0" smtClean="0"/>
              <a:t>Немає специфічного лікування</a:t>
            </a:r>
          </a:p>
          <a:p>
            <a:pPr eaLnBrk="1" hangingPunct="1"/>
            <a:r>
              <a:rPr lang="uk" altLang="en-US" dirty="0" smtClean="0"/>
              <a:t>Підтримуюча терапія</a:t>
            </a:r>
          </a:p>
          <a:p>
            <a:pPr lvl="1" eaLnBrk="1" hangingPunct="1"/>
            <a:r>
              <a:rPr lang="uk" altLang="en-US" dirty="0" smtClean="0"/>
              <a:t>Рідини </a:t>
            </a:r>
            <a:r>
              <a:rPr lang="uk" altLang="en-US" dirty="0" smtClean="0"/>
              <a:t>та електроліти</a:t>
            </a:r>
          </a:p>
          <a:p>
            <a:pPr lvl="1" eaLnBrk="1" hangingPunct="1"/>
            <a:r>
              <a:rPr lang="uk" altLang="en-US" dirty="0" smtClean="0"/>
              <a:t>Антибіотики</a:t>
            </a:r>
          </a:p>
          <a:p>
            <a:pPr eaLnBrk="1" hangingPunct="1"/>
            <a:r>
              <a:rPr lang="uk" altLang="en-US" dirty="0" smtClean="0"/>
              <a:t>Боротьба з переносниками інсектицидами</a:t>
            </a:r>
          </a:p>
          <a:p>
            <a:pPr lvl="1" eaLnBrk="1" hangingPunct="1"/>
            <a:r>
              <a:rPr lang="uk" altLang="en-US" dirty="0" smtClean="0"/>
              <a:t>Зменшити передачу</a:t>
            </a:r>
          </a:p>
          <a:p>
            <a:pPr lvl="1" eaLnBrk="1" hangingPunct="1"/>
            <a:r>
              <a:rPr lang="uk" altLang="en-US" dirty="0" smtClean="0"/>
              <a:t>Захист чутливих тварин</a:t>
            </a:r>
          </a:p>
        </p:txBody>
      </p:sp>
      <p:sp>
        <p:nvSpPr>
          <p:cNvPr id="7987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Центр продовольчої безпеки та громадського здоров'я, Університет штату Айова, 2011</a:t>
            </a:r>
          </a:p>
        </p:txBody>
      </p:sp>
    </p:spTree>
    <p:extLst>
      <p:ext uri="{BB962C8B-B14F-4D97-AF65-F5344CB8AC3E}">
        <p14:creationId xmlns:p14="http://schemas.microsoft.com/office/powerpoint/2010/main" val="1381972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-14246"/>
            <a:ext cx="9144000" cy="5643578"/>
          </a:xfrm>
          <a:solidFill>
            <a:srgbClr val="003399"/>
          </a:solidFill>
        </p:spPr>
        <p:txBody>
          <a:bodyPr/>
          <a:lstStyle/>
          <a:p>
            <a:pPr eaLnBrk="1" hangingPunct="1"/>
            <a:endParaRPr lang="en-US" altLang="en-US" dirty="0">
              <a:solidFill>
                <a:srgbClr val="0B53A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algn="r" eaLnBrk="1" hangingPunct="1">
              <a:buFont typeface="Arial" charset="0"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algn="r" eaLnBrk="1" hangingPunct="1">
              <a:buFont typeface="Arial" charset="0"/>
              <a:buNone/>
            </a:pPr>
            <a:endParaRPr lang="uk-UA" alt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r" eaLnBrk="1" hangingPunct="1">
              <a:buFont typeface="Arial" charset="0"/>
              <a:buNone/>
            </a:pPr>
            <a:endParaRPr lang="en-US" alt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6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1" y="6060842"/>
            <a:ext cx="709587" cy="47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034086"/>
            <a:ext cx="1978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929330"/>
            <a:ext cx="226708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yellow_arrow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264591"/>
            <a:ext cx="1244100" cy="1164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3688" y="2222768"/>
            <a:ext cx="508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ДЯКУЮ ЗА УВАГУ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056437" cy="655093"/>
          </a:xfrm>
        </p:spPr>
        <p:txBody>
          <a:bodyPr/>
          <a:lstStyle/>
          <a:p>
            <a:pPr algn="l"/>
            <a:r>
              <a:rPr lang="uk-UA" altLang="en-US" sz="3600" b="1" dirty="0" smtClean="0">
                <a:solidFill>
                  <a:srgbClr val="002060"/>
                </a:solidFill>
                <a:cs typeface="Tahoma" panose="020B0604030504040204" pitchFamily="34" charset="0"/>
              </a:rPr>
              <a:t>Шляхи зараження</a:t>
            </a:r>
            <a:endParaRPr lang="ru-RU" altLang="en-US" sz="3600" dirty="0">
              <a:solidFill>
                <a:srgbClr val="00206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10247" name="Прямоугольник 6"/>
          <p:cNvSpPr>
            <a:spLocks noChangeArrowheads="1"/>
          </p:cNvSpPr>
          <p:nvPr/>
        </p:nvSpPr>
        <p:spPr bwMode="auto">
          <a:xfrm>
            <a:off x="333545" y="1700808"/>
            <a:ext cx="77771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2800" b="1" dirty="0">
                <a:solidFill>
                  <a:srgbClr val="002060"/>
                </a:solidFill>
              </a:rPr>
              <a:t>Прямий </a:t>
            </a:r>
            <a:r>
              <a:rPr lang="uk-UA" altLang="en-US" sz="2800" dirty="0">
                <a:solidFill>
                  <a:srgbClr val="002060"/>
                </a:solidFill>
              </a:rPr>
              <a:t>контакт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2800" dirty="0">
                <a:solidFill>
                  <a:srgbClr val="002060"/>
                </a:solidFill>
              </a:rPr>
              <a:t>Вірус може передаватися через </a:t>
            </a:r>
            <a:r>
              <a:rPr lang="uk-UA" altLang="en-US" sz="2800" b="1" dirty="0">
                <a:solidFill>
                  <a:srgbClr val="002060"/>
                </a:solidFill>
              </a:rPr>
              <a:t>дихання, слину, фекалії </a:t>
            </a:r>
            <a:r>
              <a:rPr lang="uk-UA" altLang="en-US" sz="2800" dirty="0">
                <a:solidFill>
                  <a:srgbClr val="002060"/>
                </a:solidFill>
              </a:rPr>
              <a:t>та сечу; молоко та </a:t>
            </a:r>
            <a:r>
              <a:rPr lang="uk-UA" altLang="en-US" sz="2800" dirty="0" smtClean="0">
                <a:solidFill>
                  <a:srgbClr val="002060"/>
                </a:solidFill>
              </a:rPr>
              <a:t>сперму </a:t>
            </a:r>
            <a:r>
              <a:rPr lang="uk-UA" altLang="en-US" sz="2800" dirty="0">
                <a:solidFill>
                  <a:srgbClr val="002060"/>
                </a:solidFill>
              </a:rPr>
              <a:t>(до 4 днів </a:t>
            </a:r>
            <a:r>
              <a:rPr lang="uk-UA" altLang="en-US" sz="2800" dirty="0" smtClean="0">
                <a:solidFill>
                  <a:srgbClr val="002060"/>
                </a:solidFill>
              </a:rPr>
              <a:t>перед першими клінічними ознаками</a:t>
            </a:r>
            <a:r>
              <a:rPr lang="ru-RU" altLang="en-US" sz="2800" dirty="0" smtClean="0">
                <a:solidFill>
                  <a:srgbClr val="002060"/>
                </a:solidFill>
              </a:rPr>
              <a:t>)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2800" dirty="0">
                <a:solidFill>
                  <a:srgbClr val="002060"/>
                </a:solidFill>
              </a:rPr>
              <a:t>Контамінування </a:t>
            </a:r>
            <a:r>
              <a:rPr lang="uk-UA" altLang="en-US" sz="2800" b="1" dirty="0">
                <a:solidFill>
                  <a:srgbClr val="002060"/>
                </a:solidFill>
              </a:rPr>
              <a:t>продуктів </a:t>
            </a:r>
            <a:r>
              <a:rPr lang="uk-UA" altLang="en-US" sz="2800" dirty="0">
                <a:solidFill>
                  <a:srgbClr val="002060"/>
                </a:solidFill>
              </a:rPr>
              <a:t>тваринного походження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2800" dirty="0" smtClean="0">
                <a:solidFill>
                  <a:srgbClr val="002060"/>
                </a:solidFill>
              </a:rPr>
              <a:t>Через</a:t>
            </a:r>
            <a:r>
              <a:rPr lang="uk-UA" altLang="en-US" sz="2800" b="1" dirty="0" smtClean="0">
                <a:solidFill>
                  <a:srgbClr val="002060"/>
                </a:solidFill>
              </a:rPr>
              <a:t> транспорт, людей при здійсненні ветеринарних маніпуляцій</a:t>
            </a:r>
            <a:endParaRPr lang="uk-UA" altLang="en-US" sz="2800" b="1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2800" dirty="0">
                <a:solidFill>
                  <a:srgbClr val="002060"/>
                </a:solidFill>
              </a:rPr>
              <a:t>Через </a:t>
            </a:r>
            <a:r>
              <a:rPr lang="uk-UA" altLang="en-US" sz="2800" b="1" dirty="0">
                <a:solidFill>
                  <a:srgbClr val="002060"/>
                </a:solidFill>
              </a:rPr>
              <a:t>повітря </a:t>
            </a:r>
            <a:r>
              <a:rPr lang="uk-UA" altLang="en-US" sz="2800" dirty="0">
                <a:solidFill>
                  <a:srgbClr val="002060"/>
                </a:solidFill>
              </a:rPr>
              <a:t>(вітер)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en-US" sz="2800" dirty="0">
                <a:solidFill>
                  <a:srgbClr val="002060"/>
                </a:solidFill>
              </a:rPr>
              <a:t>Інкубація від </a:t>
            </a:r>
            <a:r>
              <a:rPr lang="uk-UA" altLang="en-US" sz="2800" b="1" dirty="0">
                <a:solidFill>
                  <a:srgbClr val="002060"/>
                </a:solidFill>
              </a:rPr>
              <a:t>кількох днів до 2 тижнів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2892" y="112713"/>
            <a:ext cx="7056437" cy="692149"/>
          </a:xfrm>
        </p:spPr>
        <p:txBody>
          <a:bodyPr/>
          <a:lstStyle/>
          <a:p>
            <a:pPr algn="l"/>
            <a:r>
              <a:rPr lang="uk-UA" altLang="en-US" sz="3200" b="1" dirty="0">
                <a:solidFill>
                  <a:srgbClr val="002060"/>
                </a:solidFill>
                <a:cs typeface="Tahoma" panose="020B0604030504040204" pitchFamily="34" charset="0"/>
              </a:rPr>
              <a:t>Епідеміологія </a:t>
            </a:r>
            <a:r>
              <a:rPr lang="uk-UA" altLang="en-US" sz="3200" b="1" dirty="0">
                <a:solidFill>
                  <a:srgbClr val="002060"/>
                </a:solidFill>
                <a:latin typeface="+mn-lt"/>
                <a:cs typeface="Tahoma" panose="020B0604030504040204" pitchFamily="34" charset="0"/>
              </a:rPr>
              <a:t>ящуру </a:t>
            </a:r>
            <a:r>
              <a:rPr lang="en-US" altLang="en-US" sz="3200" b="1" dirty="0">
                <a:solidFill>
                  <a:srgbClr val="002060"/>
                </a:solidFill>
                <a:latin typeface="+mn-lt"/>
                <a:cs typeface="Tahoma" panose="020B0604030504040204" pitchFamily="34" charset="0"/>
              </a:rPr>
              <a:t>- 3</a:t>
            </a:r>
            <a:endParaRPr lang="ru-RU" altLang="en-US" sz="3200" b="1" dirty="0">
              <a:solidFill>
                <a:srgbClr val="002060"/>
              </a:solidFill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25391" r="22330" b="9641"/>
          <a:stretch>
            <a:fillRect/>
          </a:stretch>
        </p:blipFill>
        <p:spPr bwMode="auto">
          <a:xfrm>
            <a:off x="684213" y="1628775"/>
            <a:ext cx="74882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24175"/>
            <a:ext cx="33131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29943"/>
            <a:ext cx="12001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16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FE7FD9B-2A8E-40B7-A37F-5805800D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886700" cy="736599"/>
          </a:xfrm>
        </p:spPr>
        <p:txBody>
          <a:bodyPr/>
          <a:lstStyle/>
          <a:p>
            <a:pPr algn="l"/>
            <a:r>
              <a:rPr lang="uk-UA" altLang="en-US" sz="3200" b="1" dirty="0" smtClean="0">
                <a:solidFill>
                  <a:srgbClr val="002060"/>
                </a:solidFill>
                <a:cs typeface="Tahoma" panose="020B0604030504040204" pitchFamily="34" charset="0"/>
              </a:rPr>
              <a:t>Клінічні ознаки</a:t>
            </a:r>
            <a:endParaRPr lang="ru-RU" altLang="en-US" sz="3200" b="1" dirty="0">
              <a:solidFill>
                <a:srgbClr val="00206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847041F-B6EF-4C1D-BD05-DD756D1BF05D}"/>
              </a:ext>
            </a:extLst>
          </p:cNvPr>
          <p:cNvSpPr txBox="1">
            <a:spLocks/>
          </p:cNvSpPr>
          <p:nvPr/>
        </p:nvSpPr>
        <p:spPr bwMode="auto">
          <a:xfrm>
            <a:off x="115633" y="853256"/>
            <a:ext cx="40401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uk-UA" altLang="en-US" dirty="0">
                <a:solidFill>
                  <a:srgbClr val="002060"/>
                </a:solidFill>
              </a:rPr>
              <a:t> Свійські</a:t>
            </a:r>
            <a:r>
              <a:rPr lang="en-US" altLang="en-US" dirty="0">
                <a:solidFill>
                  <a:srgbClr val="002060"/>
                </a:solidFill>
              </a:rPr>
              <a:t>	</a:t>
            </a:r>
            <a:r>
              <a:rPr lang="en-US" altLang="en-US" dirty="0"/>
              <a:t>		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2B3968-6D3B-45A7-BBCD-5D36015EAF7F}"/>
              </a:ext>
            </a:extLst>
          </p:cNvPr>
          <p:cNvSpPr txBox="1">
            <a:spLocks/>
          </p:cNvSpPr>
          <p:nvPr/>
        </p:nvSpPr>
        <p:spPr>
          <a:xfrm>
            <a:off x="3923928" y="890115"/>
            <a:ext cx="4041775" cy="6397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uk-UA" altLang="en-US" dirty="0">
                <a:solidFill>
                  <a:srgbClr val="002060"/>
                </a:solidFill>
              </a:rPr>
              <a:t> Дикі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60D4C87-1739-45D9-A161-5DF2D0948F34}"/>
              </a:ext>
            </a:extLst>
          </p:cNvPr>
          <p:cNvSpPr txBox="1">
            <a:spLocks/>
          </p:cNvSpPr>
          <p:nvPr/>
        </p:nvSpPr>
        <p:spPr>
          <a:xfrm>
            <a:off x="4427984" y="1616274"/>
            <a:ext cx="4041775" cy="26105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uk-UA" altLang="en-US" sz="2400" dirty="0">
                <a:solidFill>
                  <a:srgbClr val="002060"/>
                </a:solidFill>
              </a:rPr>
              <a:t>Жодних симптомів  захворювання або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altLang="en-US" sz="2400" dirty="0">
                <a:solidFill>
                  <a:srgbClr val="002060"/>
                </a:solidFill>
              </a:rPr>
              <a:t>Слабкість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altLang="en-US" sz="2400" dirty="0">
                <a:solidFill>
                  <a:srgbClr val="002060"/>
                </a:solidFill>
              </a:rPr>
              <a:t>Втома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altLang="en-US" sz="2400" dirty="0">
                <a:solidFill>
                  <a:srgbClr val="002060"/>
                </a:solidFill>
              </a:rPr>
              <a:t>Гостра кульгавість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altLang="en-US" sz="2400" dirty="0">
                <a:solidFill>
                  <a:srgbClr val="002060"/>
                </a:solidFill>
              </a:rPr>
              <a:t>Слиновиділення і везикули</a:t>
            </a: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A35DFE44-BB3A-48E4-8043-8A7D00B32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32" y="1493019"/>
            <a:ext cx="367941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uk-UA" altLang="en-US" sz="2400" dirty="0">
                <a:solidFill>
                  <a:srgbClr val="002060"/>
                </a:solidFill>
              </a:rPr>
              <a:t>Анорексія</a:t>
            </a:r>
          </a:p>
          <a:p>
            <a:pPr marL="342900" indent="-342900">
              <a:spcBef>
                <a:spcPct val="0"/>
              </a:spcBef>
            </a:pPr>
            <a:r>
              <a:rPr lang="uk-UA" altLang="en-US" sz="2400" dirty="0">
                <a:solidFill>
                  <a:srgbClr val="002060"/>
                </a:solidFill>
              </a:rPr>
              <a:t>Лихоманка</a:t>
            </a:r>
          </a:p>
          <a:p>
            <a:pPr marL="342900" indent="-342900">
              <a:spcBef>
                <a:spcPct val="0"/>
              </a:spcBef>
            </a:pPr>
            <a:r>
              <a:rPr lang="uk-UA" altLang="en-US" sz="2400" dirty="0">
                <a:solidFill>
                  <a:srgbClr val="002060"/>
                </a:solidFill>
              </a:rPr>
              <a:t>Депресія</a:t>
            </a:r>
          </a:p>
          <a:p>
            <a:pPr marL="342900" indent="-342900">
              <a:spcBef>
                <a:spcPct val="0"/>
              </a:spcBef>
            </a:pPr>
            <a:r>
              <a:rPr lang="uk-UA" altLang="en-US" sz="2400" dirty="0">
                <a:solidFill>
                  <a:srgbClr val="002060"/>
                </a:solidFill>
              </a:rPr>
              <a:t>Кульгавість</a:t>
            </a:r>
          </a:p>
          <a:p>
            <a:pPr marL="342900" indent="-342900">
              <a:spcBef>
                <a:spcPct val="0"/>
              </a:spcBef>
            </a:pPr>
            <a:r>
              <a:rPr lang="uk-UA" altLang="en-US" sz="2400" dirty="0">
                <a:solidFill>
                  <a:srgbClr val="002060"/>
                </a:solidFill>
              </a:rPr>
              <a:t>Зменшення молока, мастит</a:t>
            </a:r>
          </a:p>
          <a:p>
            <a:pPr marL="342900" indent="-342900">
              <a:spcBef>
                <a:spcPct val="0"/>
              </a:spcBef>
            </a:pPr>
            <a:r>
              <a:rPr lang="uk-UA" altLang="en-US" sz="2400" dirty="0">
                <a:solidFill>
                  <a:srgbClr val="002060"/>
                </a:solidFill>
              </a:rPr>
              <a:t>Слиновиділення</a:t>
            </a:r>
          </a:p>
          <a:p>
            <a:pPr marL="342900" indent="-342900">
              <a:spcBef>
                <a:spcPct val="0"/>
              </a:spcBef>
            </a:pPr>
            <a:r>
              <a:rPr lang="uk-UA" altLang="en-US" sz="2400" dirty="0">
                <a:solidFill>
                  <a:srgbClr val="002060"/>
                </a:solidFill>
              </a:rPr>
              <a:t>Загибель молодняку</a:t>
            </a:r>
          </a:p>
          <a:p>
            <a:pPr marL="342900" indent="-342900">
              <a:spcBef>
                <a:spcPct val="0"/>
              </a:spcBef>
            </a:pPr>
            <a:r>
              <a:rPr lang="uk-UA" altLang="en-US" sz="2400" dirty="0">
                <a:solidFill>
                  <a:srgbClr val="002060"/>
                </a:solidFill>
              </a:rPr>
              <a:t>Пухирці (везикули) та ураження</a:t>
            </a:r>
          </a:p>
          <a:p>
            <a:pPr marL="342900" indent="-342900">
              <a:spcBef>
                <a:spcPct val="0"/>
              </a:spcBef>
            </a:pPr>
            <a:r>
              <a:rPr lang="uk-UA" altLang="en-US" sz="2400" dirty="0">
                <a:solidFill>
                  <a:srgbClr val="002060"/>
                </a:solidFill>
              </a:rPr>
              <a:t>Одужання через 2-3 тижні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Picture 25">
            <a:extLst>
              <a:ext uri="{FF2B5EF4-FFF2-40B4-BE49-F238E27FC236}">
                <a16:creationId xmlns:a16="http://schemas.microsoft.com/office/drawing/2014/main" id="{60F39A18-3938-4DBF-88E0-24945F80FC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06" y="4221088"/>
            <a:ext cx="4041776" cy="231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1" y="61913"/>
            <a:ext cx="7056437" cy="669925"/>
          </a:xfrm>
        </p:spPr>
        <p:txBody>
          <a:bodyPr/>
          <a:lstStyle/>
          <a:p>
            <a:pPr algn="l"/>
            <a:r>
              <a:rPr lang="uk-UA" altLang="en-US" sz="3200" b="1" dirty="0" smtClean="0">
                <a:solidFill>
                  <a:srgbClr val="002060"/>
                </a:solidFill>
                <a:cs typeface="Tahoma" panose="020B0604030504040204" pitchFamily="34" charset="0"/>
              </a:rPr>
              <a:t>Процес розвитку інфекції</a:t>
            </a:r>
            <a:endParaRPr lang="ru-RU" altLang="en-US" sz="3200" b="1" dirty="0">
              <a:solidFill>
                <a:srgbClr val="00206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13319" name="Прямоугольник 6"/>
          <p:cNvSpPr>
            <a:spLocks noChangeArrowheads="1"/>
          </p:cNvSpPr>
          <p:nvPr/>
        </p:nvSpPr>
        <p:spPr bwMode="auto">
          <a:xfrm>
            <a:off x="382138" y="1354138"/>
            <a:ext cx="858247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en-US" sz="2400" dirty="0">
                <a:solidFill>
                  <a:srgbClr val="002060"/>
                </a:solidFill>
              </a:rPr>
              <a:t>Динаміка спалаху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endParaRPr lang="uk-UA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324100"/>
            <a:ext cx="13573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92" y="3479450"/>
            <a:ext cx="28209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1" t="-4926"/>
          <a:stretch>
            <a:fillRect/>
          </a:stretch>
        </p:blipFill>
        <p:spPr bwMode="auto">
          <a:xfrm>
            <a:off x="2555875" y="5000625"/>
            <a:ext cx="4013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50" b="-3"/>
          <a:stretch>
            <a:fillRect/>
          </a:stretch>
        </p:blipFill>
        <p:spPr bwMode="auto">
          <a:xfrm>
            <a:off x="5580063" y="4451350"/>
            <a:ext cx="24161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330450"/>
            <a:ext cx="18669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12292"/>
          <a:stretch>
            <a:fillRect/>
          </a:stretch>
        </p:blipFill>
        <p:spPr bwMode="auto">
          <a:xfrm>
            <a:off x="2493963" y="2751138"/>
            <a:ext cx="55022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Left Brace 35"/>
          <p:cNvSpPr/>
          <p:nvPr/>
        </p:nvSpPr>
        <p:spPr>
          <a:xfrm rot="5400000" flipH="1">
            <a:off x="5821363" y="3040062"/>
            <a:ext cx="349250" cy="1597025"/>
          </a:xfrm>
          <a:prstGeom prst="leftBrace">
            <a:avLst/>
          </a:prstGeom>
          <a:gradFill>
            <a:gsLst>
              <a:gs pos="0">
                <a:srgbClr val="FFC000"/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213350" y="3444875"/>
          <a:ext cx="15811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Worksheet" r:id="rId9" imgW="1581006" imgH="199848" progId="Excel.Sheet.12">
                  <p:embed/>
                </p:oleObj>
              </mc:Choice>
              <mc:Fallback>
                <p:oleObj name="Worksheet" r:id="rId9" imgW="1581006" imgH="199848" progId="Excel.Sheet.12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3444875"/>
                        <a:ext cx="158115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397125" y="3278188"/>
          <a:ext cx="44100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Worksheet" r:id="rId11" imgW="4410175" imgH="199848" progId="Excel.Sheet.12">
                  <p:embed/>
                </p:oleObj>
              </mc:Choice>
              <mc:Fallback>
                <p:oleObj name="Worksheet" r:id="rId11" imgW="4410175" imgH="199848" progId="Excel.Sheet.12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3278188"/>
                        <a:ext cx="441007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571875" y="3068638"/>
          <a:ext cx="4383088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Worksheet" r:id="rId13" imgW="5038795" imgH="199848" progId="Excel.Sheet.12">
                  <p:embed/>
                </p:oleObj>
              </mc:Choice>
              <mc:Fallback>
                <p:oleObj name="Worksheet" r:id="rId13" imgW="5038795" imgH="199848" progId="Excel.Sheet.12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3068638"/>
                        <a:ext cx="4383088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954588" y="4165600"/>
          <a:ext cx="22098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Worksheet" r:id="rId15" imgW="2209626" imgH="199848" progId="Excel.Sheet.12">
                  <p:embed/>
                </p:oleObj>
              </mc:Choice>
              <mc:Fallback>
                <p:oleObj name="Worksheet" r:id="rId15" imgW="2209626" imgH="199848" progId="Excel.Sheet.12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4165600"/>
                        <a:ext cx="220980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637213"/>
            <a:ext cx="55292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75" y="6008688"/>
            <a:ext cx="9366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/>
              <a:t>Records 21 day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81A48D1-9CB8-4FDD-A3E3-F75BACF798A9}"/>
              </a:ext>
            </a:extLst>
          </p:cNvPr>
          <p:cNvSpPr/>
          <p:nvPr/>
        </p:nvSpPr>
        <p:spPr>
          <a:xfrm>
            <a:off x="519907" y="3115364"/>
            <a:ext cx="1477962" cy="27272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rgbClr val="002060"/>
                </a:solidFill>
              </a:rPr>
              <a:t>Поширення хвороби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BAB0BA7A-F17C-46A9-A3A4-193A601B19F5}"/>
              </a:ext>
            </a:extLst>
          </p:cNvPr>
          <p:cNvSpPr/>
          <p:nvPr/>
        </p:nvSpPr>
        <p:spPr>
          <a:xfrm>
            <a:off x="451420" y="4095609"/>
            <a:ext cx="1477962" cy="27272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rgbClr val="002060"/>
                </a:solidFill>
              </a:rPr>
              <a:t>Занесення інфекції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67219647-DF6D-49EF-8BB4-49272AF9519A}"/>
              </a:ext>
            </a:extLst>
          </p:cNvPr>
          <p:cNvSpPr/>
          <p:nvPr/>
        </p:nvSpPr>
        <p:spPr>
          <a:xfrm>
            <a:off x="3554413" y="2320220"/>
            <a:ext cx="1643062" cy="27272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rgbClr val="002060"/>
                </a:solidFill>
              </a:rPr>
              <a:t>відстеження в напрямку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D4DCCB31-0F64-40C8-9A13-17207C8169C5}"/>
              </a:ext>
            </a:extLst>
          </p:cNvPr>
          <p:cNvSpPr/>
          <p:nvPr/>
        </p:nvSpPr>
        <p:spPr>
          <a:xfrm>
            <a:off x="5580063" y="2029942"/>
            <a:ext cx="1643062" cy="27272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rgbClr val="002060"/>
                </a:solidFill>
              </a:rPr>
              <a:t>поява клінічних ознак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C471973A-2184-428D-9022-F37C1BDFEA0D}"/>
              </a:ext>
            </a:extLst>
          </p:cNvPr>
          <p:cNvSpPr/>
          <p:nvPr/>
        </p:nvSpPr>
        <p:spPr>
          <a:xfrm>
            <a:off x="7388226" y="2008511"/>
            <a:ext cx="1643062" cy="27272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rgbClr val="002060"/>
                </a:solidFill>
              </a:rPr>
              <a:t>усунення ризику</a:t>
            </a:r>
          </a:p>
        </p:txBody>
      </p:sp>
    </p:spTree>
    <p:extLst>
      <p:ext uri="{BB962C8B-B14F-4D97-AF65-F5344CB8AC3E}">
        <p14:creationId xmlns:p14="http://schemas.microsoft.com/office/powerpoint/2010/main" val="16583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512" y="296862"/>
            <a:ext cx="7056437" cy="593724"/>
          </a:xfrm>
        </p:spPr>
        <p:txBody>
          <a:bodyPr/>
          <a:lstStyle/>
          <a:p>
            <a:pPr algn="l"/>
            <a:r>
              <a:rPr lang="uk-UA" altLang="en-US" sz="3200" b="1" dirty="0">
                <a:solidFill>
                  <a:srgbClr val="002060"/>
                </a:solidFill>
                <a:latin typeface="+mn-lt"/>
                <a:cs typeface="Tahoma" panose="020B0604030504040204" pitchFamily="34" charset="0"/>
              </a:rPr>
              <a:t>Період ураження</a:t>
            </a:r>
            <a:endParaRPr lang="ru-RU" altLang="en-US" sz="3200" b="1" dirty="0">
              <a:solidFill>
                <a:srgbClr val="00206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438151" y="1122362"/>
            <a:ext cx="7777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2400" b="1" dirty="0">
                <a:solidFill>
                  <a:srgbClr val="002060"/>
                </a:solidFill>
              </a:rPr>
              <a:t>День</a:t>
            </a:r>
            <a:r>
              <a:rPr lang="en-US" altLang="en-US" sz="2400" b="1" dirty="0">
                <a:solidFill>
                  <a:srgbClr val="002060"/>
                </a:solidFill>
              </a:rPr>
              <a:t> – 1 </a:t>
            </a:r>
            <a:r>
              <a:rPr lang="en-US" altLang="en-US" sz="2400" dirty="0"/>
              <a:t>- </a:t>
            </a:r>
            <a:r>
              <a:rPr lang="uk-UA" altLang="en-US" sz="2400" dirty="0">
                <a:solidFill>
                  <a:srgbClr val="002060"/>
                </a:solidFill>
              </a:rPr>
              <a:t>ураження епітелію з подальшим утворенням заповненого рідиною пухирця</a:t>
            </a:r>
          </a:p>
        </p:txBody>
      </p:sp>
      <p:pic>
        <p:nvPicPr>
          <p:cNvPr id="143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481263"/>
            <a:ext cx="4008438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481263"/>
            <a:ext cx="3559175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056437" cy="571500"/>
          </a:xfrm>
        </p:spPr>
        <p:txBody>
          <a:bodyPr/>
          <a:lstStyle/>
          <a:p>
            <a:pPr algn="l"/>
            <a:r>
              <a:rPr lang="uk-UA" altLang="en-US" sz="3200" b="1" dirty="0">
                <a:solidFill>
                  <a:srgbClr val="002060"/>
                </a:solidFill>
                <a:latin typeface="+mn-lt"/>
                <a:cs typeface="Tahoma" panose="020B0604030504040204" pitchFamily="34" charset="0"/>
              </a:rPr>
              <a:t>Період ураження</a:t>
            </a:r>
            <a:endParaRPr lang="ru-RU" altLang="en-US" sz="3200" b="1" dirty="0">
              <a:solidFill>
                <a:srgbClr val="00206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395536" y="1412776"/>
            <a:ext cx="7777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DAY – 1 </a:t>
            </a:r>
            <a:r>
              <a:rPr lang="en-US" altLang="en-US" sz="2400" dirty="0">
                <a:solidFill>
                  <a:srgbClr val="002060"/>
                </a:solidFill>
              </a:rPr>
              <a:t>- </a:t>
            </a:r>
            <a:r>
              <a:rPr lang="uk-UA" altLang="en-US" sz="2400" dirty="0">
                <a:solidFill>
                  <a:srgbClr val="002060"/>
                </a:solidFill>
              </a:rPr>
              <a:t>ураження епітелію з подальшим утворенням заповненого рідиною пухирця</a:t>
            </a:r>
          </a:p>
        </p:txBody>
      </p:sp>
      <p:pic>
        <p:nvPicPr>
          <p:cNvPr id="153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947988"/>
            <a:ext cx="6353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6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51520" y="172833"/>
            <a:ext cx="7056437" cy="719137"/>
          </a:xfrm>
        </p:spPr>
        <p:txBody>
          <a:bodyPr/>
          <a:lstStyle/>
          <a:p>
            <a:pPr algn="l"/>
            <a:r>
              <a:rPr lang="uk-UA" altLang="en-US" sz="3200" b="1" dirty="0">
                <a:solidFill>
                  <a:srgbClr val="002060"/>
                </a:solidFill>
                <a:cs typeface="Tahoma" panose="020B0604030504040204" pitchFamily="34" charset="0"/>
              </a:rPr>
              <a:t>Період ураження</a:t>
            </a:r>
            <a:endParaRPr lang="ru-RU" altLang="en-US" sz="32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381640" y="1123451"/>
            <a:ext cx="7777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2400" b="1" dirty="0">
                <a:solidFill>
                  <a:srgbClr val="002060"/>
                </a:solidFill>
              </a:rPr>
              <a:t>ДЕНЬ 2 - 3 - </a:t>
            </a:r>
            <a:r>
              <a:rPr lang="uk-UA" altLang="en-US" sz="2400" dirty="0">
                <a:solidFill>
                  <a:srgbClr val="002060"/>
                </a:solidFill>
              </a:rPr>
              <a:t>Свіжорозкриті пухирці, що характеризуються яскраво-червоною відкритою тканиною, чітким краєм навколо ураження та відсутністю відкладення фібрину</a:t>
            </a:r>
          </a:p>
        </p:txBody>
      </p:sp>
      <p:pic>
        <p:nvPicPr>
          <p:cNvPr id="163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914650"/>
            <a:ext cx="404812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914650"/>
            <a:ext cx="37687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8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995</TotalTime>
  <Words>1648</Words>
  <Application>Microsoft Office PowerPoint</Application>
  <PresentationFormat>Экран (4:3)</PresentationFormat>
  <Paragraphs>193</Paragraphs>
  <Slides>27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Tahoma</vt:lpstr>
      <vt:lpstr>Wingdings</vt:lpstr>
      <vt:lpstr>Tema de Office</vt:lpstr>
      <vt:lpstr>1_Tema de Office</vt:lpstr>
      <vt:lpstr>Worksheet</vt:lpstr>
      <vt:lpstr>Презентация PowerPoint</vt:lpstr>
      <vt:lpstr>Ящур</vt:lpstr>
      <vt:lpstr>Шляхи зараження</vt:lpstr>
      <vt:lpstr>Епідеміологія ящуру - 3</vt:lpstr>
      <vt:lpstr>Клінічні ознаки</vt:lpstr>
      <vt:lpstr>Процес розвитку інфекції</vt:lpstr>
      <vt:lpstr>Період ураження</vt:lpstr>
      <vt:lpstr>Період ураження</vt:lpstr>
      <vt:lpstr>Період ураження</vt:lpstr>
      <vt:lpstr>Період ураження</vt:lpstr>
      <vt:lpstr>Період ураження</vt:lpstr>
      <vt:lpstr>Період ураження</vt:lpstr>
      <vt:lpstr>Період ураження</vt:lpstr>
      <vt:lpstr>Період ураження</vt:lpstr>
      <vt:lpstr>Період ураження</vt:lpstr>
      <vt:lpstr>Період ураження</vt:lpstr>
      <vt:lpstr>Блутанг</vt:lpstr>
      <vt:lpstr>Захворюваність/смертність</vt:lpstr>
      <vt:lpstr>Шляхи зараження</vt:lpstr>
      <vt:lpstr>Клінічні ознаки: Вівці</vt:lpstr>
      <vt:lpstr>Клінічні ознаки: Вівці</vt:lpstr>
      <vt:lpstr>Клінічні ознаки</vt:lpstr>
      <vt:lpstr>Патанатомічні зміни</vt:lpstr>
      <vt:lpstr>Диференційна діагностика</vt:lpstr>
      <vt:lpstr>Діагностика</vt:lpstr>
      <vt:lpstr>Лікування</vt:lpstr>
      <vt:lpstr>Презентация PowerPoint</vt:lpstr>
    </vt:vector>
  </TitlesOfParts>
  <Company>Bureau Veritas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Ginebra GARCIA MUÑOZ</dc:creator>
  <cp:lastModifiedBy>CHAOS_</cp:lastModifiedBy>
  <cp:revision>103</cp:revision>
  <cp:lastPrinted>2019-12-04T08:53:17Z</cp:lastPrinted>
  <dcterms:created xsi:type="dcterms:W3CDTF">2017-11-17T07:41:30Z</dcterms:created>
  <dcterms:modified xsi:type="dcterms:W3CDTF">2025-04-06T04:02:40Z</dcterms:modified>
</cp:coreProperties>
</file>